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647" r:id="rId3"/>
    <p:sldId id="648" r:id="rId4"/>
    <p:sldId id="635" r:id="rId5"/>
    <p:sldId id="260" r:id="rId6"/>
    <p:sldId id="636" r:id="rId7"/>
    <p:sldId id="637" r:id="rId8"/>
    <p:sldId id="649" r:id="rId9"/>
    <p:sldId id="623" r:id="rId10"/>
    <p:sldId id="622" r:id="rId11"/>
    <p:sldId id="624" r:id="rId12"/>
    <p:sldId id="638" r:id="rId13"/>
    <p:sldId id="650" r:id="rId14"/>
    <p:sldId id="640" r:id="rId15"/>
    <p:sldId id="639" r:id="rId16"/>
    <p:sldId id="625" r:id="rId17"/>
    <p:sldId id="641" r:id="rId18"/>
    <p:sldId id="642" r:id="rId19"/>
    <p:sldId id="643" r:id="rId20"/>
    <p:sldId id="644" r:id="rId21"/>
    <p:sldId id="645" r:id="rId22"/>
    <p:sldId id="646" r:id="rId23"/>
    <p:sldId id="651" r:id="rId24"/>
    <p:sldId id="652" r:id="rId25"/>
    <p:sldId id="653" r:id="rId26"/>
    <p:sldId id="654" r:id="rId27"/>
    <p:sldId id="656" r:id="rId28"/>
    <p:sldId id="657" r:id="rId29"/>
    <p:sldId id="659" r:id="rId30"/>
    <p:sldId id="660" r:id="rId31"/>
    <p:sldId id="661" r:id="rId32"/>
    <p:sldId id="662" r:id="rId33"/>
    <p:sldId id="663" r:id="rId34"/>
    <p:sldId id="664" r:id="rId35"/>
    <p:sldId id="665" r:id="rId36"/>
    <p:sldId id="666" r:id="rId37"/>
    <p:sldId id="668" r:id="rId38"/>
    <p:sldId id="673" r:id="rId39"/>
    <p:sldId id="669" r:id="rId40"/>
    <p:sldId id="670" r:id="rId41"/>
    <p:sldId id="671" r:id="rId42"/>
    <p:sldId id="674" r:id="rId4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施钧舰" initials="SJJ" lastIdx="1" clrIdx="0">
    <p:extLst>
      <p:ext uri="{19B8F6BF-5375-455C-9EA6-DF929625EA0E}">
        <p15:presenceInfo xmlns:p15="http://schemas.microsoft.com/office/powerpoint/2012/main" userId="施钧舰"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9EBF5"/>
    <a:srgbClr val="DF3F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4" autoAdjust="0"/>
    <p:restoredTop sz="75971" autoAdjust="0"/>
  </p:normalViewPr>
  <p:slideViewPr>
    <p:cSldViewPr snapToGrid="0">
      <p:cViewPr varScale="1">
        <p:scale>
          <a:sx n="84" d="100"/>
          <a:sy n="84" d="100"/>
        </p:scale>
        <p:origin x="139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E7A1B6E0-4E46-4B65-9ECD-1C4701A7CF61}" type="datetimeFigureOut">
              <a:rPr lang="zh-CN" altLang="en-US" smtClean="0"/>
              <a:pPr/>
              <a:t>2025/4/17</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D5089803-E6D7-4385-B865-1FBAC966D3D1}" type="slidenum">
              <a:rPr lang="zh-CN" altLang="en-US" smtClean="0"/>
              <a:pPr/>
              <a:t>‹#›</a:t>
            </a:fld>
            <a:endParaRPr lang="zh-CN" altLang="en-US" dirty="0"/>
          </a:p>
        </p:txBody>
      </p:sp>
    </p:spTree>
    <p:extLst>
      <p:ext uri="{BB962C8B-B14F-4D97-AF65-F5344CB8AC3E}">
        <p14:creationId xmlns:p14="http://schemas.microsoft.com/office/powerpoint/2010/main" val="1670469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262626"/>
                </a:solidFill>
                <a:effectLst/>
                <a:latin typeface="-apple-system"/>
              </a:rPr>
              <a:t>各位老师同学，大家好。今天我的主题是由大模型驱动的机器学习。机器学习的领域非常庞大，为什么会对这个主题感兴趣，我想还是由 </a:t>
            </a:r>
            <a:r>
              <a:rPr lang="en-US" altLang="zh-CN" b="0" i="0" dirty="0">
                <a:solidFill>
                  <a:srgbClr val="262626"/>
                </a:solidFill>
                <a:effectLst/>
                <a:latin typeface="-apple-system"/>
              </a:rPr>
              <a:t>Arthur Samuel</a:t>
            </a:r>
            <a:r>
              <a:rPr lang="zh-CN" altLang="en-US" b="0" i="0" dirty="0">
                <a:solidFill>
                  <a:srgbClr val="262626"/>
                </a:solidFill>
                <a:effectLst/>
                <a:latin typeface="-apple-system"/>
              </a:rPr>
              <a:t>的关于机器学习的不严谨的定义给我的灵感，他认为机器学习就是一种以不明确编程来赋予计算机学习能力的研究领域。我个人认为这段话的定义虽然不严谨，但无疑是非常深刻的。在今天，无论您的研究领域关于一组有标记或无标记的数据，一张图片，一段音频，或者是多种模态的组合的信息，最终他们都会输入某种架构的网络，而这个网络的可解释性虽然没有那么好，但是他的输出总是令人满意的，我想都是这种不明确编程的体现。但是要说最不明确的信息，我认为，就是我现在正在使用的语言，即自然语言。今年，</a:t>
            </a:r>
            <a:r>
              <a:rPr lang="en-US" altLang="zh-CN" b="0" i="0" dirty="0">
                <a:solidFill>
                  <a:srgbClr val="262626"/>
                </a:solidFill>
                <a:effectLst/>
                <a:latin typeface="-apple-system"/>
              </a:rPr>
              <a:t>2025</a:t>
            </a:r>
            <a:r>
              <a:rPr lang="zh-CN" altLang="en-US" b="0" i="0" dirty="0">
                <a:solidFill>
                  <a:srgbClr val="262626"/>
                </a:solidFill>
                <a:effectLst/>
                <a:latin typeface="-apple-system"/>
              </a:rPr>
              <a:t>年我们已经看到大模型正在茁壮成长，而我今天的这个项目，就是大模型今年的一个可能的热点方向的应用，</a:t>
            </a:r>
            <a:r>
              <a:rPr lang="en-US" altLang="zh-CN" b="0" i="0" dirty="0">
                <a:solidFill>
                  <a:srgbClr val="262626"/>
                </a:solidFill>
                <a:effectLst/>
                <a:latin typeface="-apple-system"/>
              </a:rPr>
              <a:t>AI agent.</a:t>
            </a:r>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1</a:t>
            </a:fld>
            <a:endParaRPr lang="zh-CN" altLang="en-US" dirty="0"/>
          </a:p>
        </p:txBody>
      </p:sp>
    </p:spTree>
    <p:extLst>
      <p:ext uri="{BB962C8B-B14F-4D97-AF65-F5344CB8AC3E}">
        <p14:creationId xmlns:p14="http://schemas.microsoft.com/office/powerpoint/2010/main" val="1155659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当然经过了一些时间的调式后，终于还是把这个项目的环境配置跑通了。</a:t>
            </a:r>
            <a:endParaRPr lang="en-US" altLang="zh-CN" dirty="0"/>
          </a:p>
          <a:p>
            <a:r>
              <a:rPr lang="zh-CN" altLang="en-US" dirty="0"/>
              <a:t>这张</a:t>
            </a:r>
            <a:r>
              <a:rPr lang="en-US" altLang="zh-CN" dirty="0"/>
              <a:t>ppt</a:t>
            </a:r>
            <a:r>
              <a:rPr lang="zh-CN" altLang="en-US" dirty="0"/>
              <a:t>则是我对跑通环境这个过程的一点经验性总结。</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我们最优先关注的肯定是 </a:t>
            </a:r>
            <a:r>
              <a:rPr lang="en-US" altLang="zh-CN" sz="1200" b="0" dirty="0" err="1">
                <a:solidFill>
                  <a:schemeClr val="tx1">
                    <a:lumMod val="85000"/>
                    <a:lumOff val="15000"/>
                  </a:schemeClr>
                </a:solidFill>
                <a:latin typeface="微软雅黑" panose="020B0503020204020204" pitchFamily="34" charset="-122"/>
                <a:ea typeface="微软雅黑" panose="020B0503020204020204" pitchFamily="34" charset="-122"/>
              </a:rPr>
              <a:t>nvidia-smi</a:t>
            </a:r>
            <a:r>
              <a:rPr lang="en-US" altLang="zh-CN" sz="1200" b="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1200" b="0" dirty="0">
                <a:solidFill>
                  <a:schemeClr val="tx1">
                    <a:lumMod val="85000"/>
                    <a:lumOff val="15000"/>
                  </a:schemeClr>
                </a:solidFill>
                <a:latin typeface="微软雅黑" panose="020B0503020204020204" pitchFamily="34" charset="-122"/>
                <a:ea typeface="微软雅黑" panose="020B0503020204020204" pitchFamily="34" charset="-122"/>
              </a:rPr>
              <a:t>这个环境。这个环境是一切环境配置的基石，你的</a:t>
            </a:r>
            <a:r>
              <a:rPr lang="en-US" altLang="zh-CN" sz="1200" b="0" dirty="0">
                <a:solidFill>
                  <a:schemeClr val="tx1">
                    <a:lumMod val="85000"/>
                    <a:lumOff val="15000"/>
                  </a:schemeClr>
                </a:solidFill>
                <a:latin typeface="微软雅黑" panose="020B0503020204020204" pitchFamily="34" charset="-122"/>
                <a:ea typeface="微软雅黑" panose="020B0503020204020204" pitchFamily="34" charset="-122"/>
              </a:rPr>
              <a:t>tools</a:t>
            </a:r>
            <a:r>
              <a:rPr lang="zh-CN" altLang="en-US" sz="1200" b="0" dirty="0">
                <a:solidFill>
                  <a:schemeClr val="tx1">
                    <a:lumMod val="85000"/>
                    <a:lumOff val="15000"/>
                  </a:schemeClr>
                </a:solidFill>
                <a:latin typeface="微软雅黑" panose="020B0503020204020204" pitchFamily="34" charset="-122"/>
                <a:ea typeface="微软雅黑" panose="020B0503020204020204" pitchFamily="34" charset="-122"/>
              </a:rPr>
              <a:t>和框架都是在这个环境下跑的。如果你在个人电脑上跑那是无所谓了，如果你是在实验室的服务器环境下跑的话，尽量还是不要动这个东西，否则发生什么我也不敢确认。</a:t>
            </a:r>
            <a:endParaRPr lang="en-US" altLang="zh-CN" sz="1200" b="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solidFill>
                  <a:schemeClr val="tx1">
                    <a:lumMod val="85000"/>
                    <a:lumOff val="15000"/>
                  </a:schemeClr>
                </a:solidFill>
                <a:latin typeface="微软雅黑" panose="020B0503020204020204" pitchFamily="34" charset="-122"/>
                <a:ea typeface="微软雅黑" panose="020B0503020204020204" pitchFamily="34" charset="-122"/>
              </a:rPr>
              <a:t>Toolkit</a:t>
            </a:r>
            <a:r>
              <a:rPr lang="zh-CN" altLang="en-US" sz="1200" b="0" dirty="0">
                <a:solidFill>
                  <a:schemeClr val="tx1">
                    <a:lumMod val="85000"/>
                    <a:lumOff val="15000"/>
                  </a:schemeClr>
                </a:solidFill>
                <a:latin typeface="微软雅黑" panose="020B0503020204020204" pitchFamily="34" charset="-122"/>
                <a:ea typeface="微软雅黑" panose="020B0503020204020204" pitchFamily="34" charset="-122"/>
              </a:rPr>
              <a:t>则是基于基石环境的一些工具，其中有一个最关键的工具叫做</a:t>
            </a:r>
            <a:r>
              <a:rPr lang="en-US" altLang="zh-CN" sz="1200" b="0" dirty="0" err="1">
                <a:solidFill>
                  <a:schemeClr val="tx1">
                    <a:lumMod val="85000"/>
                    <a:lumOff val="15000"/>
                  </a:schemeClr>
                </a:solidFill>
                <a:latin typeface="微软雅黑" panose="020B0503020204020204" pitchFamily="34" charset="-122"/>
                <a:ea typeface="微软雅黑" panose="020B0503020204020204" pitchFamily="34" charset="-122"/>
              </a:rPr>
              <a:t>nvcc</a:t>
            </a:r>
            <a:r>
              <a:rPr lang="zh-CN" altLang="en-US" sz="1200" b="0" dirty="0">
                <a:solidFill>
                  <a:schemeClr val="tx1">
                    <a:lumMod val="85000"/>
                    <a:lumOff val="15000"/>
                  </a:schemeClr>
                </a:solidFill>
                <a:latin typeface="微软雅黑" panose="020B0503020204020204" pitchFamily="34" charset="-122"/>
                <a:ea typeface="微软雅黑" panose="020B0503020204020204" pitchFamily="34" charset="-122"/>
              </a:rPr>
              <a:t>，他是</a:t>
            </a:r>
            <a:r>
              <a:rPr lang="en-US" altLang="zh-CN" sz="1200" b="0" dirty="0" err="1">
                <a:solidFill>
                  <a:schemeClr val="tx1">
                    <a:lumMod val="85000"/>
                    <a:lumOff val="15000"/>
                  </a:schemeClr>
                </a:solidFill>
                <a:latin typeface="微软雅黑" panose="020B0503020204020204" pitchFamily="34" charset="-122"/>
                <a:ea typeface="微软雅黑" panose="020B0503020204020204" pitchFamily="34" charset="-122"/>
              </a:rPr>
              <a:t>nvidia</a:t>
            </a:r>
            <a:r>
              <a:rPr lang="zh-CN" altLang="en-US" sz="1200" b="0" dirty="0">
                <a:solidFill>
                  <a:schemeClr val="tx1">
                    <a:lumMod val="85000"/>
                    <a:lumOff val="15000"/>
                  </a:schemeClr>
                </a:solidFill>
                <a:latin typeface="微软雅黑" panose="020B0503020204020204" pitchFamily="34" charset="-122"/>
                <a:ea typeface="微软雅黑" panose="020B0503020204020204" pitchFamily="34" charset="-122"/>
              </a:rPr>
              <a:t>官方的编译器，可以将</a:t>
            </a:r>
            <a:r>
              <a:rPr lang="en-US" altLang="zh-CN" sz="1200" b="0" dirty="0" err="1">
                <a:solidFill>
                  <a:schemeClr val="tx1">
                    <a:lumMod val="85000"/>
                    <a:lumOff val="15000"/>
                  </a:schemeClr>
                </a:solidFill>
                <a:latin typeface="微软雅黑" panose="020B0503020204020204" pitchFamily="34" charset="-122"/>
                <a:ea typeface="微软雅黑" panose="020B0503020204020204" pitchFamily="34" charset="-122"/>
              </a:rPr>
              <a:t>cuda</a:t>
            </a:r>
            <a:r>
              <a:rPr lang="zh-CN" altLang="en-US" sz="1200" b="0" dirty="0">
                <a:solidFill>
                  <a:schemeClr val="tx1">
                    <a:lumMod val="85000"/>
                    <a:lumOff val="15000"/>
                  </a:schemeClr>
                </a:solidFill>
                <a:latin typeface="微软雅黑" panose="020B0503020204020204" pitchFamily="34" charset="-122"/>
                <a:ea typeface="微软雅黑" panose="020B0503020204020204" pitchFamily="34" charset="-122"/>
              </a:rPr>
              <a:t>代码编译为</a:t>
            </a:r>
            <a:r>
              <a:rPr lang="en-US" altLang="zh-CN" sz="1200" b="0" dirty="0">
                <a:solidFill>
                  <a:schemeClr val="tx1">
                    <a:lumMod val="85000"/>
                    <a:lumOff val="15000"/>
                  </a:schemeClr>
                </a:solidFill>
                <a:latin typeface="微软雅黑" panose="020B0503020204020204" pitchFamily="34" charset="-122"/>
                <a:ea typeface="微软雅黑" panose="020B0503020204020204" pitchFamily="34" charset="-122"/>
              </a:rPr>
              <a:t>GPU</a:t>
            </a:r>
            <a:r>
              <a:rPr lang="zh-CN" altLang="en-US" sz="1200" b="0" dirty="0">
                <a:solidFill>
                  <a:schemeClr val="tx1">
                    <a:lumMod val="85000"/>
                    <a:lumOff val="15000"/>
                  </a:schemeClr>
                </a:solidFill>
                <a:latin typeface="微软雅黑" panose="020B0503020204020204" pitchFamily="34" charset="-122"/>
                <a:ea typeface="微软雅黑" panose="020B0503020204020204" pitchFamily="34" charset="-122"/>
              </a:rPr>
              <a:t>可执行的二进制代码；非常多的底层</a:t>
            </a:r>
            <a:r>
              <a:rPr lang="en-US" altLang="zh-CN" sz="1200" b="0" dirty="0" err="1">
                <a:solidFill>
                  <a:schemeClr val="tx1">
                    <a:lumMod val="85000"/>
                    <a:lumOff val="15000"/>
                  </a:schemeClr>
                </a:solidFill>
                <a:latin typeface="微软雅黑" panose="020B0503020204020204" pitchFamily="34" charset="-122"/>
                <a:ea typeface="微软雅黑" panose="020B0503020204020204" pitchFamily="34" charset="-122"/>
              </a:rPr>
              <a:t>cuda</a:t>
            </a:r>
            <a:r>
              <a:rPr lang="zh-CN" altLang="en-US" sz="1200" b="0" dirty="0">
                <a:solidFill>
                  <a:schemeClr val="tx1">
                    <a:lumMod val="85000"/>
                    <a:lumOff val="15000"/>
                  </a:schemeClr>
                </a:solidFill>
                <a:latin typeface="微软雅黑" panose="020B0503020204020204" pitchFamily="34" charset="-122"/>
                <a:ea typeface="微软雅黑" panose="020B0503020204020204" pitchFamily="34" charset="-122"/>
              </a:rPr>
              <a:t>操作就是</a:t>
            </a:r>
            <a:r>
              <a:rPr lang="en-US" altLang="zh-CN" sz="1200" b="0" dirty="0" err="1">
                <a:solidFill>
                  <a:schemeClr val="tx1">
                    <a:lumMod val="85000"/>
                    <a:lumOff val="15000"/>
                  </a:schemeClr>
                </a:solidFill>
                <a:latin typeface="微软雅黑" panose="020B0503020204020204" pitchFamily="34" charset="-122"/>
                <a:ea typeface="微软雅黑" panose="020B0503020204020204" pitchFamily="34" charset="-122"/>
              </a:rPr>
              <a:t>nvcc</a:t>
            </a:r>
            <a:r>
              <a:rPr lang="zh-CN" altLang="en-US" sz="1200" b="0" dirty="0">
                <a:solidFill>
                  <a:schemeClr val="tx1">
                    <a:lumMod val="85000"/>
                    <a:lumOff val="15000"/>
                  </a:schemeClr>
                </a:solidFill>
                <a:latin typeface="微软雅黑" panose="020B0503020204020204" pitchFamily="34" charset="-122"/>
                <a:ea typeface="微软雅黑" panose="020B0503020204020204" pitchFamily="34" charset="-122"/>
              </a:rPr>
              <a:t>实现的。所以</a:t>
            </a:r>
            <a:r>
              <a:rPr lang="en-US" altLang="zh-CN" sz="1200" b="0" dirty="0" err="1">
                <a:solidFill>
                  <a:schemeClr val="tx1">
                    <a:lumMod val="85000"/>
                    <a:lumOff val="15000"/>
                  </a:schemeClr>
                </a:solidFill>
                <a:latin typeface="微软雅黑" panose="020B0503020204020204" pitchFamily="34" charset="-122"/>
                <a:ea typeface="微软雅黑" panose="020B0503020204020204" pitchFamily="34" charset="-122"/>
              </a:rPr>
              <a:t>nvcc</a:t>
            </a:r>
            <a:r>
              <a:rPr lang="zh-CN" altLang="en-US" sz="1200" b="0" dirty="0">
                <a:solidFill>
                  <a:schemeClr val="tx1">
                    <a:lumMod val="85000"/>
                    <a:lumOff val="15000"/>
                  </a:schemeClr>
                </a:solidFill>
                <a:latin typeface="微软雅黑" panose="020B0503020204020204" pitchFamily="34" charset="-122"/>
                <a:ea typeface="微软雅黑" panose="020B0503020204020204" pitchFamily="34" charset="-122"/>
              </a:rPr>
              <a:t>的讨论热度是很高的，每当你搜索相关错误时，总能看到</a:t>
            </a:r>
            <a:r>
              <a:rPr lang="en-US" altLang="zh-CN" sz="1200" b="0" dirty="0" err="1">
                <a:solidFill>
                  <a:schemeClr val="tx1">
                    <a:lumMod val="85000"/>
                    <a:lumOff val="15000"/>
                  </a:schemeClr>
                </a:solidFill>
                <a:latin typeface="微软雅黑" panose="020B0503020204020204" pitchFamily="34" charset="-122"/>
                <a:ea typeface="微软雅黑" panose="020B0503020204020204" pitchFamily="34" charset="-122"/>
              </a:rPr>
              <a:t>nvcc</a:t>
            </a:r>
            <a:r>
              <a:rPr lang="zh-CN" altLang="en-US" sz="1200" b="0" dirty="0">
                <a:solidFill>
                  <a:schemeClr val="tx1">
                    <a:lumMod val="85000"/>
                    <a:lumOff val="15000"/>
                  </a:schemeClr>
                </a:solidFill>
                <a:latin typeface="微软雅黑" panose="020B0503020204020204" pitchFamily="34" charset="-122"/>
                <a:ea typeface="微软雅黑" panose="020B0503020204020204" pitchFamily="34" charset="-122"/>
              </a:rPr>
              <a:t>的原因就是这样。</a:t>
            </a:r>
            <a:endParaRPr lang="en-US" altLang="zh-CN" sz="1200" b="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solidFill>
                  <a:schemeClr val="tx1">
                    <a:lumMod val="85000"/>
                    <a:lumOff val="15000"/>
                  </a:schemeClr>
                </a:solidFill>
                <a:latin typeface="微软雅黑" panose="020B0503020204020204" pitchFamily="34" charset="-122"/>
                <a:ea typeface="微软雅黑" panose="020B0503020204020204" pitchFamily="34" charset="-122"/>
              </a:rPr>
              <a:t>而框架就五花八门了，一部分框架会调用</a:t>
            </a:r>
            <a:r>
              <a:rPr lang="en-US" altLang="zh-CN" sz="1200" b="0" dirty="0">
                <a:solidFill>
                  <a:schemeClr val="tx1">
                    <a:lumMod val="85000"/>
                    <a:lumOff val="15000"/>
                  </a:schemeClr>
                </a:solidFill>
                <a:latin typeface="微软雅黑" panose="020B0503020204020204" pitchFamily="34" charset="-122"/>
                <a:ea typeface="微软雅黑" panose="020B0503020204020204" pitchFamily="34" charset="-122"/>
              </a:rPr>
              <a:t>toolkit</a:t>
            </a:r>
            <a:r>
              <a:rPr lang="zh-CN" altLang="en-US" sz="1200" b="0" dirty="0">
                <a:solidFill>
                  <a:schemeClr val="tx1">
                    <a:lumMod val="85000"/>
                    <a:lumOff val="15000"/>
                  </a:schemeClr>
                </a:solidFill>
                <a:latin typeface="微软雅黑" panose="020B0503020204020204" pitchFamily="34" charset="-122"/>
                <a:ea typeface="微软雅黑" panose="020B0503020204020204" pitchFamily="34" charset="-122"/>
              </a:rPr>
              <a:t>中的一些工具，例如本项目中用到的</a:t>
            </a:r>
            <a:r>
              <a:rPr lang="en-US" altLang="zh-CN" sz="1200" b="0" dirty="0">
                <a:solidFill>
                  <a:schemeClr val="tx1">
                    <a:lumMod val="85000"/>
                    <a:lumOff val="15000"/>
                  </a:schemeClr>
                </a:solidFill>
                <a:latin typeface="微软雅黑" panose="020B0503020204020204" pitchFamily="34" charset="-122"/>
                <a:ea typeface="微软雅黑" panose="020B0503020204020204" pitchFamily="34" charset="-122"/>
              </a:rPr>
              <a:t>llama</a:t>
            </a:r>
            <a:r>
              <a:rPr lang="zh-CN" altLang="en-US" sz="1200" b="0" dirty="0">
                <a:solidFill>
                  <a:schemeClr val="tx1">
                    <a:lumMod val="85000"/>
                    <a:lumOff val="15000"/>
                  </a:schemeClr>
                </a:solidFill>
                <a:latin typeface="微软雅黑" panose="020B0503020204020204" pitchFamily="34" charset="-122"/>
                <a:ea typeface="微软雅黑" panose="020B0503020204020204" pitchFamily="34" charset="-122"/>
              </a:rPr>
              <a:t>就是需要非常多的工具编译在一起才能在程序中调用；而一些著名的机器学习框架则会自带工具包，</a:t>
            </a:r>
            <a:r>
              <a:rPr lang="en-US" altLang="zh-CN" sz="1200" b="0" dirty="0" err="1">
                <a:solidFill>
                  <a:schemeClr val="tx1">
                    <a:lumMod val="85000"/>
                    <a:lumOff val="15000"/>
                  </a:schemeClr>
                </a:solidFill>
                <a:latin typeface="微软雅黑" panose="020B0503020204020204" pitchFamily="34" charset="-122"/>
                <a:ea typeface="微软雅黑" panose="020B0503020204020204" pitchFamily="34" charset="-122"/>
              </a:rPr>
              <a:t>pytorch</a:t>
            </a:r>
            <a:r>
              <a:rPr lang="zh-CN" altLang="en-US" sz="1200" b="0" dirty="0">
                <a:solidFill>
                  <a:schemeClr val="tx1">
                    <a:lumMod val="85000"/>
                    <a:lumOff val="15000"/>
                  </a:schemeClr>
                </a:solidFill>
                <a:latin typeface="微软雅黑" panose="020B0503020204020204" pitchFamily="34" charset="-122"/>
                <a:ea typeface="微软雅黑" panose="020B0503020204020204" pitchFamily="34" charset="-122"/>
              </a:rPr>
              <a:t>就是这样，哪怕你的</a:t>
            </a:r>
            <a:r>
              <a:rPr lang="en-US" altLang="zh-CN" sz="1200" b="0" dirty="0">
                <a:solidFill>
                  <a:schemeClr val="tx1">
                    <a:lumMod val="85000"/>
                    <a:lumOff val="15000"/>
                  </a:schemeClr>
                </a:solidFill>
                <a:latin typeface="微软雅黑" panose="020B0503020204020204" pitchFamily="34" charset="-122"/>
                <a:ea typeface="微软雅黑" panose="020B0503020204020204" pitchFamily="34" charset="-122"/>
              </a:rPr>
              <a:t>toolkit</a:t>
            </a:r>
            <a:r>
              <a:rPr lang="zh-CN" altLang="en-US" sz="1200" b="0" dirty="0">
                <a:solidFill>
                  <a:schemeClr val="tx1">
                    <a:lumMod val="85000"/>
                    <a:lumOff val="15000"/>
                  </a:schemeClr>
                </a:solidFill>
                <a:latin typeface="微软雅黑" panose="020B0503020204020204" pitchFamily="34" charset="-122"/>
                <a:ea typeface="微软雅黑" panose="020B0503020204020204" pitchFamily="34" charset="-122"/>
              </a:rPr>
              <a:t>工具不能使用，</a:t>
            </a:r>
            <a:r>
              <a:rPr lang="en-US" altLang="zh-CN" sz="1200" b="0" dirty="0" err="1">
                <a:solidFill>
                  <a:schemeClr val="tx1">
                    <a:lumMod val="85000"/>
                    <a:lumOff val="15000"/>
                  </a:schemeClr>
                </a:solidFill>
                <a:latin typeface="微软雅黑" panose="020B0503020204020204" pitchFamily="34" charset="-122"/>
                <a:ea typeface="微软雅黑" panose="020B0503020204020204" pitchFamily="34" charset="-122"/>
              </a:rPr>
              <a:t>pytorch</a:t>
            </a:r>
            <a:r>
              <a:rPr lang="zh-CN" altLang="en-US" sz="1200" b="0" dirty="0">
                <a:solidFill>
                  <a:schemeClr val="tx1">
                    <a:lumMod val="85000"/>
                    <a:lumOff val="15000"/>
                  </a:schemeClr>
                </a:solidFill>
                <a:latin typeface="微软雅黑" panose="020B0503020204020204" pitchFamily="34" charset="-122"/>
                <a:ea typeface="微软雅黑" panose="020B0503020204020204" pitchFamily="34" charset="-122"/>
              </a:rPr>
              <a:t>框架自己也具备一套符合某一</a:t>
            </a:r>
            <a:r>
              <a:rPr lang="en-US" altLang="zh-CN" sz="1200" b="0" dirty="0" err="1">
                <a:solidFill>
                  <a:schemeClr val="tx1">
                    <a:lumMod val="85000"/>
                    <a:lumOff val="15000"/>
                  </a:schemeClr>
                </a:solidFill>
                <a:latin typeface="微软雅黑" panose="020B0503020204020204" pitchFamily="34" charset="-122"/>
                <a:ea typeface="微软雅黑" panose="020B0503020204020204" pitchFamily="34" charset="-122"/>
              </a:rPr>
              <a:t>cuda</a:t>
            </a:r>
            <a:r>
              <a:rPr lang="zh-CN" altLang="en-US" sz="1200" b="0" dirty="0">
                <a:solidFill>
                  <a:schemeClr val="tx1">
                    <a:lumMod val="85000"/>
                    <a:lumOff val="15000"/>
                  </a:schemeClr>
                </a:solidFill>
                <a:latin typeface="微软雅黑" panose="020B0503020204020204" pitchFamily="34" charset="-122"/>
                <a:ea typeface="微软雅黑" panose="020B0503020204020204" pitchFamily="34" charset="-122"/>
              </a:rPr>
              <a:t>版本的工具包。</a:t>
            </a:r>
            <a:endParaRPr lang="en-US" altLang="zh-CN" sz="1200" b="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solidFill>
                  <a:schemeClr val="tx1">
                    <a:lumMod val="85000"/>
                    <a:lumOff val="15000"/>
                  </a:schemeClr>
                </a:solidFill>
                <a:latin typeface="微软雅黑" panose="020B0503020204020204" pitchFamily="34" charset="-122"/>
                <a:ea typeface="微软雅黑" panose="020B0503020204020204" pitchFamily="34" charset="-122"/>
              </a:rPr>
              <a:t>有的同学可能会说那你为什么能改</a:t>
            </a:r>
            <a:r>
              <a:rPr lang="en-US" altLang="zh-CN" sz="1200" b="0" dirty="0">
                <a:solidFill>
                  <a:schemeClr val="tx1">
                    <a:lumMod val="85000"/>
                    <a:lumOff val="15000"/>
                  </a:schemeClr>
                </a:solidFill>
                <a:latin typeface="微软雅黑" panose="020B0503020204020204" pitchFamily="34" charset="-122"/>
                <a:ea typeface="微软雅黑" panose="020B0503020204020204" pitchFamily="34" charset="-122"/>
              </a:rPr>
              <a:t>toolkit</a:t>
            </a:r>
            <a:r>
              <a:rPr lang="zh-CN" altLang="en-US" sz="1200" b="0" dirty="0">
                <a:solidFill>
                  <a:schemeClr val="tx1">
                    <a:lumMod val="85000"/>
                    <a:lumOff val="15000"/>
                  </a:schemeClr>
                </a:solidFill>
                <a:latin typeface="微软雅黑" panose="020B0503020204020204" pitchFamily="34" charset="-122"/>
                <a:ea typeface="微软雅黑" panose="020B0503020204020204" pitchFamily="34" charset="-122"/>
              </a:rPr>
              <a:t>或者框架的</a:t>
            </a:r>
            <a:r>
              <a:rPr lang="en-US" altLang="zh-CN" sz="1200" b="0" dirty="0" err="1">
                <a:solidFill>
                  <a:schemeClr val="tx1">
                    <a:lumMod val="85000"/>
                    <a:lumOff val="15000"/>
                  </a:schemeClr>
                </a:solidFill>
                <a:latin typeface="微软雅黑" panose="020B0503020204020204" pitchFamily="34" charset="-122"/>
                <a:ea typeface="微软雅黑" panose="020B0503020204020204" pitchFamily="34" charset="-122"/>
              </a:rPr>
              <a:t>cuda</a:t>
            </a:r>
            <a:r>
              <a:rPr lang="zh-CN" altLang="en-US" sz="1200" b="0" dirty="0">
                <a:solidFill>
                  <a:schemeClr val="tx1">
                    <a:lumMod val="85000"/>
                    <a:lumOff val="15000"/>
                  </a:schemeClr>
                </a:solidFill>
                <a:latin typeface="微软雅黑" panose="020B0503020204020204" pitchFamily="34" charset="-122"/>
                <a:ea typeface="微软雅黑" panose="020B0503020204020204" pitchFamily="34" charset="-122"/>
              </a:rPr>
              <a:t>版本，而不能改所谓基石环境的</a:t>
            </a:r>
            <a:r>
              <a:rPr lang="en-US" altLang="zh-CN" sz="1200" b="0" dirty="0" err="1">
                <a:solidFill>
                  <a:schemeClr val="tx1">
                    <a:lumMod val="85000"/>
                    <a:lumOff val="15000"/>
                  </a:schemeClr>
                </a:solidFill>
                <a:latin typeface="微软雅黑" panose="020B0503020204020204" pitchFamily="34" charset="-122"/>
                <a:ea typeface="微软雅黑" panose="020B0503020204020204" pitchFamily="34" charset="-122"/>
              </a:rPr>
              <a:t>cuda</a:t>
            </a:r>
            <a:r>
              <a:rPr lang="zh-CN" altLang="en-US" sz="1200" b="0" dirty="0">
                <a:solidFill>
                  <a:schemeClr val="tx1">
                    <a:lumMod val="85000"/>
                    <a:lumOff val="15000"/>
                  </a:schemeClr>
                </a:solidFill>
                <a:latin typeface="微软雅黑" panose="020B0503020204020204" pitchFamily="34" charset="-122"/>
                <a:ea typeface="微软雅黑" panose="020B0503020204020204" pitchFamily="34" charset="-122"/>
              </a:rPr>
              <a:t>版本呢？这是因为我们工作的时候往往是通过一些环境管理软件来工作的</a:t>
            </a:r>
            <a:endParaRPr lang="en-US" altLang="zh-CN" b="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10</a:t>
            </a:fld>
            <a:endParaRPr lang="zh-CN" altLang="en-US" dirty="0"/>
          </a:p>
        </p:txBody>
      </p:sp>
    </p:spTree>
    <p:extLst>
      <p:ext uri="{BB962C8B-B14F-4D97-AF65-F5344CB8AC3E}">
        <p14:creationId xmlns:p14="http://schemas.microsoft.com/office/powerpoint/2010/main" val="2210584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Conda</a:t>
            </a:r>
            <a:r>
              <a:rPr lang="zh-CN" altLang="en-US" dirty="0"/>
              <a:t>就是一个非常著名的包管理软件，我们可以把自己想要的框架、工具、语言集成为一个环境。这样，需求不同版本的项目就可以分开跑。前面说的</a:t>
            </a:r>
            <a:r>
              <a:rPr lang="en-US" altLang="zh-CN" dirty="0"/>
              <a:t>toolkit</a:t>
            </a:r>
            <a:r>
              <a:rPr lang="zh-CN" altLang="en-US" dirty="0"/>
              <a:t>和</a:t>
            </a:r>
            <a:r>
              <a:rPr lang="en-US" altLang="zh-CN" dirty="0"/>
              <a:t>frames</a:t>
            </a:r>
            <a:r>
              <a:rPr lang="zh-CN" altLang="en-US" dirty="0"/>
              <a:t>的版本都可以被</a:t>
            </a:r>
            <a:r>
              <a:rPr lang="en-US" altLang="zh-CN" dirty="0" err="1"/>
              <a:t>conda</a:t>
            </a:r>
            <a:r>
              <a:rPr lang="zh-CN" altLang="en-US" dirty="0"/>
              <a:t>管理，唯独最基础的</a:t>
            </a:r>
            <a:r>
              <a:rPr lang="en-US" altLang="zh-CN" dirty="0" err="1"/>
              <a:t>nvidia-smi</a:t>
            </a:r>
            <a:r>
              <a:rPr lang="zh-CN" altLang="en-US" dirty="0"/>
              <a:t>是不可以的，所以我才说大家不要没事动这个基石环境，可能导致你其他师兄师姐的项目出现问题。</a:t>
            </a:r>
            <a:endParaRPr lang="en-US" altLang="zh-CN" dirty="0"/>
          </a:p>
          <a:p>
            <a:r>
              <a:rPr lang="zh-CN" altLang="en-US" dirty="0"/>
              <a:t>如果大家观察得比较仔细，也可以看到</a:t>
            </a:r>
            <a:r>
              <a:rPr lang="en-US" altLang="zh-CN" dirty="0" err="1"/>
              <a:t>conda</a:t>
            </a:r>
            <a:r>
              <a:rPr lang="zh-CN" altLang="en-US" dirty="0"/>
              <a:t>在安装某一个包的时候是分成两步的，一步是 </a:t>
            </a:r>
            <a:r>
              <a:rPr lang="en-US" altLang="zh-CN" dirty="0"/>
              <a:t>collecting metadate</a:t>
            </a:r>
            <a:r>
              <a:rPr lang="zh-CN" altLang="en-US" dirty="0"/>
              <a:t>收集元数据，这一步如果你网络条件没问题的话一般很快，第二部则是</a:t>
            </a:r>
            <a:r>
              <a:rPr lang="en-US" altLang="zh-CN" dirty="0"/>
              <a:t>resolving environment</a:t>
            </a:r>
            <a:r>
              <a:rPr lang="zh-CN" altLang="en-US" dirty="0"/>
              <a:t>解析环境，这一步耗时就很长了，这一步就是检索你想要安装的这个包和环境中已有包的冲突情况，这一步耗时就会长一些。</a:t>
            </a:r>
            <a:endParaRPr lang="en-US" altLang="zh-CN" dirty="0"/>
          </a:p>
          <a:p>
            <a:r>
              <a:rPr lang="zh-CN" altLang="en-US" dirty="0"/>
              <a:t>同样如果大家想验证</a:t>
            </a:r>
            <a:r>
              <a:rPr lang="en-US" altLang="zh-CN" dirty="0" err="1"/>
              <a:t>pytorch</a:t>
            </a:r>
            <a:r>
              <a:rPr lang="zh-CN" altLang="en-US" dirty="0"/>
              <a:t>这样的大型框架是不是自带工具包，那么可以试试取一个大于基石环境版本的</a:t>
            </a:r>
            <a:r>
              <a:rPr lang="en-US" altLang="zh-CN" dirty="0"/>
              <a:t>toolkit</a:t>
            </a:r>
            <a:r>
              <a:rPr lang="zh-CN" altLang="en-US" dirty="0"/>
              <a:t>环境，这个时候实际上</a:t>
            </a:r>
            <a:r>
              <a:rPr lang="en-US" altLang="zh-CN" dirty="0"/>
              <a:t>toolkit</a:t>
            </a:r>
            <a:r>
              <a:rPr lang="zh-CN" altLang="en-US" dirty="0"/>
              <a:t>是不生效的（例如这里</a:t>
            </a:r>
            <a:r>
              <a:rPr lang="en-US" altLang="zh-CN" dirty="0"/>
              <a:t>llama</a:t>
            </a:r>
            <a:r>
              <a:rPr lang="zh-CN" altLang="en-US" dirty="0"/>
              <a:t>就无法检索到这些更高版本的</a:t>
            </a:r>
            <a:r>
              <a:rPr lang="en-US" altLang="zh-CN" dirty="0"/>
              <a:t>tool)</a:t>
            </a:r>
            <a:r>
              <a:rPr lang="zh-CN" altLang="en-US" dirty="0"/>
              <a:t>，但是</a:t>
            </a:r>
            <a:r>
              <a:rPr lang="en-US" altLang="zh-CN" dirty="0" err="1"/>
              <a:t>pytorch</a:t>
            </a:r>
            <a:r>
              <a:rPr lang="zh-CN" altLang="en-US" dirty="0"/>
              <a:t>还是能正常输出</a:t>
            </a:r>
            <a:r>
              <a:rPr lang="en-US" altLang="zh-CN" dirty="0" err="1"/>
              <a:t>cuda</a:t>
            </a:r>
            <a:r>
              <a:rPr lang="en-US" altLang="zh-CN" dirty="0"/>
              <a:t> version.</a:t>
            </a:r>
            <a:endParaRPr lang="zh-CN" altLang="en-US" dirty="0"/>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11</a:t>
            </a:fld>
            <a:endParaRPr lang="zh-CN" altLang="en-US" dirty="0"/>
          </a:p>
        </p:txBody>
      </p:sp>
    </p:spTree>
    <p:extLst>
      <p:ext uri="{BB962C8B-B14F-4D97-AF65-F5344CB8AC3E}">
        <p14:creationId xmlns:p14="http://schemas.microsoft.com/office/powerpoint/2010/main" val="1077982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接下来，在我这个项目中如果环境配置成功的话，这段代码最终的详细输出就会看到所有的 </a:t>
            </a:r>
            <a:r>
              <a:rPr lang="en-US" altLang="zh-CN" dirty="0"/>
              <a:t>tensor </a:t>
            </a:r>
            <a:r>
              <a:rPr lang="zh-CN" altLang="en-US" dirty="0"/>
              <a:t>被加载到了 </a:t>
            </a:r>
            <a:r>
              <a:rPr lang="en-US" altLang="zh-CN" dirty="0"/>
              <a:t>CUDA</a:t>
            </a:r>
            <a:r>
              <a:rPr lang="zh-CN" altLang="en-US" dirty="0"/>
              <a:t> 上，如果你的</a:t>
            </a:r>
            <a:r>
              <a:rPr lang="en-US" altLang="zh-CN" dirty="0" err="1"/>
              <a:t>cuda</a:t>
            </a:r>
            <a:r>
              <a:rPr lang="zh-CN" altLang="en-US" dirty="0"/>
              <a:t>配置有问题，最终会发现被加载到了某个</a:t>
            </a:r>
            <a:r>
              <a:rPr lang="en-US" altLang="zh-CN" dirty="0"/>
              <a:t>CPU</a:t>
            </a:r>
            <a:r>
              <a:rPr lang="zh-CN" altLang="en-US" dirty="0"/>
              <a:t>上。</a:t>
            </a:r>
            <a:endParaRPr lang="en-US" altLang="zh-CN" dirty="0"/>
          </a:p>
          <a:p>
            <a:r>
              <a:rPr lang="zh-CN" altLang="en-US" dirty="0"/>
              <a:t>接下来就会进入代码部分了，这里我要和大家说明几点。这个项目的代码量是不小的，我个人只进行了很微小的一些改动，使其工作更加合理。但是整个代码我是完整读过一遍的，其中的关键功能我都有中文的备注。而英文的备注则是由李宏毅老师团队写的，我基本没有改动。</a:t>
            </a:r>
            <a:endParaRPr lang="en-US" altLang="zh-CN" dirty="0"/>
          </a:p>
          <a:p>
            <a:r>
              <a:rPr lang="zh-CN" altLang="en-US" dirty="0"/>
              <a:t>以及一些难以理解的编程特性我尝试使用示例代码去理解，这部分是我写的。</a:t>
            </a:r>
            <a:endParaRPr lang="en-US" altLang="zh-CN" dirty="0"/>
          </a:p>
          <a:p>
            <a:r>
              <a:rPr lang="zh-CN" altLang="en-US" dirty="0"/>
              <a:t>项目测试分为了很多个</a:t>
            </a:r>
            <a:r>
              <a:rPr lang="en-US" altLang="zh-CN" dirty="0"/>
              <a:t>Test</a:t>
            </a:r>
            <a:r>
              <a:rPr lang="zh-CN" altLang="en-US" dirty="0"/>
              <a:t>，从</a:t>
            </a:r>
            <a:r>
              <a:rPr lang="en-US" altLang="zh-CN" dirty="0"/>
              <a:t>test1</a:t>
            </a:r>
            <a:r>
              <a:rPr lang="zh-CN" altLang="en-US" dirty="0"/>
              <a:t>开始到</a:t>
            </a:r>
            <a:r>
              <a:rPr lang="en-US" altLang="zh-CN" dirty="0"/>
              <a:t>test7</a:t>
            </a:r>
            <a:r>
              <a:rPr lang="zh-CN" altLang="en-US" dirty="0"/>
              <a:t>结束，每组</a:t>
            </a:r>
            <a:r>
              <a:rPr lang="en-US" altLang="zh-CN" dirty="0"/>
              <a:t>test</a:t>
            </a:r>
            <a:r>
              <a:rPr lang="zh-CN" altLang="en-US" dirty="0"/>
              <a:t>的结果我都存下来放在</a:t>
            </a:r>
            <a:r>
              <a:rPr lang="en-US" altLang="zh-CN" dirty="0" err="1"/>
              <a:t>github</a:t>
            </a:r>
            <a:r>
              <a:rPr lang="zh-CN" altLang="en-US" dirty="0"/>
              <a:t>中，链接就在最后。</a:t>
            </a:r>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12</a:t>
            </a:fld>
            <a:endParaRPr lang="zh-CN" altLang="en-US" dirty="0"/>
          </a:p>
        </p:txBody>
      </p:sp>
    </p:spTree>
    <p:extLst>
      <p:ext uri="{BB962C8B-B14F-4D97-AF65-F5344CB8AC3E}">
        <p14:creationId xmlns:p14="http://schemas.microsoft.com/office/powerpoint/2010/main" val="1846189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262626"/>
                </a:solidFill>
                <a:effectLst/>
                <a:latin typeface="-apple-system"/>
              </a:rPr>
              <a:t>好，接下来我们进入项目的工作流理解部分。如我刚刚所说，代码的量是不小的，我只能是找出其中关键的部分，所谓</a:t>
            </a:r>
            <a:r>
              <a:rPr lang="en-US" altLang="zh-CN" b="0" i="0" dirty="0">
                <a:solidFill>
                  <a:srgbClr val="262626"/>
                </a:solidFill>
                <a:effectLst/>
                <a:latin typeface="-apple-system"/>
              </a:rPr>
              <a:t>key pieces</a:t>
            </a:r>
            <a:r>
              <a:rPr lang="zh-CN" altLang="en-US" b="0" i="0" dirty="0">
                <a:solidFill>
                  <a:srgbClr val="262626"/>
                </a:solidFill>
                <a:effectLst/>
                <a:latin typeface="-apple-system"/>
              </a:rPr>
              <a:t>给大家展示，否则看不完这么多。</a:t>
            </a:r>
            <a:endParaRPr lang="en-US" altLang="zh-CN" b="0" i="0" dirty="0">
              <a:solidFill>
                <a:srgbClr val="262626"/>
              </a:solidFill>
              <a:effectLst/>
              <a:latin typeface="-apple-system"/>
            </a:endParaRPr>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13</a:t>
            </a:fld>
            <a:endParaRPr lang="zh-CN" altLang="en-US" dirty="0"/>
          </a:p>
        </p:txBody>
      </p:sp>
    </p:spTree>
    <p:extLst>
      <p:ext uri="{BB962C8B-B14F-4D97-AF65-F5344CB8AC3E}">
        <p14:creationId xmlns:p14="http://schemas.microsoft.com/office/powerpoint/2010/main" val="27657115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这个项目中存在非常多的参数，我这里只挑出一个最为关键的参数给大家说。就是所谓的 </a:t>
            </a:r>
            <a:r>
              <a:rPr lang="en-US" altLang="zh-CN" dirty="0"/>
              <a:t>temperature </a:t>
            </a:r>
            <a:r>
              <a:rPr lang="zh-CN" altLang="en-US" dirty="0"/>
              <a:t>参数。为了理解这个参数，我们可以先看一个和著名大模型</a:t>
            </a:r>
            <a:r>
              <a:rPr lang="en-US" altLang="zh-CN" dirty="0"/>
              <a:t>GPT-4o</a:t>
            </a:r>
            <a:r>
              <a:rPr lang="zh-CN" altLang="en-US" dirty="0"/>
              <a:t>的交互，问他 机器学习是？然后他就开始说</a:t>
            </a:r>
            <a:endParaRPr lang="en-US" altLang="zh-CN" dirty="0"/>
          </a:p>
          <a:p>
            <a:r>
              <a:rPr lang="zh-CN" altLang="en-US" dirty="0"/>
              <a:t>“机器学习</a:t>
            </a:r>
            <a:r>
              <a:rPr lang="en-US" altLang="zh-CN" dirty="0"/>
              <a:t>”</a:t>
            </a:r>
            <a:r>
              <a:rPr lang="zh-CN" altLang="en-US" dirty="0"/>
              <a:t>怎么怎么样了。那么他是如何产生这种回答的呢？</a:t>
            </a:r>
            <a:endParaRPr lang="en-US" altLang="zh-CN" dirty="0"/>
          </a:p>
          <a:p>
            <a:r>
              <a:rPr lang="zh-CN" altLang="en-US" dirty="0"/>
              <a:t>大家先记住，他回答的第一个字是“机”</a:t>
            </a:r>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14</a:t>
            </a:fld>
            <a:endParaRPr lang="zh-CN" altLang="en-US" dirty="0"/>
          </a:p>
        </p:txBody>
      </p:sp>
    </p:spTree>
    <p:extLst>
      <p:ext uri="{BB962C8B-B14F-4D97-AF65-F5344CB8AC3E}">
        <p14:creationId xmlns:p14="http://schemas.microsoft.com/office/powerpoint/2010/main" val="3639408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就大模型而言，他的基本原理还是 </a:t>
            </a:r>
            <a:r>
              <a:rPr lang="en-US" altLang="zh-CN" dirty="0"/>
              <a:t>next token prediction</a:t>
            </a:r>
            <a:r>
              <a:rPr lang="zh-CN" altLang="en-US" dirty="0"/>
              <a:t>，虽然我们看着它马上能蹦出很多字，但是实际上，每一个字的产生都是基于图上这个工作原理的。</a:t>
            </a:r>
            <a:endParaRPr lang="en-US" altLang="zh-CN" dirty="0"/>
          </a:p>
          <a:p>
            <a:r>
              <a:rPr lang="zh-CN" altLang="en-US" dirty="0"/>
              <a:t>我们的问题会被转化为一个向量组构成的矩阵，每个向量代表一个文字，或者说一个</a:t>
            </a:r>
            <a:r>
              <a:rPr lang="en-US" altLang="zh-CN" dirty="0"/>
              <a:t>token</a:t>
            </a:r>
            <a:r>
              <a:rPr lang="zh-CN" altLang="en-US" dirty="0"/>
              <a:t>。这个向量组进入一个叫做</a:t>
            </a:r>
            <a:r>
              <a:rPr lang="en-US" altLang="zh-CN" dirty="0"/>
              <a:t>Transformer</a:t>
            </a:r>
            <a:r>
              <a:rPr lang="zh-CN" altLang="en-US" dirty="0"/>
              <a:t>的模块后，又得到一个相同大小的矩阵，这个矩阵又送到</a:t>
            </a:r>
            <a:r>
              <a:rPr lang="en-US" altLang="zh-CN" dirty="0"/>
              <a:t>transformer</a:t>
            </a:r>
            <a:r>
              <a:rPr lang="zh-CN" altLang="en-US" dirty="0"/>
              <a:t>里，反复循环到一个限制条件后，最终这个矩阵的最后一个向量就是要输出的内容。紧接着，新出炉的这个</a:t>
            </a:r>
            <a:r>
              <a:rPr lang="en-US" altLang="zh-CN" dirty="0"/>
              <a:t>token</a:t>
            </a:r>
            <a:r>
              <a:rPr lang="zh-CN" altLang="en-US" dirty="0"/>
              <a:t>和原来的问题合并在一起，又跑一次得到一个新的</a:t>
            </a:r>
            <a:r>
              <a:rPr lang="en-US" altLang="zh-CN" dirty="0"/>
              <a:t>token</a:t>
            </a:r>
            <a:r>
              <a:rPr lang="zh-CN" altLang="en-US" dirty="0"/>
              <a:t>，这样不停反复直到得到答案。这就是所谓 </a:t>
            </a:r>
            <a:r>
              <a:rPr lang="en-US" altLang="zh-CN" dirty="0"/>
              <a:t>next token prediction</a:t>
            </a:r>
          </a:p>
          <a:p>
            <a:r>
              <a:rPr lang="zh-CN" altLang="en-US" dirty="0"/>
              <a:t>而我们的</a:t>
            </a:r>
            <a:r>
              <a:rPr lang="en-US" altLang="zh-CN" dirty="0"/>
              <a:t>temperature</a:t>
            </a:r>
            <a:r>
              <a:rPr lang="zh-CN" altLang="en-US" dirty="0"/>
              <a:t>实际上就在预测这一步起了作用。</a:t>
            </a:r>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15</a:t>
            </a:fld>
            <a:endParaRPr lang="zh-CN" altLang="en-US" dirty="0"/>
          </a:p>
        </p:txBody>
      </p:sp>
    </p:spTree>
    <p:extLst>
      <p:ext uri="{BB962C8B-B14F-4D97-AF65-F5344CB8AC3E}">
        <p14:creationId xmlns:p14="http://schemas.microsoft.com/office/powerpoint/2010/main" val="12190365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例如刚刚那个问题，第一次输出“机”这个字的概率是最大的。那么在</a:t>
            </a:r>
            <a:r>
              <a:rPr lang="en-US" altLang="zh-CN" dirty="0"/>
              <a:t>temperature = 0 </a:t>
            </a:r>
            <a:r>
              <a:rPr lang="zh-CN" altLang="en-US" dirty="0"/>
              <a:t>的时候，</a:t>
            </a:r>
            <a:r>
              <a:rPr lang="en-US" altLang="zh-CN" dirty="0"/>
              <a:t>token</a:t>
            </a:r>
            <a:r>
              <a:rPr lang="zh-CN" altLang="en-US" dirty="0"/>
              <a:t>输出的概率图可能是最左侧这个图。我们尝试增加</a:t>
            </a:r>
            <a:r>
              <a:rPr lang="en-US" altLang="zh-CN" dirty="0"/>
              <a:t>temperature</a:t>
            </a:r>
            <a:r>
              <a:rPr lang="zh-CN" altLang="en-US" dirty="0"/>
              <a:t>实际上是在增加低概率</a:t>
            </a:r>
            <a:r>
              <a:rPr lang="en-US" altLang="zh-CN" dirty="0"/>
              <a:t>token</a:t>
            </a:r>
            <a:r>
              <a:rPr lang="zh-CN" altLang="en-US" dirty="0"/>
              <a:t>的出现概率，以实现输出的多样化。</a:t>
            </a:r>
            <a:endParaRPr lang="en-US" altLang="zh-CN" dirty="0"/>
          </a:p>
          <a:p>
            <a:r>
              <a:rPr lang="zh-CN" altLang="en-US" dirty="0"/>
              <a:t>当然，在后续的实验中我也发现当你的输入比较长的时候，即使</a:t>
            </a:r>
            <a:r>
              <a:rPr lang="en-US" altLang="zh-CN" dirty="0"/>
              <a:t>temperature</a:t>
            </a:r>
            <a:r>
              <a:rPr lang="zh-CN" altLang="en-US" dirty="0"/>
              <a:t>为</a:t>
            </a:r>
            <a:r>
              <a:rPr lang="en-US" altLang="zh-CN" dirty="0"/>
              <a:t>0</a:t>
            </a:r>
            <a:r>
              <a:rPr lang="zh-CN" altLang="en-US" dirty="0"/>
              <a:t>，大模型给出的答案也不会完全相同，这种感觉好像是每次输入的时候大模型重点关注的文本段落是不同的。当然我也不是这方面的专家，只是我个人的猜测。</a:t>
            </a:r>
            <a:endParaRPr lang="en-US" altLang="zh-CN" dirty="0"/>
          </a:p>
          <a:p>
            <a:r>
              <a:rPr lang="zh-CN" altLang="en-US" dirty="0"/>
              <a:t>大模型训练中有一个非常重要的步骤叫做</a:t>
            </a:r>
            <a:r>
              <a:rPr lang="en-US" altLang="zh-CN" dirty="0"/>
              <a:t>pre-train</a:t>
            </a:r>
            <a:r>
              <a:rPr lang="zh-CN" altLang="en-US" dirty="0"/>
              <a:t>，这一步的就是调节大模型能够相对正确地输出合理的</a:t>
            </a:r>
            <a:r>
              <a:rPr lang="en-US" altLang="zh-CN" dirty="0"/>
              <a:t>token</a:t>
            </a:r>
            <a:r>
              <a:rPr lang="zh-CN" altLang="en-US" dirty="0"/>
              <a:t>，那么如果你把</a:t>
            </a:r>
            <a:r>
              <a:rPr lang="en-US" altLang="zh-CN" dirty="0"/>
              <a:t>temperature</a:t>
            </a:r>
            <a:r>
              <a:rPr lang="zh-CN" altLang="en-US" dirty="0"/>
              <a:t>调得过高，实际上</a:t>
            </a:r>
            <a:r>
              <a:rPr lang="en-US" altLang="zh-CN" dirty="0"/>
              <a:t>pre-train</a:t>
            </a:r>
            <a:r>
              <a:rPr lang="zh-CN" altLang="en-US" dirty="0"/>
              <a:t>的效果是会被削弱的。当你的算力不支持你进行大范围的探索时，保持</a:t>
            </a:r>
            <a:r>
              <a:rPr lang="en-US" altLang="zh-CN" dirty="0"/>
              <a:t>temperature</a:t>
            </a:r>
            <a:r>
              <a:rPr lang="zh-CN" altLang="en-US" dirty="0"/>
              <a:t>低一些是一个更明智的决定。同时由于实验会进行很多次，</a:t>
            </a:r>
            <a:r>
              <a:rPr lang="en-US" altLang="zh-CN" dirty="0"/>
              <a:t>Temperature=0 </a:t>
            </a:r>
            <a:r>
              <a:rPr lang="zh-CN" altLang="en-US" dirty="0"/>
              <a:t>也是出于复现性的考虑。</a:t>
            </a:r>
            <a:endParaRPr lang="en-US" altLang="zh-CN" dirty="0"/>
          </a:p>
          <a:p>
            <a:r>
              <a:rPr lang="zh-CN" altLang="en-US" dirty="0"/>
              <a:t>因此，除非后面特别说明，所有实验的 </a:t>
            </a:r>
            <a:r>
              <a:rPr lang="en-US" altLang="zh-CN" dirty="0"/>
              <a:t>temperature = 0 </a:t>
            </a:r>
            <a:r>
              <a:rPr lang="zh-CN" altLang="en-US" dirty="0"/>
              <a:t>都被我设置为了</a:t>
            </a:r>
            <a:r>
              <a:rPr lang="en-US" altLang="zh-CN" dirty="0"/>
              <a:t>0</a:t>
            </a:r>
            <a:endParaRPr lang="zh-CN" altLang="en-US" dirty="0"/>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16</a:t>
            </a:fld>
            <a:endParaRPr lang="zh-CN" altLang="en-US" dirty="0"/>
          </a:p>
        </p:txBody>
      </p:sp>
    </p:spTree>
    <p:extLst>
      <p:ext uri="{BB962C8B-B14F-4D97-AF65-F5344CB8AC3E}">
        <p14:creationId xmlns:p14="http://schemas.microsoft.com/office/powerpoint/2010/main" val="28411415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接下来我们正式进入工作流的部分。要看工作流我们当然首先从程序实际运行的部分开始看，也就是</a:t>
            </a:r>
            <a:r>
              <a:rPr lang="en-US" altLang="zh-CN" dirty="0"/>
              <a:t>main</a:t>
            </a:r>
            <a:r>
              <a:rPr lang="zh-CN" altLang="en-US" dirty="0"/>
              <a:t>函数，经过观察，我们可以看到 </a:t>
            </a:r>
            <a:r>
              <a:rPr lang="en-US" altLang="zh-CN" dirty="0"/>
              <a:t>main</a:t>
            </a:r>
            <a:r>
              <a:rPr lang="zh-CN" altLang="en-US" dirty="0"/>
              <a:t> 函数中实际调用的第一个命令是 </a:t>
            </a:r>
            <a:r>
              <a:rPr lang="en-US" altLang="zh-CN" dirty="0"/>
              <a:t>step </a:t>
            </a:r>
            <a:r>
              <a:rPr lang="zh-CN" altLang="en-US" dirty="0"/>
              <a:t>函数，而这个函数实际上就是整个项目的核心入口。简单来说，函数首先会判断</a:t>
            </a:r>
            <a:r>
              <a:rPr lang="en-US" altLang="zh-CN" dirty="0"/>
              <a:t>node</a:t>
            </a:r>
            <a:r>
              <a:rPr lang="zh-CN" altLang="en-US" dirty="0"/>
              <a:t>类型，</a:t>
            </a:r>
            <a:r>
              <a:rPr lang="en-US" altLang="zh-CN" dirty="0"/>
              <a:t>node</a:t>
            </a:r>
            <a:r>
              <a:rPr lang="zh-CN" altLang="en-US" dirty="0"/>
              <a:t>是我们自定义的一个类，详细信息会在下一页</a:t>
            </a:r>
            <a:r>
              <a:rPr lang="en-US" altLang="zh-CN" dirty="0"/>
              <a:t>PPT</a:t>
            </a:r>
            <a:r>
              <a:rPr lang="zh-CN" altLang="en-US" dirty="0"/>
              <a:t>介绍。确定好这个</a:t>
            </a:r>
            <a:r>
              <a:rPr lang="en-US" altLang="zh-CN" dirty="0"/>
              <a:t>node</a:t>
            </a:r>
            <a:r>
              <a:rPr lang="zh-CN" altLang="en-US" dirty="0"/>
              <a:t>类型后，我们会把</a:t>
            </a:r>
            <a:r>
              <a:rPr lang="en-US" altLang="zh-CN" dirty="0"/>
              <a:t>node</a:t>
            </a:r>
            <a:r>
              <a:rPr lang="zh-CN" altLang="en-US" dirty="0"/>
              <a:t>送到下面的三个函数中，分别是 </a:t>
            </a:r>
            <a:r>
              <a:rPr lang="en-US" altLang="zh-CN" dirty="0"/>
              <a:t>_draft _debug _improve </a:t>
            </a:r>
            <a:r>
              <a:rPr lang="zh-CN" altLang="en-US" dirty="0"/>
              <a:t>三个函数，这三个函数实际没有做任何的运算，仅仅是根据不同的 </a:t>
            </a:r>
            <a:r>
              <a:rPr lang="en-US" altLang="zh-CN" dirty="0"/>
              <a:t>S_P </a:t>
            </a:r>
            <a:r>
              <a:rPr lang="zh-CN" altLang="en-US" dirty="0"/>
              <a:t>和 </a:t>
            </a:r>
            <a:r>
              <a:rPr lang="en-US" altLang="zh-CN" dirty="0"/>
              <a:t>U_P </a:t>
            </a:r>
            <a:r>
              <a:rPr lang="zh-CN" altLang="en-US" dirty="0"/>
              <a:t>也就是所谓的 </a:t>
            </a:r>
            <a:r>
              <a:rPr lang="en-US" altLang="zh-CN" dirty="0" err="1"/>
              <a:t>system_prompt</a:t>
            </a:r>
            <a:r>
              <a:rPr lang="en-US" altLang="zh-CN" dirty="0"/>
              <a:t> </a:t>
            </a:r>
            <a:r>
              <a:rPr lang="zh-CN" altLang="en-US" dirty="0"/>
              <a:t>和 </a:t>
            </a:r>
            <a:r>
              <a:rPr lang="en-US" altLang="zh-CN" dirty="0" err="1"/>
              <a:t>user_prompt</a:t>
            </a:r>
            <a:r>
              <a:rPr lang="en-US" altLang="zh-CN" dirty="0"/>
              <a:t> </a:t>
            </a:r>
            <a:r>
              <a:rPr lang="zh-CN" altLang="en-US" dirty="0"/>
              <a:t>来调用我们在配置环境阶段成功配置的大模型。</a:t>
            </a:r>
            <a:endParaRPr lang="en-US" altLang="zh-CN" dirty="0"/>
          </a:p>
          <a:p>
            <a:r>
              <a:rPr lang="zh-CN" altLang="en-US" dirty="0"/>
              <a:t>例如我们可以看看 </a:t>
            </a:r>
            <a:r>
              <a:rPr lang="en-US" altLang="zh-CN" dirty="0"/>
              <a:t>_draft </a:t>
            </a:r>
            <a:r>
              <a:rPr lang="zh-CN" altLang="en-US" dirty="0"/>
              <a:t>节点的</a:t>
            </a:r>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17</a:t>
            </a:fld>
            <a:endParaRPr lang="zh-CN" altLang="en-US" dirty="0"/>
          </a:p>
        </p:txBody>
      </p:sp>
    </p:spTree>
    <p:extLst>
      <p:ext uri="{BB962C8B-B14F-4D97-AF65-F5344CB8AC3E}">
        <p14:creationId xmlns:p14="http://schemas.microsoft.com/office/powerpoint/2010/main" val="32744791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接下来我们看一下</a:t>
            </a:r>
            <a:r>
              <a:rPr lang="en-US" altLang="zh-CN" dirty="0"/>
              <a:t>NODE</a:t>
            </a:r>
            <a:r>
              <a:rPr lang="zh-CN" altLang="en-US" dirty="0"/>
              <a:t>节点，经常进行类与对象编程的朋友都知道这是一种非常优雅的编程思路。在</a:t>
            </a:r>
            <a:r>
              <a:rPr lang="en-US" altLang="zh-CN" dirty="0"/>
              <a:t>node</a:t>
            </a:r>
            <a:r>
              <a:rPr lang="zh-CN" altLang="en-US" dirty="0"/>
              <a:t>中则更近一步引入了装饰器让</a:t>
            </a:r>
            <a:r>
              <a:rPr lang="en-US" altLang="zh-CN" dirty="0"/>
              <a:t>node</a:t>
            </a:r>
            <a:r>
              <a:rPr lang="zh-CN" altLang="en-US" dirty="0"/>
              <a:t>类具备了更加精细的数据控制能力，例如每个节点都具备一个</a:t>
            </a:r>
            <a:r>
              <a:rPr lang="en-US" altLang="zh-CN" dirty="0"/>
              <a:t>id</a:t>
            </a:r>
            <a:r>
              <a:rPr lang="zh-CN" altLang="en-US" dirty="0"/>
              <a:t>，拥有了装饰器我们可以在这里直接调用一个一次性函数来生成随机的</a:t>
            </a:r>
            <a:r>
              <a:rPr lang="en-US" altLang="zh-CN" dirty="0"/>
              <a:t>id</a:t>
            </a:r>
            <a:r>
              <a:rPr lang="zh-CN" altLang="en-US" dirty="0"/>
              <a:t>，又例如为了让生成类的时候明确属性名以避免不必要的错误，这里也引入了所谓</a:t>
            </a:r>
            <a:r>
              <a:rPr lang="en-US" altLang="zh-CN" dirty="0" err="1"/>
              <a:t>keyword_only</a:t>
            </a:r>
            <a:r>
              <a:rPr lang="zh-CN" altLang="en-US" dirty="0"/>
              <a:t>的要求。这种被装饰器修饰过的属性，就被成为字段。</a:t>
            </a:r>
            <a:endParaRPr lang="en-US" altLang="zh-CN" dirty="0"/>
          </a:p>
          <a:p>
            <a:r>
              <a:rPr lang="zh-CN" altLang="en-US" dirty="0"/>
              <a:t>需要注意的是，这个项目中一些字段的控制方法需求高版本的</a:t>
            </a:r>
            <a:r>
              <a:rPr lang="en-US" altLang="zh-CN" dirty="0"/>
              <a:t>python</a:t>
            </a:r>
            <a:r>
              <a:rPr lang="zh-CN" altLang="en-US" dirty="0"/>
              <a:t>，所以记得使用</a:t>
            </a:r>
            <a:r>
              <a:rPr lang="en-US" altLang="zh-CN" dirty="0"/>
              <a:t>python3.11+</a:t>
            </a:r>
            <a:r>
              <a:rPr lang="zh-CN" altLang="en-US" dirty="0"/>
              <a:t>的版本复现本项目</a:t>
            </a:r>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18</a:t>
            </a:fld>
            <a:endParaRPr lang="zh-CN" altLang="en-US" dirty="0"/>
          </a:p>
        </p:txBody>
      </p:sp>
    </p:spTree>
    <p:extLst>
      <p:ext uri="{BB962C8B-B14F-4D97-AF65-F5344CB8AC3E}">
        <p14:creationId xmlns:p14="http://schemas.microsoft.com/office/powerpoint/2010/main" val="18432411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介绍完了重要的数据类型后我们回到程序本身，判断完</a:t>
            </a:r>
            <a:r>
              <a:rPr lang="en-US" altLang="zh-CN" dirty="0"/>
              <a:t>step</a:t>
            </a:r>
            <a:r>
              <a:rPr lang="zh-CN" altLang="en-US" dirty="0"/>
              <a:t>节点后，我们利用</a:t>
            </a:r>
            <a:r>
              <a:rPr lang="en-US" altLang="zh-CN" dirty="0"/>
              <a:t>LLM</a:t>
            </a:r>
            <a:r>
              <a:rPr lang="zh-CN" altLang="en-US" dirty="0"/>
              <a:t>生成了一个</a:t>
            </a:r>
            <a:r>
              <a:rPr lang="en-US" altLang="zh-CN" dirty="0"/>
              <a:t>plan</a:t>
            </a:r>
            <a:r>
              <a:rPr lang="zh-CN" altLang="en-US" dirty="0"/>
              <a:t>和</a:t>
            </a:r>
            <a:r>
              <a:rPr lang="en-US" altLang="zh-CN" dirty="0"/>
              <a:t>code</a:t>
            </a:r>
            <a:r>
              <a:rPr lang="zh-CN" altLang="en-US" dirty="0"/>
              <a:t>放到节点中。虽然我们叫做</a:t>
            </a:r>
            <a:r>
              <a:rPr lang="en-US" altLang="zh-CN" dirty="0"/>
              <a:t>plan</a:t>
            </a:r>
            <a:r>
              <a:rPr lang="zh-CN" altLang="en-US" dirty="0"/>
              <a:t>，实际上就是</a:t>
            </a:r>
            <a:r>
              <a:rPr lang="en-US" altLang="zh-CN" dirty="0"/>
              <a:t>LLM</a:t>
            </a:r>
            <a:r>
              <a:rPr lang="zh-CN" altLang="en-US" dirty="0"/>
              <a:t>生成的非代码的部分，而</a:t>
            </a:r>
            <a:r>
              <a:rPr lang="en-US" altLang="zh-CN" dirty="0"/>
              <a:t>code</a:t>
            </a:r>
            <a:r>
              <a:rPr lang="zh-CN" altLang="en-US" dirty="0"/>
              <a:t>就是</a:t>
            </a:r>
            <a:r>
              <a:rPr lang="en-US" altLang="zh-CN" dirty="0"/>
              <a:t>LLM</a:t>
            </a:r>
            <a:r>
              <a:rPr lang="zh-CN" altLang="en-US" dirty="0"/>
              <a:t>中生成的代码部分。经常在</a:t>
            </a:r>
            <a:r>
              <a:rPr lang="en-US" altLang="zh-CN" dirty="0"/>
              <a:t>LLM</a:t>
            </a:r>
            <a:r>
              <a:rPr lang="zh-CN" altLang="en-US" dirty="0"/>
              <a:t>上问代码的朋友应该知道，</a:t>
            </a:r>
            <a:r>
              <a:rPr lang="en-US" altLang="zh-CN" dirty="0"/>
              <a:t>LLM</a:t>
            </a:r>
            <a:r>
              <a:rPr lang="zh-CN" altLang="en-US" dirty="0"/>
              <a:t>生成代码的时候会放在一个看起来更不一样的地方，这个地方其实就是</a:t>
            </a:r>
            <a:r>
              <a:rPr lang="en-US" altLang="zh-CN" dirty="0"/>
              <a:t>markdown</a:t>
            </a:r>
            <a:r>
              <a:rPr lang="zh-CN" altLang="en-US" dirty="0"/>
              <a:t>中的代码块，他是有一个特定的结构的，因此把他从大模型的输出中分离开是比较容易的。我们把代码分开是为了把这个代码写到一个临时文件里运行。那么具体是怎么运行的，我们来看下一个关键函数，</a:t>
            </a:r>
            <a:r>
              <a:rPr lang="en-US" altLang="zh-CN" sz="1200" b="1" dirty="0" err="1"/>
              <a:t>exec_callback</a:t>
            </a:r>
            <a:r>
              <a:rPr lang="zh-CN" altLang="en-US" sz="1200" b="1" dirty="0"/>
              <a:t>方法</a:t>
            </a:r>
            <a:endParaRPr lang="zh-CN" altLang="en-US" dirty="0"/>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19</a:t>
            </a:fld>
            <a:endParaRPr lang="zh-CN" altLang="en-US" dirty="0"/>
          </a:p>
        </p:txBody>
      </p:sp>
    </p:spTree>
    <p:extLst>
      <p:ext uri="{BB962C8B-B14F-4D97-AF65-F5344CB8AC3E}">
        <p14:creationId xmlns:p14="http://schemas.microsoft.com/office/powerpoint/2010/main" val="672530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262626"/>
                </a:solidFill>
                <a:effectLst/>
                <a:latin typeface="-apple-system"/>
              </a:rPr>
              <a:t>整个报告分为</a:t>
            </a:r>
            <a:r>
              <a:rPr lang="en-US" altLang="zh-CN" b="0" i="0" dirty="0">
                <a:solidFill>
                  <a:srgbClr val="262626"/>
                </a:solidFill>
                <a:effectLst/>
                <a:latin typeface="-apple-system"/>
              </a:rPr>
              <a:t>4</a:t>
            </a:r>
            <a:r>
              <a:rPr lang="zh-CN" altLang="en-US" b="0" i="0" dirty="0">
                <a:solidFill>
                  <a:srgbClr val="262626"/>
                </a:solidFill>
                <a:effectLst/>
                <a:latin typeface="-apple-system"/>
              </a:rPr>
              <a:t>个部分。</a:t>
            </a:r>
            <a:endParaRPr lang="en-US" altLang="zh-CN"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262626"/>
                </a:solidFill>
                <a:effectLst/>
                <a:latin typeface="-apple-system"/>
              </a:rPr>
              <a:t>首先我会向大家介绍我的数据集和一个非常好用的机器学习竞赛平台</a:t>
            </a:r>
            <a:r>
              <a:rPr lang="en-US" altLang="zh-CN" b="0" i="0" dirty="0" err="1">
                <a:solidFill>
                  <a:srgbClr val="262626"/>
                </a:solidFill>
                <a:effectLst/>
                <a:latin typeface="-apple-system"/>
              </a:rPr>
              <a:t>kaggle</a:t>
            </a:r>
            <a:r>
              <a:rPr lang="en-US" altLang="zh-CN" b="0" i="0" dirty="0">
                <a:solidFill>
                  <a:srgbClr val="262626"/>
                </a:solidFill>
                <a:effectLst/>
                <a:latin typeface="-apple-system"/>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262626"/>
                </a:solidFill>
                <a:effectLst/>
                <a:latin typeface="-apple-system"/>
              </a:rPr>
              <a:t>其次我会给大家分享我在环境配置中遇到的问题，并谈谈自己粗浅的理解；</a:t>
            </a:r>
            <a:endParaRPr lang="en-US" altLang="zh-CN"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262626"/>
                </a:solidFill>
                <a:effectLst/>
                <a:latin typeface="-apple-system"/>
              </a:rPr>
              <a:t>然后我将介绍整个项目的工作流是怎么样的；</a:t>
            </a:r>
            <a:endParaRPr lang="en-US" altLang="zh-CN"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262626"/>
                </a:solidFill>
                <a:effectLst/>
                <a:latin typeface="-apple-system"/>
              </a:rPr>
              <a:t>最后，则是向大家介绍我的实验结果。</a:t>
            </a:r>
            <a:endParaRPr lang="en-US" altLang="zh-CN" b="0" i="0" dirty="0">
              <a:solidFill>
                <a:srgbClr val="262626"/>
              </a:solidFill>
              <a:effectLst/>
              <a:latin typeface="-apple-system"/>
            </a:endParaRPr>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2</a:t>
            </a:fld>
            <a:endParaRPr lang="zh-CN" altLang="en-US" dirty="0"/>
          </a:p>
        </p:txBody>
      </p:sp>
    </p:spTree>
    <p:extLst>
      <p:ext uri="{BB962C8B-B14F-4D97-AF65-F5344CB8AC3E}">
        <p14:creationId xmlns:p14="http://schemas.microsoft.com/office/powerpoint/2010/main" val="40936721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Exec_callback</a:t>
            </a:r>
            <a:r>
              <a:rPr lang="en-US" altLang="zh-CN" dirty="0"/>
              <a:t> </a:t>
            </a:r>
            <a:r>
              <a:rPr lang="zh-CN" altLang="en-US" dirty="0"/>
              <a:t>方法把刚刚得到的 </a:t>
            </a:r>
            <a:r>
              <a:rPr lang="en-US" altLang="zh-CN" dirty="0"/>
              <a:t>code </a:t>
            </a:r>
            <a:r>
              <a:rPr lang="zh-CN" altLang="en-US" dirty="0"/>
              <a:t>放入如图所示的工作流中，这个工作流由一个叫做 </a:t>
            </a:r>
            <a:r>
              <a:rPr lang="en-US" altLang="zh-CN" dirty="0"/>
              <a:t>run </a:t>
            </a:r>
            <a:r>
              <a:rPr lang="zh-CN" altLang="en-US" dirty="0"/>
              <a:t>的函数开头，进入</a:t>
            </a:r>
            <a:r>
              <a:rPr lang="en-US" altLang="zh-CN" dirty="0"/>
              <a:t>run</a:t>
            </a:r>
            <a:r>
              <a:rPr lang="zh-CN" altLang="en-US" dirty="0"/>
              <a:t>函数，我们首先见到的是一个叫做 </a:t>
            </a:r>
            <a:r>
              <a:rPr lang="en-US" altLang="zh-CN" dirty="0" err="1"/>
              <a:t>create_process</a:t>
            </a:r>
            <a:r>
              <a:rPr lang="en-US" altLang="zh-CN" dirty="0"/>
              <a:t> </a:t>
            </a:r>
            <a:r>
              <a:rPr lang="zh-CN" altLang="en-US" dirty="0"/>
              <a:t>的函数，这个函数定义了三个 </a:t>
            </a:r>
            <a:r>
              <a:rPr lang="en-US" altLang="zh-CN" dirty="0"/>
              <a:t>queue </a:t>
            </a:r>
            <a:r>
              <a:rPr lang="zh-CN" altLang="en-US" dirty="0"/>
              <a:t>变量和一个 </a:t>
            </a:r>
            <a:r>
              <a:rPr lang="en-US" altLang="zh-CN" dirty="0"/>
              <a:t>process </a:t>
            </a:r>
            <a:r>
              <a:rPr lang="zh-CN" altLang="en-US" dirty="0"/>
              <a:t>变量，这两种变量是</a:t>
            </a:r>
            <a:r>
              <a:rPr lang="en-US" altLang="zh-CN" dirty="0"/>
              <a:t>python</a:t>
            </a:r>
            <a:r>
              <a:rPr lang="zh-CN" altLang="en-US" dirty="0"/>
              <a:t>多进程模块的两个标准类。</a:t>
            </a:r>
            <a:r>
              <a:rPr lang="en-US" altLang="zh-CN" dirty="0"/>
              <a:t>Queue</a:t>
            </a:r>
            <a:r>
              <a:rPr lang="zh-CN" altLang="en-US" dirty="0"/>
              <a:t>用于控制进程的输入信息和输出信息，而</a:t>
            </a:r>
            <a:r>
              <a:rPr lang="en-US" altLang="zh-CN" dirty="0"/>
              <a:t>process</a:t>
            </a:r>
            <a:r>
              <a:rPr lang="zh-CN" altLang="en-US" dirty="0"/>
              <a:t>则是产生进程。</a:t>
            </a:r>
            <a:endParaRPr lang="en-US" altLang="zh-CN" dirty="0"/>
          </a:p>
          <a:p>
            <a:r>
              <a:rPr lang="zh-CN" altLang="en-US" dirty="0"/>
              <a:t>左侧的这个示例代码中展示了多进程设计的基本能力，即可以在主进程之外设计一个额外进程，进程中发生的错误，产生的中断都不会影响主进程。这样设计的原因也非常容易理解，因为</a:t>
            </a:r>
            <a:r>
              <a:rPr lang="en-US" altLang="zh-CN" dirty="0"/>
              <a:t>LLM</a:t>
            </a:r>
            <a:r>
              <a:rPr lang="zh-CN" altLang="en-US" dirty="0"/>
              <a:t>生成的代码极大可能会发生错误，我们需要一个安全的实验台来测试这些代码以保证主进程的自动化。</a:t>
            </a:r>
            <a:endParaRPr lang="en-US" altLang="zh-CN" dirty="0"/>
          </a:p>
          <a:p>
            <a:r>
              <a:rPr lang="en-US" altLang="zh-CN" dirty="0" err="1"/>
              <a:t>Create_process</a:t>
            </a:r>
            <a:r>
              <a:rPr lang="en-US" altLang="zh-CN" dirty="0"/>
              <a:t> </a:t>
            </a:r>
            <a:r>
              <a:rPr lang="zh-CN" altLang="en-US" dirty="0"/>
              <a:t>的代码信息传入一个叫做 </a:t>
            </a:r>
            <a:r>
              <a:rPr lang="en-US" altLang="zh-CN" dirty="0" err="1"/>
              <a:t>run_session</a:t>
            </a:r>
            <a:r>
              <a:rPr lang="en-US" altLang="zh-CN" dirty="0"/>
              <a:t> </a:t>
            </a:r>
            <a:r>
              <a:rPr lang="zh-CN" altLang="en-US" dirty="0"/>
              <a:t>的函数中，在这里我们执行进程，得到代码的运行状态判断和代码运行后的真实输出，最终传回我们的</a:t>
            </a:r>
            <a:r>
              <a:rPr lang="en-US" altLang="zh-CN" dirty="0"/>
              <a:t>callback</a:t>
            </a:r>
            <a:r>
              <a:rPr lang="zh-CN" altLang="en-US" dirty="0"/>
              <a:t>函数</a:t>
            </a:r>
            <a:endParaRPr lang="en-US" altLang="zh-CN" dirty="0"/>
          </a:p>
          <a:p>
            <a:r>
              <a:rPr lang="zh-CN" altLang="en-US" dirty="0"/>
              <a:t>这里设计还有一个小细节，代码本身的设计是很有巧思的，先创建了进程骨架，骨架创建完毕后再放入代码。这种设计的稳定性很好，不会因为代码错误导致进程被中断。</a:t>
            </a:r>
            <a:endParaRPr lang="en-US" altLang="zh-CN" dirty="0"/>
          </a:p>
          <a:p>
            <a:r>
              <a:rPr lang="zh-CN" altLang="en-US" dirty="0"/>
              <a:t>还有我要告诉大家一个个人的经验，就是不要再非本地的</a:t>
            </a:r>
            <a:r>
              <a:rPr lang="en-US" altLang="zh-CN" sz="1200" b="1" dirty="0" err="1">
                <a:solidFill>
                  <a:schemeClr val="tx1"/>
                </a:solidFill>
                <a:latin typeface="Times New Roman"/>
                <a:ea typeface="Times New Roman"/>
                <a:cs typeface="Times New Roman"/>
                <a:sym typeface="Times New Roman"/>
              </a:rPr>
              <a:t>Jupyter</a:t>
            </a:r>
            <a:r>
              <a:rPr lang="en-US" altLang="zh-CN" sz="1200" b="1" dirty="0">
                <a:solidFill>
                  <a:schemeClr val="tx1"/>
                </a:solidFill>
                <a:latin typeface="Times New Roman"/>
                <a:ea typeface="Times New Roman"/>
                <a:cs typeface="Times New Roman"/>
                <a:sym typeface="Times New Roman"/>
              </a:rPr>
              <a:t> Notebook </a:t>
            </a:r>
            <a:r>
              <a:rPr lang="zh-CN" altLang="en-US" sz="1200" b="0" dirty="0">
                <a:solidFill>
                  <a:schemeClr val="tx1"/>
                </a:solidFill>
                <a:latin typeface="Times New Roman"/>
                <a:ea typeface="Times New Roman"/>
                <a:cs typeface="Times New Roman"/>
                <a:sym typeface="Times New Roman"/>
              </a:rPr>
              <a:t>中使用这种多进程设计，因为非本地的</a:t>
            </a:r>
            <a:r>
              <a:rPr lang="en-US" altLang="zh-CN" sz="1200" b="0" dirty="0" err="1">
                <a:solidFill>
                  <a:schemeClr val="tx1"/>
                </a:solidFill>
                <a:latin typeface="Times New Roman"/>
                <a:ea typeface="Times New Roman"/>
                <a:cs typeface="Times New Roman"/>
                <a:sym typeface="Times New Roman"/>
              </a:rPr>
              <a:t>jupyter</a:t>
            </a:r>
            <a:r>
              <a:rPr lang="en-US" altLang="zh-CN" sz="1200" b="0" dirty="0">
                <a:solidFill>
                  <a:schemeClr val="tx1"/>
                </a:solidFill>
                <a:latin typeface="Times New Roman"/>
                <a:ea typeface="Times New Roman"/>
                <a:cs typeface="Times New Roman"/>
                <a:sym typeface="Times New Roman"/>
              </a:rPr>
              <a:t> notebook</a:t>
            </a:r>
            <a:r>
              <a:rPr lang="zh-CN" altLang="en-US" sz="1200" b="0" dirty="0">
                <a:solidFill>
                  <a:schemeClr val="tx1"/>
                </a:solidFill>
                <a:latin typeface="Times New Roman"/>
                <a:ea typeface="Times New Roman"/>
                <a:cs typeface="Times New Roman"/>
                <a:sym typeface="Times New Roman"/>
              </a:rPr>
              <a:t>你需要一个端口访问这个</a:t>
            </a:r>
            <a:r>
              <a:rPr lang="en-US" altLang="zh-CN" sz="1200" b="0" dirty="0">
                <a:solidFill>
                  <a:schemeClr val="tx1"/>
                </a:solidFill>
                <a:latin typeface="Times New Roman"/>
                <a:ea typeface="Times New Roman"/>
                <a:cs typeface="Times New Roman"/>
                <a:sym typeface="Times New Roman"/>
              </a:rPr>
              <a:t>notebook</a:t>
            </a:r>
            <a:r>
              <a:rPr lang="zh-CN" altLang="en-US" sz="1200" b="0" dirty="0">
                <a:solidFill>
                  <a:schemeClr val="tx1"/>
                </a:solidFill>
                <a:latin typeface="Times New Roman"/>
                <a:ea typeface="Times New Roman"/>
                <a:cs typeface="Times New Roman"/>
                <a:sym typeface="Times New Roman"/>
              </a:rPr>
              <a:t>，创建附属进程的时候可能还是占用这个端口，这样会导致报错。因此其实虽然之前做了一些环境配置的工作，到了真正的实验阶段，使用的还是云计算平台，针对这种非保密的小项目而言，云计算平台还是比较有优势的，这个到最后会给大家介绍一下。</a:t>
            </a:r>
            <a:endParaRPr lang="zh-CN" altLang="en-US" b="0" dirty="0"/>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20</a:t>
            </a:fld>
            <a:endParaRPr lang="zh-CN" altLang="en-US" dirty="0"/>
          </a:p>
        </p:txBody>
      </p:sp>
    </p:spTree>
    <p:extLst>
      <p:ext uri="{BB962C8B-B14F-4D97-AF65-F5344CB8AC3E}">
        <p14:creationId xmlns:p14="http://schemas.microsoft.com/office/powerpoint/2010/main" val="21127638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上一步我们得到了代码的运行结果，那么自然需要对代码进行评价。</a:t>
            </a:r>
            <a:endParaRPr lang="en-US" altLang="zh-CN" dirty="0"/>
          </a:p>
          <a:p>
            <a:r>
              <a:rPr lang="zh-CN" altLang="en-US" dirty="0"/>
              <a:t>代码的评价同样是交付给</a:t>
            </a:r>
            <a:r>
              <a:rPr lang="en-US" altLang="zh-CN" dirty="0"/>
              <a:t>LLM</a:t>
            </a:r>
            <a:r>
              <a:rPr lang="zh-CN" altLang="en-US" dirty="0"/>
              <a:t>的，刚刚的</a:t>
            </a:r>
            <a:r>
              <a:rPr lang="en-US" altLang="zh-CN" dirty="0" err="1"/>
              <a:t>exec_callback</a:t>
            </a:r>
            <a:r>
              <a:rPr lang="en-US" altLang="zh-CN" dirty="0"/>
              <a:t> </a:t>
            </a:r>
            <a:r>
              <a:rPr lang="zh-CN" altLang="en-US" dirty="0"/>
              <a:t>获取到执行结果后，传入一个叫分析运行结果的函数后，和之前的</a:t>
            </a:r>
            <a:r>
              <a:rPr lang="en-US" altLang="zh-CN" dirty="0"/>
              <a:t>agent</a:t>
            </a:r>
            <a:r>
              <a:rPr lang="zh-CN" altLang="en-US" dirty="0"/>
              <a:t>是一样的操作，同样基于 </a:t>
            </a:r>
            <a:r>
              <a:rPr lang="en-US" altLang="zh-CN" dirty="0" err="1"/>
              <a:t>system_prompt</a:t>
            </a:r>
            <a:r>
              <a:rPr lang="en-US" altLang="zh-CN" dirty="0"/>
              <a:t> </a:t>
            </a:r>
            <a:r>
              <a:rPr lang="zh-CN" altLang="en-US" dirty="0"/>
              <a:t>和 </a:t>
            </a:r>
            <a:r>
              <a:rPr lang="en-US" altLang="zh-CN" dirty="0" err="1"/>
              <a:t>user_prompt</a:t>
            </a:r>
            <a:r>
              <a:rPr lang="en-US" altLang="zh-CN" dirty="0"/>
              <a:t> </a:t>
            </a:r>
            <a:r>
              <a:rPr lang="zh-CN" altLang="en-US" dirty="0"/>
              <a:t>我们让这个</a:t>
            </a:r>
            <a:r>
              <a:rPr lang="en-US" altLang="zh-CN" dirty="0"/>
              <a:t>agent</a:t>
            </a:r>
            <a:r>
              <a:rPr lang="zh-CN" altLang="en-US" dirty="0"/>
              <a:t>生成一个便于程序读取的 </a:t>
            </a:r>
            <a:r>
              <a:rPr lang="en-US" altLang="zh-CN" dirty="0" err="1"/>
              <a:t>json</a:t>
            </a:r>
            <a:r>
              <a:rPr lang="zh-CN" altLang="en-US" dirty="0"/>
              <a:t>文件，这个文件中的 </a:t>
            </a:r>
            <a:r>
              <a:rPr lang="en-US" altLang="zh-CN" sz="1200" b="0" i="0" dirty="0">
                <a:solidFill>
                  <a:srgbClr val="1F1F1F"/>
                </a:solidFill>
                <a:effectLst/>
                <a:latin typeface="Courier New" panose="02070309020205020404" pitchFamily="49" charset="0"/>
              </a:rPr>
              <a:t>summary,</a:t>
            </a:r>
            <a:r>
              <a:rPr lang="zh-CN" altLang="en-US" sz="1200" b="0" i="0" dirty="0">
                <a:solidFill>
                  <a:srgbClr val="1F1F1F"/>
                </a:solidFill>
                <a:effectLst/>
                <a:latin typeface="Courier New" panose="02070309020205020404" pitchFamily="49" charset="0"/>
              </a:rPr>
              <a:t> </a:t>
            </a:r>
            <a:r>
              <a:rPr lang="en-US" altLang="zh-CN" sz="1200" b="0" i="0" dirty="0" err="1">
                <a:solidFill>
                  <a:srgbClr val="1F1F1F"/>
                </a:solidFill>
                <a:effectLst/>
                <a:latin typeface="Courier New" panose="02070309020205020404" pitchFamily="49" charset="0"/>
              </a:rPr>
              <a:t>is_buggy</a:t>
            </a:r>
            <a:r>
              <a:rPr lang="zh-CN" altLang="en-US" sz="1200" b="0" i="0" dirty="0">
                <a:solidFill>
                  <a:srgbClr val="1F1F1F"/>
                </a:solidFill>
                <a:effectLst/>
                <a:latin typeface="Courier New" panose="02070309020205020404" pitchFamily="49" charset="0"/>
              </a:rPr>
              <a:t> 和 </a:t>
            </a:r>
            <a:r>
              <a:rPr lang="en-US" altLang="zh-CN" sz="1200" b="0" i="0" dirty="0">
                <a:solidFill>
                  <a:srgbClr val="1F1F1F"/>
                </a:solidFill>
                <a:effectLst/>
                <a:latin typeface="Courier New" panose="02070309020205020404" pitchFamily="49" charset="0"/>
              </a:rPr>
              <a:t>metric </a:t>
            </a:r>
            <a:r>
              <a:rPr lang="zh-CN" altLang="en-US" sz="1200" b="0" i="0" dirty="0">
                <a:solidFill>
                  <a:srgbClr val="1F1F1F"/>
                </a:solidFill>
                <a:effectLst/>
                <a:latin typeface="Courier New" panose="02070309020205020404" pitchFamily="49" charset="0"/>
              </a:rPr>
              <a:t>可以作为变量被后续的程序使用，用于判别程序的执行状况，控制我们的程序对节点的判断，具体怎么判断在下页</a:t>
            </a:r>
            <a:r>
              <a:rPr lang="en-US" altLang="zh-CN" sz="1200" b="0" i="0" dirty="0">
                <a:solidFill>
                  <a:srgbClr val="1F1F1F"/>
                </a:solidFill>
                <a:effectLst/>
                <a:latin typeface="Courier New" panose="02070309020205020404" pitchFamily="49" charset="0"/>
              </a:rPr>
              <a:t>PPT</a:t>
            </a:r>
            <a:r>
              <a:rPr lang="zh-CN" altLang="en-US" sz="1200" b="0" i="0" dirty="0">
                <a:solidFill>
                  <a:srgbClr val="1F1F1F"/>
                </a:solidFill>
                <a:effectLst/>
                <a:latin typeface="Courier New" panose="02070309020205020404" pitchFamily="49" charset="0"/>
              </a:rPr>
              <a:t>里会有展示</a:t>
            </a:r>
            <a:endParaRPr lang="en-US" altLang="zh-CN" sz="1200" b="0" i="0" dirty="0">
              <a:solidFill>
                <a:srgbClr val="1F1F1F"/>
              </a:solidFill>
              <a:effectLst/>
              <a:latin typeface="Courier New" panose="02070309020205020404" pitchFamily="49" charset="0"/>
            </a:endParaRPr>
          </a:p>
          <a:p>
            <a:r>
              <a:rPr lang="zh-CN" altLang="en-US" sz="1200" b="0" i="0" dirty="0">
                <a:solidFill>
                  <a:srgbClr val="1F1F1F"/>
                </a:solidFill>
                <a:effectLst/>
                <a:latin typeface="Courier New" panose="02070309020205020404" pitchFamily="49" charset="0"/>
              </a:rPr>
              <a:t>而 </a:t>
            </a:r>
            <a:r>
              <a:rPr lang="en-US" altLang="zh-CN" sz="1200" b="0" i="0" dirty="0">
                <a:solidFill>
                  <a:srgbClr val="1F1F1F"/>
                </a:solidFill>
                <a:effectLst/>
                <a:latin typeface="Courier New" panose="02070309020205020404" pitchFamily="49" charset="0"/>
              </a:rPr>
              <a:t>summary </a:t>
            </a:r>
            <a:r>
              <a:rPr lang="zh-CN" altLang="en-US" sz="1200" b="0" i="0" dirty="0">
                <a:solidFill>
                  <a:srgbClr val="1F1F1F"/>
                </a:solidFill>
                <a:effectLst/>
                <a:latin typeface="Courier New" panose="02070309020205020404" pitchFamily="49" charset="0"/>
              </a:rPr>
              <a:t>则会传入 </a:t>
            </a:r>
            <a:r>
              <a:rPr lang="en-US" altLang="zh-CN" sz="1200" b="0" i="0" dirty="0">
                <a:solidFill>
                  <a:srgbClr val="1F1F1F"/>
                </a:solidFill>
                <a:effectLst/>
                <a:latin typeface="Courier New" panose="02070309020205020404" pitchFamily="49" charset="0"/>
              </a:rPr>
              <a:t>improve </a:t>
            </a:r>
            <a:r>
              <a:rPr lang="zh-CN" altLang="en-US" sz="1200" b="0" i="0" dirty="0">
                <a:solidFill>
                  <a:srgbClr val="1F1F1F"/>
                </a:solidFill>
                <a:effectLst/>
                <a:latin typeface="Courier New" panose="02070309020205020404" pitchFamily="49" charset="0"/>
              </a:rPr>
              <a:t>函数中，用于节点的改进</a:t>
            </a:r>
            <a:endParaRPr lang="zh-CN" altLang="en-US" dirty="0"/>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21</a:t>
            </a:fld>
            <a:endParaRPr lang="zh-CN" altLang="en-US" dirty="0"/>
          </a:p>
        </p:txBody>
      </p:sp>
    </p:spTree>
    <p:extLst>
      <p:ext uri="{BB962C8B-B14F-4D97-AF65-F5344CB8AC3E}">
        <p14:creationId xmlns:p14="http://schemas.microsoft.com/office/powerpoint/2010/main" val="568071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最后，我们整体看一下</a:t>
            </a:r>
            <a:r>
              <a:rPr lang="en-US" altLang="zh-CN" dirty="0"/>
              <a:t>step</a:t>
            </a:r>
            <a:r>
              <a:rPr lang="zh-CN" altLang="en-US" dirty="0"/>
              <a:t>函数逻辑。</a:t>
            </a:r>
            <a:endParaRPr lang="en-US" altLang="zh-CN" dirty="0"/>
          </a:p>
          <a:p>
            <a:r>
              <a:rPr lang="zh-CN" altLang="en-US" dirty="0"/>
              <a:t>进入</a:t>
            </a:r>
            <a:r>
              <a:rPr lang="en-US" altLang="zh-CN" dirty="0"/>
              <a:t>step</a:t>
            </a:r>
            <a:r>
              <a:rPr lang="zh-CN" altLang="en-US" dirty="0"/>
              <a:t>逻辑，我们会判断 </a:t>
            </a:r>
            <a:r>
              <a:rPr lang="en-US" altLang="zh-CN" dirty="0"/>
              <a:t>node </a:t>
            </a:r>
            <a:r>
              <a:rPr lang="zh-CN" altLang="en-US" dirty="0"/>
              <a:t>的节点类型，这个主要是依据</a:t>
            </a:r>
            <a:r>
              <a:rPr lang="en-US" altLang="zh-CN" dirty="0"/>
              <a:t>Node</a:t>
            </a:r>
            <a:r>
              <a:rPr lang="zh-CN" altLang="en-US" dirty="0"/>
              <a:t>节点中的 </a:t>
            </a:r>
            <a:r>
              <a:rPr lang="en-US" altLang="zh-CN" dirty="0"/>
              <a:t>parent</a:t>
            </a:r>
            <a:r>
              <a:rPr lang="zh-CN" altLang="en-US" dirty="0"/>
              <a:t>字段 和 </a:t>
            </a:r>
            <a:r>
              <a:rPr lang="en-US" altLang="zh-CN" dirty="0" err="1"/>
              <a:t>is_buggy</a:t>
            </a:r>
            <a:r>
              <a:rPr lang="zh-CN" altLang="en-US" dirty="0"/>
              <a:t>字段的值，例如没有 </a:t>
            </a:r>
            <a:r>
              <a:rPr lang="en-US" altLang="zh-CN" dirty="0"/>
              <a:t>parent </a:t>
            </a:r>
            <a:r>
              <a:rPr lang="zh-CN" altLang="en-US" dirty="0"/>
              <a:t>就是 </a:t>
            </a:r>
            <a:r>
              <a:rPr lang="en-US" altLang="zh-CN" dirty="0"/>
              <a:t>draft</a:t>
            </a:r>
            <a:r>
              <a:rPr lang="zh-CN" altLang="en-US" dirty="0"/>
              <a:t>节点，父节点 </a:t>
            </a:r>
            <a:r>
              <a:rPr lang="en-US" altLang="zh-CN" dirty="0" err="1"/>
              <a:t>is_buggy</a:t>
            </a:r>
            <a:r>
              <a:rPr lang="en-US" altLang="zh-CN" dirty="0"/>
              <a:t> </a:t>
            </a:r>
            <a:r>
              <a:rPr lang="zh-CN" altLang="en-US" dirty="0"/>
              <a:t>是 </a:t>
            </a:r>
            <a:r>
              <a:rPr lang="en-US" altLang="zh-CN" dirty="0"/>
              <a:t>true </a:t>
            </a:r>
            <a:r>
              <a:rPr lang="zh-CN" altLang="en-US" dirty="0"/>
              <a:t>就是有</a:t>
            </a:r>
            <a:r>
              <a:rPr lang="en-US" altLang="zh-CN" dirty="0"/>
              <a:t>bug</a:t>
            </a:r>
            <a:r>
              <a:rPr lang="zh-CN" altLang="en-US" dirty="0"/>
              <a:t>，需要</a:t>
            </a:r>
            <a:r>
              <a:rPr lang="en-US" altLang="zh-CN" dirty="0"/>
              <a:t>debug</a:t>
            </a:r>
            <a:r>
              <a:rPr lang="zh-CN" altLang="en-US" dirty="0"/>
              <a:t>，父节点 </a:t>
            </a:r>
            <a:r>
              <a:rPr lang="en-US" altLang="zh-CN" dirty="0" err="1"/>
              <a:t>is_buggy</a:t>
            </a:r>
            <a:r>
              <a:rPr lang="en-US" altLang="zh-CN" dirty="0"/>
              <a:t> </a:t>
            </a:r>
            <a:r>
              <a:rPr lang="zh-CN" altLang="en-US" dirty="0"/>
              <a:t>是 </a:t>
            </a:r>
            <a:r>
              <a:rPr lang="en-US" altLang="zh-CN" dirty="0"/>
              <a:t>false</a:t>
            </a:r>
            <a:r>
              <a:rPr lang="zh-CN" altLang="en-US" dirty="0"/>
              <a:t>，就没有</a:t>
            </a:r>
            <a:r>
              <a:rPr lang="en-US" altLang="zh-CN" dirty="0"/>
              <a:t>bug</a:t>
            </a:r>
            <a:r>
              <a:rPr lang="zh-CN" altLang="en-US" dirty="0"/>
              <a:t>，走的就是 </a:t>
            </a:r>
            <a:r>
              <a:rPr lang="en-US" altLang="zh-CN" dirty="0"/>
              <a:t>improve </a:t>
            </a:r>
            <a:r>
              <a:rPr lang="zh-CN" altLang="en-US" dirty="0"/>
              <a:t>这条路。</a:t>
            </a:r>
            <a:endParaRPr lang="en-US" altLang="zh-CN" dirty="0"/>
          </a:p>
          <a:p>
            <a:r>
              <a:rPr lang="zh-CN" altLang="en-US" dirty="0"/>
              <a:t>正入刚刚所说，</a:t>
            </a:r>
            <a:r>
              <a:rPr lang="en-US" altLang="zh-CN" dirty="0"/>
              <a:t>draft, debug </a:t>
            </a:r>
            <a:r>
              <a:rPr lang="zh-CN" altLang="en-US" dirty="0"/>
              <a:t>和 </a:t>
            </a:r>
            <a:r>
              <a:rPr lang="en-US" altLang="zh-CN" dirty="0"/>
              <a:t>improve</a:t>
            </a:r>
            <a:r>
              <a:rPr lang="zh-CN" altLang="en-US" dirty="0"/>
              <a:t> 实际对应三套不同的 </a:t>
            </a:r>
            <a:r>
              <a:rPr lang="en-US" altLang="zh-CN" dirty="0"/>
              <a:t>prompt</a:t>
            </a:r>
            <a:r>
              <a:rPr lang="zh-CN" altLang="en-US" dirty="0"/>
              <a:t>，根据这些</a:t>
            </a:r>
            <a:r>
              <a:rPr lang="en-US" altLang="zh-CN" dirty="0"/>
              <a:t>prompt</a:t>
            </a:r>
            <a:r>
              <a:rPr lang="zh-CN" altLang="en-US" dirty="0"/>
              <a:t>调用大模型，大模型生成相应的</a:t>
            </a:r>
            <a:r>
              <a:rPr lang="en-US" altLang="zh-CN" dirty="0"/>
              <a:t>plan</a:t>
            </a:r>
            <a:r>
              <a:rPr lang="zh-CN" altLang="en-US" dirty="0"/>
              <a:t>和</a:t>
            </a:r>
            <a:r>
              <a:rPr lang="en-US" altLang="zh-CN" dirty="0"/>
              <a:t>code</a:t>
            </a:r>
            <a:r>
              <a:rPr lang="zh-CN" altLang="en-US" dirty="0"/>
              <a:t>，</a:t>
            </a:r>
            <a:r>
              <a:rPr lang="en-US" altLang="zh-CN" dirty="0"/>
              <a:t>plan</a:t>
            </a:r>
            <a:r>
              <a:rPr lang="zh-CN" altLang="en-US" dirty="0"/>
              <a:t>是自然语言部分，</a:t>
            </a:r>
            <a:r>
              <a:rPr lang="en-US" altLang="zh-CN" dirty="0"/>
              <a:t>code</a:t>
            </a:r>
            <a:r>
              <a:rPr lang="zh-CN" altLang="en-US" dirty="0"/>
              <a:t>是代码部分</a:t>
            </a:r>
            <a:endParaRPr lang="en-US" altLang="zh-CN" dirty="0"/>
          </a:p>
          <a:p>
            <a:r>
              <a:rPr lang="zh-CN" altLang="en-US" dirty="0"/>
              <a:t>然后我们把</a:t>
            </a:r>
            <a:r>
              <a:rPr lang="en-US" altLang="zh-CN" dirty="0"/>
              <a:t>code </a:t>
            </a:r>
            <a:r>
              <a:rPr lang="zh-CN" altLang="en-US" dirty="0"/>
              <a:t>放到 附属进程中执行，执行的结果由传入评价执行结果函数，这里又是一套不同的 </a:t>
            </a:r>
            <a:r>
              <a:rPr lang="en-US" altLang="zh-CN" dirty="0"/>
              <a:t>prompt</a:t>
            </a:r>
            <a:r>
              <a:rPr lang="zh-CN" altLang="en-US" dirty="0"/>
              <a:t>，同样调用大模型生成对该节点的评价。</a:t>
            </a:r>
            <a:endParaRPr lang="en-US" altLang="zh-CN" dirty="0"/>
          </a:p>
          <a:p>
            <a:r>
              <a:rPr lang="zh-CN" altLang="en-US" dirty="0"/>
              <a:t>这样就完成了 </a:t>
            </a:r>
            <a:r>
              <a:rPr lang="en-US" altLang="zh-CN" dirty="0"/>
              <a:t>1 </a:t>
            </a:r>
            <a:r>
              <a:rPr lang="zh-CN" altLang="en-US" dirty="0"/>
              <a:t>个 </a:t>
            </a:r>
            <a:r>
              <a:rPr lang="en-US" altLang="zh-CN" dirty="0"/>
              <a:t>step</a:t>
            </a:r>
          </a:p>
          <a:p>
            <a:r>
              <a:rPr lang="zh-CN" altLang="en-US" dirty="0"/>
              <a:t>一个典型的过程类似右图所示的情况，我们先 </a:t>
            </a:r>
            <a:r>
              <a:rPr lang="en-US" altLang="zh-CN" dirty="0"/>
              <a:t>step 1 ~3 </a:t>
            </a:r>
            <a:r>
              <a:rPr lang="zh-CN" altLang="en-US" dirty="0"/>
              <a:t>首先创建了三个</a:t>
            </a:r>
            <a:r>
              <a:rPr lang="en-US" altLang="zh-CN" dirty="0"/>
              <a:t>draft</a:t>
            </a:r>
            <a:r>
              <a:rPr lang="zh-CN" altLang="en-US" dirty="0"/>
              <a:t>节点，可能其中</a:t>
            </a:r>
            <a:r>
              <a:rPr lang="en-US" altLang="zh-CN" dirty="0"/>
              <a:t>step1</a:t>
            </a:r>
            <a:r>
              <a:rPr lang="zh-CN" altLang="en-US" dirty="0"/>
              <a:t>直接存在</a:t>
            </a:r>
            <a:r>
              <a:rPr lang="en-US" altLang="zh-CN" dirty="0"/>
              <a:t>bug</a:t>
            </a:r>
            <a:r>
              <a:rPr lang="zh-CN" altLang="en-US" dirty="0"/>
              <a:t>，而</a:t>
            </a:r>
            <a:r>
              <a:rPr lang="en-US" altLang="zh-CN" dirty="0"/>
              <a:t>step2~3</a:t>
            </a:r>
            <a:r>
              <a:rPr lang="zh-CN" altLang="en-US" dirty="0"/>
              <a:t>是正常的</a:t>
            </a:r>
            <a:endParaRPr lang="en-US" altLang="zh-CN" dirty="0"/>
          </a:p>
          <a:p>
            <a:r>
              <a:rPr lang="zh-CN" altLang="en-US" dirty="0"/>
              <a:t>紧接着就开始 </a:t>
            </a:r>
            <a:r>
              <a:rPr lang="en-US" altLang="zh-CN" dirty="0"/>
              <a:t>improve </a:t>
            </a:r>
            <a:r>
              <a:rPr lang="zh-CN" altLang="en-US" dirty="0"/>
              <a:t>或者是 </a:t>
            </a:r>
            <a:r>
              <a:rPr lang="en-US" altLang="zh-CN" dirty="0"/>
              <a:t>debug</a:t>
            </a:r>
            <a:r>
              <a:rPr lang="zh-CN" altLang="en-US" dirty="0"/>
              <a:t>，按目前的逻辑，父节点是错误的情况下，直接是不会进行</a:t>
            </a:r>
            <a:r>
              <a:rPr lang="en-US" altLang="zh-CN" dirty="0"/>
              <a:t>improve</a:t>
            </a:r>
            <a:r>
              <a:rPr lang="zh-CN" altLang="en-US" dirty="0"/>
              <a:t>的，相当于就是放弃掉这个节点了。其实一般而言</a:t>
            </a:r>
            <a:r>
              <a:rPr lang="en-US" altLang="zh-CN" dirty="0"/>
              <a:t>draft</a:t>
            </a:r>
            <a:r>
              <a:rPr lang="zh-CN" altLang="en-US" dirty="0"/>
              <a:t>节点都不会有太多的错误，错误总是发生在改进过程中</a:t>
            </a:r>
            <a:endParaRPr lang="en-US" altLang="zh-CN" dirty="0"/>
          </a:p>
          <a:p>
            <a:r>
              <a:rPr lang="zh-CN" altLang="en-US" dirty="0"/>
              <a:t>当代码里存在</a:t>
            </a:r>
            <a:r>
              <a:rPr lang="en-US" altLang="zh-CN" dirty="0"/>
              <a:t>bug</a:t>
            </a:r>
            <a:r>
              <a:rPr lang="zh-CN" altLang="en-US" dirty="0"/>
              <a:t>节点和待改进的节点时，只有</a:t>
            </a:r>
            <a:r>
              <a:rPr lang="en-US" altLang="zh-CN" dirty="0"/>
              <a:t>50%</a:t>
            </a:r>
            <a:r>
              <a:rPr lang="zh-CN" altLang="en-US" dirty="0"/>
              <a:t>的几率进行</a:t>
            </a:r>
            <a:r>
              <a:rPr lang="en-US" altLang="zh-CN" dirty="0"/>
              <a:t>debug</a:t>
            </a:r>
            <a:r>
              <a:rPr lang="zh-CN" altLang="en-US" dirty="0"/>
              <a:t>，这是考虑到</a:t>
            </a:r>
            <a:r>
              <a:rPr lang="en-US" altLang="zh-CN" dirty="0"/>
              <a:t>LLM</a:t>
            </a:r>
            <a:r>
              <a:rPr lang="zh-CN" altLang="en-US" dirty="0"/>
              <a:t>的</a:t>
            </a:r>
            <a:r>
              <a:rPr lang="en-US" altLang="zh-CN" dirty="0"/>
              <a:t>debug</a:t>
            </a:r>
            <a:r>
              <a:rPr lang="zh-CN" altLang="en-US" dirty="0"/>
              <a:t>效率可能不会特别高，</a:t>
            </a:r>
            <a:r>
              <a:rPr lang="en-US" altLang="zh-CN" dirty="0"/>
              <a:t>improve</a:t>
            </a:r>
            <a:r>
              <a:rPr lang="zh-CN" altLang="en-US" dirty="0"/>
              <a:t>的成功率会更高一些。</a:t>
            </a:r>
            <a:endParaRPr lang="en-US" altLang="zh-CN" dirty="0"/>
          </a:p>
          <a:p>
            <a:r>
              <a:rPr lang="zh-CN" altLang="en-US" dirty="0"/>
              <a:t>工作流中存在很多的小细节，时间关系我只能做一个比较粗略的流程介绍，这个项目的代码质量还是非常高的，有兴趣的同学可以自己逐行去看，我个人觉得能学到很多流程设计的技巧。</a:t>
            </a:r>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22</a:t>
            </a:fld>
            <a:endParaRPr lang="zh-CN" altLang="en-US" dirty="0"/>
          </a:p>
        </p:txBody>
      </p:sp>
    </p:spTree>
    <p:extLst>
      <p:ext uri="{BB962C8B-B14F-4D97-AF65-F5344CB8AC3E}">
        <p14:creationId xmlns:p14="http://schemas.microsoft.com/office/powerpoint/2010/main" val="31301139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262626"/>
                </a:solidFill>
                <a:effectLst/>
                <a:latin typeface="-apple-system"/>
              </a:rPr>
              <a:t>接下来，我们将进入实验阶段。实验总体其实就是找</a:t>
            </a:r>
            <a:r>
              <a:rPr lang="en-US" altLang="zh-CN" b="0" i="0" dirty="0">
                <a:solidFill>
                  <a:srgbClr val="262626"/>
                </a:solidFill>
                <a:effectLst/>
                <a:latin typeface="-apple-system"/>
              </a:rPr>
              <a:t>prompt</a:t>
            </a:r>
            <a:r>
              <a:rPr lang="zh-CN" altLang="en-US" b="0" i="0" dirty="0">
                <a:solidFill>
                  <a:srgbClr val="262626"/>
                </a:solidFill>
                <a:effectLst/>
                <a:latin typeface="-apple-system"/>
              </a:rPr>
              <a:t>，找到最适合这个任务的</a:t>
            </a:r>
            <a:r>
              <a:rPr lang="en-US" altLang="zh-CN" b="0" i="0" dirty="0">
                <a:solidFill>
                  <a:srgbClr val="262626"/>
                </a:solidFill>
                <a:effectLst/>
                <a:latin typeface="-apple-system"/>
              </a:rPr>
              <a:t>prompt</a:t>
            </a:r>
            <a:r>
              <a:rPr lang="zh-CN" altLang="en-US" b="0" i="0" dirty="0">
                <a:solidFill>
                  <a:srgbClr val="262626"/>
                </a:solidFill>
                <a:effectLst/>
                <a:latin typeface="-apple-system"/>
              </a:rPr>
              <a:t>来让</a:t>
            </a:r>
            <a:r>
              <a:rPr lang="en-US" altLang="zh-CN" b="0" i="0" dirty="0">
                <a:solidFill>
                  <a:srgbClr val="262626"/>
                </a:solidFill>
                <a:effectLst/>
                <a:latin typeface="-apple-system"/>
              </a:rPr>
              <a:t>LLM</a:t>
            </a:r>
            <a:r>
              <a:rPr lang="zh-CN" altLang="en-US" b="0" i="0" dirty="0">
                <a:solidFill>
                  <a:srgbClr val="262626"/>
                </a:solidFill>
                <a:effectLst/>
                <a:latin typeface="-apple-system"/>
              </a:rPr>
              <a:t>生成草稿</a:t>
            </a:r>
            <a:r>
              <a:rPr lang="en-US" altLang="zh-CN" b="0" i="0" dirty="0">
                <a:solidFill>
                  <a:srgbClr val="262626"/>
                </a:solidFill>
                <a:effectLst/>
                <a:latin typeface="-apple-system"/>
              </a:rPr>
              <a:t>-</a:t>
            </a:r>
            <a:r>
              <a:rPr lang="zh-CN" altLang="en-US" b="0" i="0" dirty="0">
                <a:solidFill>
                  <a:srgbClr val="262626"/>
                </a:solidFill>
                <a:effectLst/>
                <a:latin typeface="-apple-system"/>
              </a:rPr>
              <a:t>优化草稿</a:t>
            </a:r>
            <a:r>
              <a:rPr lang="en-US" altLang="zh-CN" b="0" i="0" dirty="0">
                <a:solidFill>
                  <a:srgbClr val="262626"/>
                </a:solidFill>
                <a:effectLst/>
                <a:latin typeface="-apple-system"/>
              </a:rPr>
              <a:t>-</a:t>
            </a:r>
            <a:r>
              <a:rPr lang="zh-CN" altLang="en-US" b="0" i="0" dirty="0">
                <a:solidFill>
                  <a:srgbClr val="262626"/>
                </a:solidFill>
                <a:effectLst/>
                <a:latin typeface="-apple-system"/>
              </a:rPr>
              <a:t>修复草稿。</a:t>
            </a:r>
            <a:endParaRPr lang="en-US" altLang="zh-CN"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262626"/>
                </a:solidFill>
                <a:effectLst/>
                <a:latin typeface="-apple-system"/>
              </a:rPr>
              <a:t>这个过程是比较曲折的，我根据实验最终的结果，为这个部分取得副标题是</a:t>
            </a:r>
            <a:endParaRPr lang="en-US" altLang="zh-CN"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chemeClr val="tx2">
                    <a:lumMod val="75000"/>
                    <a:lumOff val="25000"/>
                  </a:schemeClr>
                </a:solidFill>
                <a:effectLst/>
                <a:uLnTx/>
                <a:uFillTx/>
                <a:latin typeface="+mn-ea"/>
                <a:cs typeface="+mn-cs"/>
              </a:rPr>
              <a:t>‘人’生是旷野”</a:t>
            </a:r>
            <a:r>
              <a:rPr kumimoji="0" lang="en-US" altLang="zh-CN" sz="1200" b="1" i="0" u="none" strike="noStrike" kern="1200" cap="none" spc="0" normalizeH="0" baseline="0" noProof="0" dirty="0">
                <a:ln>
                  <a:noFill/>
                </a:ln>
                <a:solidFill>
                  <a:schemeClr val="tx2">
                    <a:lumMod val="75000"/>
                    <a:lumOff val="25000"/>
                  </a:schemeClr>
                </a:solidFill>
                <a:effectLst/>
                <a:uLnTx/>
                <a:uFillTx/>
                <a:latin typeface="+mn-ea"/>
                <a:cs typeface="+mn-cs"/>
              </a:rPr>
              <a:t>, </a:t>
            </a:r>
            <a:r>
              <a:rPr kumimoji="0" lang="zh-CN" altLang="en-US" sz="1200" b="1" i="0" u="none" strike="noStrike" kern="1200" cap="none" spc="0" normalizeH="0" baseline="0" noProof="0" dirty="0">
                <a:ln>
                  <a:noFill/>
                </a:ln>
                <a:solidFill>
                  <a:schemeClr val="tx2">
                    <a:lumMod val="75000"/>
                    <a:lumOff val="25000"/>
                  </a:schemeClr>
                </a:solidFill>
                <a:effectLst/>
                <a:uLnTx/>
                <a:uFillTx/>
                <a:latin typeface="+mn-ea"/>
                <a:cs typeface="+mn-cs"/>
              </a:rPr>
              <a:t>但也许你需要一本漫游指南</a:t>
            </a:r>
            <a:endParaRPr kumimoji="0" lang="en-GB" altLang="zh-CN" sz="1200" b="1" i="0" u="none" strike="noStrike" kern="1200" cap="none" spc="0" normalizeH="0" baseline="0" noProof="0" dirty="0">
              <a:ln>
                <a:noFill/>
              </a:ln>
              <a:solidFill>
                <a:schemeClr val="tx2">
                  <a:lumMod val="75000"/>
                  <a:lumOff val="25000"/>
                </a:schemeClr>
              </a:solidFill>
              <a:effectLst/>
              <a:uLnTx/>
              <a:uFillTx/>
              <a:latin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262626"/>
                </a:solidFill>
                <a:effectLst/>
                <a:latin typeface="-apple-system"/>
              </a:rPr>
              <a:t>那么我们就看看具体是怎么做的。</a:t>
            </a:r>
            <a:endParaRPr lang="en-US" altLang="zh-CN" b="0" i="0" dirty="0">
              <a:solidFill>
                <a:srgbClr val="262626"/>
              </a:solidFill>
              <a:effectLst/>
              <a:latin typeface="-apple-system"/>
            </a:endParaRPr>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23</a:t>
            </a:fld>
            <a:endParaRPr lang="zh-CN" altLang="en-US" dirty="0"/>
          </a:p>
        </p:txBody>
      </p:sp>
    </p:spTree>
    <p:extLst>
      <p:ext uri="{BB962C8B-B14F-4D97-AF65-F5344CB8AC3E}">
        <p14:creationId xmlns:p14="http://schemas.microsoft.com/office/powerpoint/2010/main" val="1972027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我们首先需要明确实验的基本规则。可能大家对我们这个项目的代码还不熟悉，但是对使用 </a:t>
            </a:r>
            <a:r>
              <a:rPr lang="en-US" altLang="zh-CN" dirty="0"/>
              <a:t>GPT</a:t>
            </a:r>
            <a:r>
              <a:rPr lang="zh-CN" altLang="en-US" dirty="0"/>
              <a:t> 和 </a:t>
            </a:r>
            <a:r>
              <a:rPr lang="en-US" altLang="zh-CN" dirty="0" err="1"/>
              <a:t>deepseek</a:t>
            </a:r>
            <a:r>
              <a:rPr lang="en-US" altLang="zh-CN" dirty="0"/>
              <a:t> </a:t>
            </a:r>
            <a:r>
              <a:rPr lang="zh-CN" altLang="en-US" dirty="0"/>
              <a:t>应该很熟悉。我们的基本规则是</a:t>
            </a:r>
            <a:r>
              <a:rPr lang="en-US" altLang="zh-CN" dirty="0"/>
              <a:t>prompt</a:t>
            </a:r>
            <a:r>
              <a:rPr lang="zh-CN" altLang="en-US" dirty="0"/>
              <a:t>后的大模型生成的代码必须直接能够运行，人类是不能对</a:t>
            </a:r>
            <a:r>
              <a:rPr lang="en-US" altLang="zh-CN" dirty="0"/>
              <a:t>LLM</a:t>
            </a:r>
            <a:r>
              <a:rPr lang="zh-CN" altLang="en-US" dirty="0"/>
              <a:t>生成的代码做任何一个字符的修改。因此我们在非本地端部署的</a:t>
            </a:r>
            <a:r>
              <a:rPr lang="en-US" altLang="zh-CN" dirty="0"/>
              <a:t>GPT-4o</a:t>
            </a:r>
            <a:r>
              <a:rPr lang="zh-CN" altLang="en-US" dirty="0"/>
              <a:t>和</a:t>
            </a:r>
            <a:r>
              <a:rPr lang="en-US" altLang="zh-CN" dirty="0"/>
              <a:t>DSR1</a:t>
            </a:r>
            <a:r>
              <a:rPr lang="zh-CN" altLang="en-US" dirty="0"/>
              <a:t>中的</a:t>
            </a:r>
            <a:r>
              <a:rPr lang="en-US" altLang="zh-CN" dirty="0"/>
              <a:t>prompt</a:t>
            </a:r>
            <a:r>
              <a:rPr lang="zh-CN" altLang="en-US" dirty="0"/>
              <a:t>中包含了一些诸如红字部分数据集位置，输出结果规定的说明，以及需要把基本的训练集发送给</a:t>
            </a:r>
            <a:r>
              <a:rPr lang="en-US" altLang="zh-CN" dirty="0"/>
              <a:t>GPT</a:t>
            </a:r>
            <a:r>
              <a:rPr lang="zh-CN" altLang="en-US" dirty="0"/>
              <a:t>和</a:t>
            </a:r>
            <a:r>
              <a:rPr lang="en-US" altLang="zh-CN" dirty="0" err="1"/>
              <a:t>deepseek</a:t>
            </a:r>
            <a:r>
              <a:rPr lang="en-US" altLang="zh-CN" dirty="0"/>
              <a:t>. </a:t>
            </a:r>
            <a:r>
              <a:rPr lang="zh-CN" altLang="en-US" dirty="0"/>
              <a:t>大家可能看左侧这个</a:t>
            </a:r>
            <a:r>
              <a:rPr lang="en-US" altLang="zh-CN" dirty="0"/>
              <a:t>prompt</a:t>
            </a:r>
            <a:r>
              <a:rPr lang="zh-CN" altLang="en-US" dirty="0"/>
              <a:t>在字数上更少一些，时因为我们在工作流中已经规定了数据集位置和输出要求，左侧这个</a:t>
            </a:r>
            <a:r>
              <a:rPr lang="en-US" altLang="zh-CN" dirty="0"/>
              <a:t>prompt</a:t>
            </a:r>
            <a:r>
              <a:rPr lang="zh-CN" altLang="en-US" dirty="0"/>
              <a:t>仅仅是</a:t>
            </a:r>
            <a:r>
              <a:rPr lang="en-US" altLang="zh-CN" dirty="0" err="1"/>
              <a:t>Task_prompt</a:t>
            </a:r>
            <a:r>
              <a:rPr lang="en-US" altLang="zh-CN" dirty="0"/>
              <a:t>.</a:t>
            </a:r>
          </a:p>
          <a:p>
            <a:r>
              <a:rPr lang="zh-CN" altLang="en-US" dirty="0"/>
              <a:t>本项目使用的模型是千问</a:t>
            </a:r>
            <a:r>
              <a:rPr lang="en-US" altLang="zh-CN" dirty="0"/>
              <a:t>2.5</a:t>
            </a:r>
            <a:r>
              <a:rPr lang="zh-CN" altLang="en-US" dirty="0"/>
              <a:t>的某个蒸馏过的、大小仅仅有</a:t>
            </a:r>
            <a:r>
              <a:rPr lang="en-US" altLang="zh-CN" dirty="0"/>
              <a:t>14B</a:t>
            </a:r>
            <a:r>
              <a:rPr lang="zh-CN" altLang="en-US" dirty="0"/>
              <a:t>的秀珍大模型，后续的所有实验都是基于这个</a:t>
            </a:r>
            <a:r>
              <a:rPr lang="en-US" altLang="zh-CN" dirty="0"/>
              <a:t>14B</a:t>
            </a:r>
            <a:r>
              <a:rPr lang="zh-CN" altLang="en-US" dirty="0"/>
              <a:t>模型展开。</a:t>
            </a:r>
            <a:endParaRPr lang="en-US" altLang="zh-CN" dirty="0"/>
          </a:p>
          <a:p>
            <a:r>
              <a:rPr lang="zh-CN" altLang="en-US" dirty="0"/>
              <a:t>仅从大小上来看，相较于 </a:t>
            </a:r>
            <a:r>
              <a:rPr lang="en-US" altLang="zh-CN" dirty="0"/>
              <a:t>GPT </a:t>
            </a:r>
            <a:r>
              <a:rPr lang="zh-CN" altLang="en-US" dirty="0"/>
              <a:t>约</a:t>
            </a:r>
            <a:r>
              <a:rPr lang="en-US" altLang="zh-CN" dirty="0"/>
              <a:t>200B</a:t>
            </a:r>
            <a:r>
              <a:rPr lang="zh-CN" altLang="en-US" dirty="0"/>
              <a:t>和 </a:t>
            </a:r>
            <a:r>
              <a:rPr lang="en-US" altLang="zh-CN" dirty="0"/>
              <a:t>DSR1 671B</a:t>
            </a:r>
            <a:r>
              <a:rPr lang="zh-CN" altLang="en-US" dirty="0"/>
              <a:t>的参数量而言，</a:t>
            </a:r>
            <a:r>
              <a:rPr lang="en-US" altLang="zh-CN" dirty="0"/>
              <a:t>14B</a:t>
            </a:r>
            <a:r>
              <a:rPr lang="zh-CN" altLang="en-US" dirty="0"/>
              <a:t>是真的像个小孩。</a:t>
            </a:r>
            <a:endParaRPr lang="en-US" altLang="zh-CN" dirty="0"/>
          </a:p>
          <a:p>
            <a:r>
              <a:rPr lang="zh-CN" altLang="en-US" dirty="0"/>
              <a:t>但是这个模型的表现并不像一个小孩。</a:t>
            </a:r>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24</a:t>
            </a:fld>
            <a:endParaRPr lang="zh-CN" altLang="en-US" dirty="0"/>
          </a:p>
        </p:txBody>
      </p:sp>
    </p:spTree>
    <p:extLst>
      <p:ext uri="{BB962C8B-B14F-4D97-AF65-F5344CB8AC3E}">
        <p14:creationId xmlns:p14="http://schemas.microsoft.com/office/powerpoint/2010/main" val="38554430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当我们的</a:t>
            </a:r>
            <a:r>
              <a:rPr lang="en-US" altLang="zh-CN" dirty="0"/>
              <a:t>step</a:t>
            </a:r>
            <a:r>
              <a:rPr lang="zh-CN" altLang="en-US" dirty="0"/>
              <a:t>设置为</a:t>
            </a:r>
            <a:r>
              <a:rPr lang="en-US" altLang="zh-CN" dirty="0"/>
              <a:t>1</a:t>
            </a:r>
            <a:r>
              <a:rPr lang="zh-CN" altLang="en-US" dirty="0"/>
              <a:t>时，也就是仅仅一次调用千问模型时。秀珍大模型得到的代码能够正常运行，并且</a:t>
            </a:r>
            <a:r>
              <a:rPr lang="en-US" altLang="zh-CN" dirty="0"/>
              <a:t>MSE</a:t>
            </a:r>
            <a:r>
              <a:rPr lang="zh-CN" altLang="en-US" dirty="0"/>
              <a:t>也和</a:t>
            </a:r>
            <a:r>
              <a:rPr lang="en-US" altLang="zh-CN" dirty="0"/>
              <a:t>GPT-4o</a:t>
            </a:r>
            <a:r>
              <a:rPr lang="zh-CN" altLang="en-US" dirty="0"/>
              <a:t>不相上下。</a:t>
            </a:r>
            <a:endParaRPr lang="en-US" altLang="zh-CN" dirty="0"/>
          </a:p>
          <a:p>
            <a:r>
              <a:rPr lang="zh-CN" altLang="en-US" dirty="0"/>
              <a:t>这次简单的调用告诉我们的结论就是，大模型的大小并不绝对地反映模型在某一特定任务的能力。这个参数更多表征的大模型能够处理的任务类别的广度。</a:t>
            </a:r>
            <a:endParaRPr lang="en-US" altLang="zh-CN" dirty="0"/>
          </a:p>
          <a:p>
            <a:r>
              <a:rPr lang="zh-CN" altLang="en-US" dirty="0"/>
              <a:t>针对特定任务，合理</a:t>
            </a:r>
            <a:r>
              <a:rPr lang="en-US" altLang="zh-CN" dirty="0"/>
              <a:t>prompt</a:t>
            </a:r>
            <a:r>
              <a:rPr lang="zh-CN" altLang="en-US" dirty="0"/>
              <a:t>的秀珍大模型完全能够胜任，因此如何选择大模型是非常重要的。</a:t>
            </a:r>
            <a:endParaRPr lang="en-US" altLang="zh-CN" dirty="0"/>
          </a:p>
          <a:p>
            <a:r>
              <a:rPr lang="zh-CN" altLang="en-US" dirty="0"/>
              <a:t>如何选择大模型李宏毅团队给我们进行了简短的介绍，大家自行看这个视频就可以。</a:t>
            </a:r>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25</a:t>
            </a:fld>
            <a:endParaRPr lang="zh-CN" altLang="en-US" dirty="0"/>
          </a:p>
        </p:txBody>
      </p:sp>
    </p:spTree>
    <p:extLst>
      <p:ext uri="{BB962C8B-B14F-4D97-AF65-F5344CB8AC3E}">
        <p14:creationId xmlns:p14="http://schemas.microsoft.com/office/powerpoint/2010/main" val="26946760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回看刚刚 </a:t>
            </a:r>
            <a:r>
              <a:rPr lang="en-US" altLang="zh-CN" dirty="0"/>
              <a:t>step = 1 </a:t>
            </a:r>
            <a:r>
              <a:rPr lang="zh-CN" altLang="en-US" dirty="0"/>
              <a:t>的产出的代码，我们发现这是一个非常基础机器学习代码，就是拿了个随机森林的模型，数据丢进去，数据产出，结束。</a:t>
            </a:r>
            <a:endParaRPr lang="en-US" altLang="zh-CN" dirty="0"/>
          </a:p>
          <a:p>
            <a:r>
              <a:rPr lang="zh-CN" altLang="en-US" dirty="0"/>
              <a:t>在介绍数据集的时候，我和大家说这个数据集是一个典型的特征工程的数据集。那么我们尝试在 </a:t>
            </a:r>
            <a:r>
              <a:rPr lang="en-US" altLang="zh-CN" dirty="0"/>
              <a:t>task prompt </a:t>
            </a:r>
            <a:r>
              <a:rPr lang="zh-CN" altLang="en-US" dirty="0"/>
              <a:t>中加入蓝色字体的特征筛选的描述，也就是：</a:t>
            </a:r>
            <a:r>
              <a:rPr lang="zh-CN" altLang="en-US" sz="1200" b="1" dirty="0">
                <a:solidFill>
                  <a:schemeClr val="accent1"/>
                </a:solidFill>
              </a:rPr>
              <a:t>你需要对数据集进行分析，识别并选择对</a:t>
            </a:r>
            <a:r>
              <a:rPr lang="en-US" altLang="zh-CN" sz="1200" b="1" dirty="0">
                <a:solidFill>
                  <a:schemeClr val="accent1"/>
                </a:solidFill>
              </a:rPr>
              <a:t>testing positive_day3</a:t>
            </a:r>
            <a:r>
              <a:rPr lang="zh-CN" altLang="en-US" sz="1200" b="1" dirty="0">
                <a:solidFill>
                  <a:schemeClr val="accent1"/>
                </a:solidFill>
              </a:rPr>
              <a:t>最有影响的特征。 </a:t>
            </a:r>
            <a:endParaRPr lang="en-US" altLang="zh-CN" sz="1200" b="1" dirty="0">
              <a:solidFill>
                <a:schemeClr val="accent1"/>
              </a:solidFill>
            </a:endParaRPr>
          </a:p>
          <a:p>
            <a:r>
              <a:rPr lang="zh-CN" altLang="en-US" sz="1200" b="0" dirty="0">
                <a:solidFill>
                  <a:schemeClr val="accent1"/>
                </a:solidFill>
              </a:rPr>
              <a:t>这个</a:t>
            </a:r>
            <a:r>
              <a:rPr lang="en-US" altLang="zh-CN" sz="1200" b="0" dirty="0">
                <a:solidFill>
                  <a:schemeClr val="accent1"/>
                </a:solidFill>
              </a:rPr>
              <a:t>prompt</a:t>
            </a:r>
            <a:r>
              <a:rPr lang="zh-CN" altLang="en-US" sz="1200" b="0" dirty="0">
                <a:solidFill>
                  <a:schemeClr val="accent1"/>
                </a:solidFill>
              </a:rPr>
              <a:t>加入后呢， 我们发生训练集的</a:t>
            </a:r>
            <a:r>
              <a:rPr lang="en-US" altLang="zh-CN" sz="1200" b="0" dirty="0">
                <a:solidFill>
                  <a:schemeClr val="accent1"/>
                </a:solidFill>
              </a:rPr>
              <a:t>MSE</a:t>
            </a:r>
            <a:r>
              <a:rPr lang="zh-CN" altLang="en-US" sz="1200" b="0" dirty="0">
                <a:solidFill>
                  <a:schemeClr val="accent1"/>
                </a:solidFill>
              </a:rPr>
              <a:t>极低，直接到了</a:t>
            </a:r>
            <a:r>
              <a:rPr lang="en-US" altLang="zh-CN" sz="1200" b="0" dirty="0">
                <a:solidFill>
                  <a:schemeClr val="accent1"/>
                </a:solidFill>
              </a:rPr>
              <a:t>0.4</a:t>
            </a:r>
            <a:r>
              <a:rPr lang="zh-CN" altLang="en-US" sz="1200" b="0" dirty="0">
                <a:solidFill>
                  <a:schemeClr val="accent1"/>
                </a:solidFill>
              </a:rPr>
              <a:t>级别，但是验证集的</a:t>
            </a:r>
            <a:r>
              <a:rPr lang="en-US" altLang="zh-CN" sz="1200" b="0" dirty="0">
                <a:solidFill>
                  <a:schemeClr val="accent1"/>
                </a:solidFill>
              </a:rPr>
              <a:t>MSE</a:t>
            </a:r>
            <a:r>
              <a:rPr lang="zh-CN" altLang="en-US" sz="1200" b="0" dirty="0">
                <a:solidFill>
                  <a:schemeClr val="accent1"/>
                </a:solidFill>
              </a:rPr>
              <a:t>特别高，</a:t>
            </a:r>
            <a:r>
              <a:rPr lang="en-US" altLang="zh-CN" sz="1200" b="0" dirty="0">
                <a:solidFill>
                  <a:schemeClr val="accent1"/>
                </a:solidFill>
              </a:rPr>
              <a:t>2.88</a:t>
            </a:r>
          </a:p>
          <a:p>
            <a:r>
              <a:rPr lang="zh-CN" altLang="en-US" sz="1200" b="0" dirty="0">
                <a:solidFill>
                  <a:schemeClr val="accent1"/>
                </a:solidFill>
              </a:rPr>
              <a:t>查看它选择的特征我们就发现问题了，程序把地理特征也进行了筛选。可能是他筛选的训练集中，</a:t>
            </a:r>
            <a:r>
              <a:rPr lang="en-US" altLang="zh-CN" sz="1200" b="0" dirty="0">
                <a:solidFill>
                  <a:schemeClr val="accent1"/>
                </a:solidFill>
              </a:rPr>
              <a:t>FL</a:t>
            </a:r>
            <a:r>
              <a:rPr lang="zh-CN" altLang="en-US" sz="1200" b="0" dirty="0">
                <a:solidFill>
                  <a:schemeClr val="accent1"/>
                </a:solidFill>
              </a:rPr>
              <a:t>和</a:t>
            </a:r>
            <a:r>
              <a:rPr lang="en-US" altLang="zh-CN" sz="1200" b="0" dirty="0">
                <a:solidFill>
                  <a:schemeClr val="accent1"/>
                </a:solidFill>
              </a:rPr>
              <a:t>CA</a:t>
            </a:r>
            <a:r>
              <a:rPr lang="zh-CN" altLang="en-US" sz="1200" b="0" dirty="0">
                <a:solidFill>
                  <a:schemeClr val="accent1"/>
                </a:solidFill>
              </a:rPr>
              <a:t>这两个州的数据更多一些，因此这两个地理特征对训练集中的数据影响程度是最大的。但是这样做相当于是拿训练集中这几个州区估计验证集中全部州或者其他州的数据，那么这肯定是不行的。所以这组数据我们都没放在</a:t>
            </a:r>
            <a:r>
              <a:rPr lang="en-US" altLang="zh-CN" sz="1200" b="0" dirty="0" err="1">
                <a:solidFill>
                  <a:schemeClr val="accent1"/>
                </a:solidFill>
              </a:rPr>
              <a:t>kaggle</a:t>
            </a:r>
            <a:r>
              <a:rPr lang="zh-CN" altLang="en-US" sz="1200" b="0" dirty="0">
                <a:solidFill>
                  <a:schemeClr val="accent1"/>
                </a:solidFill>
              </a:rPr>
              <a:t>，直接认为不行。</a:t>
            </a:r>
            <a:endParaRPr lang="en-US" altLang="zh-CN" sz="1200" b="0" dirty="0">
              <a:solidFill>
                <a:schemeClr val="accent1"/>
              </a:solidFill>
            </a:endParaRPr>
          </a:p>
          <a:p>
            <a:r>
              <a:rPr lang="zh-CN" altLang="en-US" sz="1200" b="0" dirty="0">
                <a:solidFill>
                  <a:schemeClr val="accent1"/>
                </a:solidFill>
              </a:rPr>
              <a:t>当然这些过程中还有另外一些小问题，红色字体部分</a:t>
            </a:r>
            <a:endParaRPr lang="en-US" altLang="zh-CN" sz="1200" b="0" dirty="0">
              <a:solidFill>
                <a:schemeClr val="accent1"/>
              </a:solidFill>
            </a:endParaRPr>
          </a:p>
          <a:p>
            <a:r>
              <a:rPr lang="zh-CN" altLang="en-US" sz="1200" b="0" dirty="0">
                <a:solidFill>
                  <a:schemeClr val="accent1"/>
                </a:solidFill>
              </a:rPr>
              <a:t>这是一个回归的机器学习任务 </a:t>
            </a:r>
            <a:r>
              <a:rPr lang="en-US" altLang="zh-CN" sz="1200" b="0" dirty="0">
                <a:solidFill>
                  <a:schemeClr val="accent1"/>
                </a:solidFill>
              </a:rPr>
              <a:t>– </a:t>
            </a:r>
            <a:r>
              <a:rPr lang="zh-CN" altLang="en-US" sz="1200" b="0" dirty="0">
                <a:solidFill>
                  <a:schemeClr val="accent1"/>
                </a:solidFill>
              </a:rPr>
              <a:t>这是因为有时候</a:t>
            </a:r>
            <a:r>
              <a:rPr lang="en-US" altLang="zh-CN" sz="1200" b="0" dirty="0">
                <a:solidFill>
                  <a:schemeClr val="accent1"/>
                </a:solidFill>
              </a:rPr>
              <a:t>LLM</a:t>
            </a:r>
            <a:r>
              <a:rPr lang="zh-CN" altLang="en-US" sz="1200" b="0" dirty="0">
                <a:solidFill>
                  <a:schemeClr val="accent1"/>
                </a:solidFill>
              </a:rPr>
              <a:t>尝试用分类学习方法去做</a:t>
            </a:r>
            <a:endParaRPr lang="en-US" altLang="zh-CN" sz="1200" b="0" dirty="0">
              <a:solidFill>
                <a:schemeClr val="accent1"/>
              </a:solidFill>
            </a:endParaRPr>
          </a:p>
          <a:p>
            <a:r>
              <a:rPr lang="zh-CN" altLang="en-US" sz="1200" b="0" dirty="0">
                <a:solidFill>
                  <a:schemeClr val="accent1"/>
                </a:solidFill>
              </a:rPr>
              <a:t>数据集是完整的 </a:t>
            </a:r>
            <a:r>
              <a:rPr lang="en-US" altLang="zh-CN" sz="1200" b="0" dirty="0">
                <a:solidFill>
                  <a:schemeClr val="accent1"/>
                </a:solidFill>
              </a:rPr>
              <a:t>– </a:t>
            </a:r>
            <a:r>
              <a:rPr lang="zh-CN" altLang="en-US" sz="1200" b="0" dirty="0">
                <a:solidFill>
                  <a:schemeClr val="accent1"/>
                </a:solidFill>
              </a:rPr>
              <a:t>这是因为</a:t>
            </a:r>
            <a:r>
              <a:rPr lang="en-US" altLang="zh-CN" sz="1200" b="0" dirty="0">
                <a:solidFill>
                  <a:schemeClr val="accent1"/>
                </a:solidFill>
              </a:rPr>
              <a:t>LLM</a:t>
            </a:r>
            <a:r>
              <a:rPr lang="zh-CN" altLang="en-US" sz="1200" b="0" dirty="0">
                <a:solidFill>
                  <a:schemeClr val="accent1"/>
                </a:solidFill>
              </a:rPr>
              <a:t>会尝试检查数据集是否完整，然后还把数据集放在输出里告诉你是完整的，大量的字符严重拖慢</a:t>
            </a:r>
            <a:r>
              <a:rPr lang="en-US" altLang="zh-CN" sz="1200" b="0" dirty="0">
                <a:solidFill>
                  <a:schemeClr val="accent1"/>
                </a:solidFill>
              </a:rPr>
              <a:t>LLM</a:t>
            </a:r>
            <a:r>
              <a:rPr lang="zh-CN" altLang="en-US" sz="1200" b="0" dirty="0">
                <a:solidFill>
                  <a:schemeClr val="accent1"/>
                </a:solidFill>
              </a:rPr>
              <a:t>的处理速度</a:t>
            </a:r>
            <a:endParaRPr lang="en-US" altLang="zh-CN" sz="1200" b="0" dirty="0">
              <a:solidFill>
                <a:schemeClr val="accent1"/>
              </a:solidFill>
            </a:endParaRPr>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26</a:t>
            </a:fld>
            <a:endParaRPr lang="zh-CN" altLang="en-US" dirty="0"/>
          </a:p>
        </p:txBody>
      </p:sp>
    </p:spTree>
    <p:extLst>
      <p:ext uri="{BB962C8B-B14F-4D97-AF65-F5344CB8AC3E}">
        <p14:creationId xmlns:p14="http://schemas.microsoft.com/office/powerpoint/2010/main" val="11488951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于是我们在</a:t>
            </a:r>
            <a:r>
              <a:rPr lang="en-US" altLang="zh-CN" dirty="0"/>
              <a:t>test2</a:t>
            </a:r>
            <a:r>
              <a:rPr lang="zh-CN" altLang="en-US" dirty="0"/>
              <a:t>中的</a:t>
            </a:r>
            <a:r>
              <a:rPr lang="en-US" altLang="zh-CN" dirty="0"/>
              <a:t>prompt</a:t>
            </a:r>
            <a:r>
              <a:rPr lang="zh-CN" altLang="en-US" dirty="0"/>
              <a:t>中加入了黄字部分：</a:t>
            </a:r>
            <a:r>
              <a:rPr lang="zh-CN" altLang="en-US" sz="1200" b="1" dirty="0">
                <a:highlight>
                  <a:srgbClr val="FFFF00"/>
                </a:highlight>
              </a:rPr>
              <a:t>特征选择时，保留所有与地理区域相关的特征（如各州的编码特征，例如 </a:t>
            </a:r>
            <a:r>
              <a:rPr lang="en-US" altLang="zh-CN" sz="1200" b="1" dirty="0">
                <a:highlight>
                  <a:srgbClr val="FFFF00"/>
                </a:highlight>
              </a:rPr>
              <a:t>AL</a:t>
            </a:r>
            <a:r>
              <a:rPr lang="zh-CN" altLang="en-US" sz="1200" b="1" dirty="0">
                <a:highlight>
                  <a:srgbClr val="FFFF00"/>
                </a:highlight>
              </a:rPr>
              <a:t>、</a:t>
            </a:r>
            <a:r>
              <a:rPr lang="en-US" altLang="zh-CN" sz="1200" b="1" dirty="0">
                <a:highlight>
                  <a:srgbClr val="FFFF00"/>
                </a:highlight>
              </a:rPr>
              <a:t>CA </a:t>
            </a:r>
            <a:r>
              <a:rPr lang="zh-CN" altLang="en-US" sz="1200" b="1" dirty="0">
                <a:highlight>
                  <a:srgbClr val="FFFF00"/>
                </a:highlight>
              </a:rPr>
              <a:t>等）。</a:t>
            </a:r>
            <a:endParaRPr lang="en-US" altLang="zh-CN" sz="1200" b="1" dirty="0">
              <a:highlight>
                <a:srgbClr val="FFFF00"/>
              </a:highlight>
            </a:endParaRPr>
          </a:p>
          <a:p>
            <a:r>
              <a:rPr lang="zh-CN" altLang="en-US" dirty="0"/>
              <a:t>蓝色字体部分还是不变，描述了对特征分类的要求。</a:t>
            </a:r>
            <a:endParaRPr lang="en-US" altLang="zh-CN" dirty="0"/>
          </a:p>
          <a:p>
            <a:r>
              <a:rPr lang="zh-CN" altLang="en-US" dirty="0"/>
              <a:t>这次出来的代码已经能够对特征进行筛选了。一开始它把地理特征放在一个单独的集合里，然后其他特征利用 </a:t>
            </a:r>
            <a:r>
              <a:rPr lang="en-US" altLang="zh-CN" dirty="0" err="1"/>
              <a:t>f_regression</a:t>
            </a:r>
            <a:r>
              <a:rPr lang="en-US" altLang="zh-CN" dirty="0"/>
              <a:t> </a:t>
            </a:r>
            <a:r>
              <a:rPr lang="zh-CN" altLang="en-US" dirty="0"/>
              <a:t>去选择，还对选择特征的数量进行了网格搜索，发现筛选</a:t>
            </a:r>
            <a:r>
              <a:rPr lang="en-US" altLang="zh-CN" dirty="0"/>
              <a:t>20</a:t>
            </a:r>
            <a:r>
              <a:rPr lang="zh-CN" altLang="en-US" dirty="0"/>
              <a:t>个特征是最好的。</a:t>
            </a:r>
            <a:endParaRPr lang="en-US" altLang="zh-CN" dirty="0"/>
          </a:p>
          <a:p>
            <a:r>
              <a:rPr lang="zh-CN" altLang="en-US" dirty="0"/>
              <a:t>这样出来训练集和验证集的</a:t>
            </a:r>
            <a:r>
              <a:rPr lang="en-US" altLang="zh-CN" dirty="0"/>
              <a:t>MSE</a:t>
            </a:r>
            <a:r>
              <a:rPr lang="zh-CN" altLang="en-US" dirty="0"/>
              <a:t>就比较合理了，</a:t>
            </a:r>
            <a:r>
              <a:rPr lang="en-US" altLang="zh-CN" dirty="0"/>
              <a:t>0.79 </a:t>
            </a:r>
            <a:r>
              <a:rPr lang="zh-CN" altLang="en-US" dirty="0"/>
              <a:t>和 </a:t>
            </a:r>
            <a:r>
              <a:rPr lang="en-US" altLang="zh-CN" dirty="0"/>
              <a:t>0.86</a:t>
            </a:r>
            <a:r>
              <a:rPr lang="zh-CN" altLang="en-US" dirty="0"/>
              <a:t>，基本相近。</a:t>
            </a:r>
            <a:endParaRPr lang="en-US" altLang="zh-CN" dirty="0"/>
          </a:p>
          <a:p>
            <a:r>
              <a:rPr lang="zh-CN" altLang="en-US" dirty="0"/>
              <a:t>放在</a:t>
            </a:r>
            <a:r>
              <a:rPr lang="en-US" altLang="zh-CN" dirty="0" err="1"/>
              <a:t>kaggle</a:t>
            </a:r>
            <a:r>
              <a:rPr lang="zh-CN" altLang="en-US" dirty="0"/>
              <a:t>上得到</a:t>
            </a:r>
            <a:r>
              <a:rPr lang="en-US" altLang="zh-CN" dirty="0"/>
              <a:t>0.98</a:t>
            </a:r>
            <a:r>
              <a:rPr lang="zh-CN" altLang="en-US" dirty="0"/>
              <a:t>的结果，也还不错，相对一开始的版本有所改进。</a:t>
            </a:r>
            <a:endParaRPr lang="en-US" altLang="zh-CN" dirty="0"/>
          </a:p>
          <a:p>
            <a:r>
              <a:rPr lang="zh-CN" altLang="en-US" dirty="0"/>
              <a:t>但目前的问题是已使用的模型太经典了，这里我忘了用的是哪个模型了，但是其实如果没有明确的</a:t>
            </a:r>
            <a:r>
              <a:rPr lang="en-US" altLang="zh-CN" dirty="0"/>
              <a:t>prompt</a:t>
            </a:r>
            <a:r>
              <a:rPr lang="zh-CN" altLang="en-US" dirty="0"/>
              <a:t>，一般就是随机森林。</a:t>
            </a:r>
            <a:endParaRPr lang="en-US" altLang="zh-CN" dirty="0"/>
          </a:p>
          <a:p>
            <a:r>
              <a:rPr lang="zh-CN" altLang="en-US" dirty="0"/>
              <a:t>随机森林确实是个好的算法，但实际上特征数量比较多的时候，随机森林耗时长，效果也不尽如人意。我们需要提示</a:t>
            </a:r>
            <a:r>
              <a:rPr lang="en-US" altLang="zh-CN" dirty="0"/>
              <a:t>LLM</a:t>
            </a:r>
            <a:r>
              <a:rPr lang="zh-CN" altLang="en-US" dirty="0"/>
              <a:t>在模型上进行更多地选择。</a:t>
            </a:r>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27</a:t>
            </a:fld>
            <a:endParaRPr lang="zh-CN" altLang="en-US" dirty="0"/>
          </a:p>
        </p:txBody>
      </p:sp>
    </p:spTree>
    <p:extLst>
      <p:ext uri="{BB962C8B-B14F-4D97-AF65-F5344CB8AC3E}">
        <p14:creationId xmlns:p14="http://schemas.microsoft.com/office/powerpoint/2010/main" val="25271223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我们就在</a:t>
            </a:r>
            <a:r>
              <a:rPr lang="en-US" altLang="zh-CN" dirty="0"/>
              <a:t>prompt</a:t>
            </a:r>
            <a:r>
              <a:rPr lang="zh-CN" altLang="en-US" dirty="0"/>
              <a:t>中进行了明确的提示，红字部分，我们提示</a:t>
            </a:r>
            <a:r>
              <a:rPr lang="en-US" altLang="zh-CN" dirty="0"/>
              <a:t>LLM</a:t>
            </a:r>
            <a:r>
              <a:rPr lang="zh-CN" altLang="en-US" dirty="0"/>
              <a:t>尝试多种回归模型，例如</a:t>
            </a:r>
            <a:r>
              <a:rPr lang="en-US" altLang="zh-CN" dirty="0"/>
              <a:t>SVR</a:t>
            </a:r>
            <a:r>
              <a:rPr lang="zh-CN" altLang="en-US" dirty="0"/>
              <a:t>，随机森林，梯度提升回归等。</a:t>
            </a:r>
            <a:endParaRPr lang="en-US" altLang="zh-CN" dirty="0"/>
          </a:p>
          <a:p>
            <a:r>
              <a:rPr lang="zh-CN" altLang="en-US" dirty="0"/>
              <a:t>并且明确要求使用交叉验证和网格搜索进行调优。</a:t>
            </a:r>
            <a:endParaRPr lang="en-US" altLang="zh-CN" dirty="0"/>
          </a:p>
          <a:p>
            <a:r>
              <a:rPr lang="zh-CN" altLang="en-US" dirty="0"/>
              <a:t>大家也可以看到，</a:t>
            </a:r>
            <a:r>
              <a:rPr lang="en-US" altLang="zh-CN" dirty="0"/>
              <a:t>LLM</a:t>
            </a:r>
            <a:r>
              <a:rPr lang="zh-CN" altLang="en-US" dirty="0"/>
              <a:t>生成的代码进行了超大范围的网格搜索，不仅是针对单个模型的超参数进行搜索，还对模型进行了搜索，最终</a:t>
            </a:r>
            <a:r>
              <a:rPr lang="en-US" altLang="zh-CN" dirty="0"/>
              <a:t>SVR</a:t>
            </a:r>
            <a:r>
              <a:rPr lang="zh-CN" altLang="en-US" dirty="0"/>
              <a:t>以</a:t>
            </a:r>
            <a:r>
              <a:rPr lang="en-US" altLang="zh-CN" dirty="0"/>
              <a:t>0.99</a:t>
            </a:r>
            <a:r>
              <a:rPr lang="zh-CN" altLang="en-US" dirty="0"/>
              <a:t>的</a:t>
            </a:r>
            <a:r>
              <a:rPr lang="en-US" altLang="zh-CN" dirty="0"/>
              <a:t>MSE</a:t>
            </a:r>
            <a:r>
              <a:rPr lang="zh-CN" altLang="en-US" dirty="0"/>
              <a:t>被评价为最佳模型。</a:t>
            </a:r>
            <a:endParaRPr lang="en-US" altLang="zh-CN" dirty="0"/>
          </a:p>
          <a:p>
            <a:r>
              <a:rPr lang="zh-CN" altLang="en-US" dirty="0"/>
              <a:t>但是提交到</a:t>
            </a:r>
            <a:r>
              <a:rPr lang="en-US" altLang="zh-CN" dirty="0" err="1"/>
              <a:t>kaggle</a:t>
            </a:r>
            <a:r>
              <a:rPr lang="zh-CN" altLang="en-US" dirty="0"/>
              <a:t>一看</a:t>
            </a:r>
            <a:r>
              <a:rPr lang="en-US" altLang="zh-CN" dirty="0"/>
              <a:t>MSE</a:t>
            </a:r>
            <a:r>
              <a:rPr lang="zh-CN" altLang="en-US" dirty="0"/>
              <a:t>，怎么还变成</a:t>
            </a:r>
            <a:r>
              <a:rPr lang="en-US" altLang="zh-CN" dirty="0"/>
              <a:t>1.021</a:t>
            </a:r>
            <a:r>
              <a:rPr lang="zh-CN" altLang="en-US" dirty="0"/>
              <a:t>了</a:t>
            </a:r>
            <a:endParaRPr lang="en-US" altLang="zh-CN" dirty="0"/>
          </a:p>
          <a:p>
            <a:r>
              <a:rPr lang="zh-CN" altLang="en-US" dirty="0"/>
              <a:t>仔细一看就会发现，代码确实对地理特征进行了拆分，但是拆分后他又和回来了，再把和回来的数据放入模型中进行训练，这不是白费力气吗？</a:t>
            </a:r>
            <a:endParaRPr lang="en-US" altLang="zh-CN" dirty="0"/>
          </a:p>
          <a:p>
            <a:r>
              <a:rPr lang="zh-CN" altLang="en-US" dirty="0"/>
              <a:t>有的同学可能说这是不是大模型的随机性？你多尝试几次试试呢，记得吗？我们的</a:t>
            </a:r>
            <a:r>
              <a:rPr lang="en-US" altLang="zh-CN" dirty="0"/>
              <a:t>temperature=0</a:t>
            </a:r>
            <a:r>
              <a:rPr lang="zh-CN" altLang="en-US" dirty="0"/>
              <a:t>，没有引入过多的随机性，并且</a:t>
            </a:r>
            <a:r>
              <a:rPr lang="en-US" altLang="zh-CN" dirty="0"/>
              <a:t>step</a:t>
            </a:r>
            <a:r>
              <a:rPr lang="zh-CN" altLang="en-US" dirty="0"/>
              <a:t>是</a:t>
            </a:r>
            <a:r>
              <a:rPr lang="en-US" altLang="zh-CN" dirty="0"/>
              <a:t>20</a:t>
            </a:r>
            <a:r>
              <a:rPr lang="zh-CN" altLang="en-US" dirty="0"/>
              <a:t>，也够了。</a:t>
            </a:r>
            <a:endParaRPr lang="en-US" altLang="zh-CN" dirty="0"/>
          </a:p>
          <a:p>
            <a:r>
              <a:rPr lang="zh-CN" altLang="en-US" dirty="0"/>
              <a:t>并且这个计算的时间也是长得离谱，</a:t>
            </a:r>
            <a:r>
              <a:rPr lang="en-US" altLang="zh-CN" dirty="0"/>
              <a:t>20</a:t>
            </a:r>
            <a:r>
              <a:rPr lang="zh-CN" altLang="en-US" dirty="0"/>
              <a:t>个</a:t>
            </a:r>
            <a:r>
              <a:rPr lang="en-US" altLang="zh-CN" dirty="0"/>
              <a:t>step</a:t>
            </a:r>
            <a:r>
              <a:rPr lang="zh-CN" altLang="en-US" dirty="0"/>
              <a:t>的计算大概花了我</a:t>
            </a:r>
            <a:r>
              <a:rPr lang="en-US" altLang="zh-CN" dirty="0"/>
              <a:t>2~3</a:t>
            </a:r>
            <a:r>
              <a:rPr lang="zh-CN" altLang="en-US" dirty="0"/>
              <a:t>个小时，这种反常的现象让我检查了一下他的输出，结果发现其实这个项目自身的工作流还是有些问题。</a:t>
            </a:r>
            <a:endParaRPr lang="en-US" altLang="zh-CN" dirty="0"/>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28</a:t>
            </a:fld>
            <a:endParaRPr lang="zh-CN" altLang="en-US" dirty="0"/>
          </a:p>
        </p:txBody>
      </p:sp>
    </p:spTree>
    <p:extLst>
      <p:ext uri="{BB962C8B-B14F-4D97-AF65-F5344CB8AC3E}">
        <p14:creationId xmlns:p14="http://schemas.microsoft.com/office/powerpoint/2010/main" val="16160447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我们看它的输出日志。当然这个输出日志也是我自己加上去的，原本是没有的。</a:t>
            </a:r>
            <a:endParaRPr lang="en-US" altLang="zh-CN" dirty="0"/>
          </a:p>
          <a:p>
            <a:r>
              <a:rPr lang="zh-CN" altLang="en-US" dirty="0"/>
              <a:t>输出日志中，我们发现了大量的重复内容，针对一个父节点进行无穷无尽的修改。并且由于没有引入过多的随机性，同一个父节点总是产出相同的结果。不停的浪费算力在做同样的事情。刚刚的网格搜索的范围是很大的，所以当然花费的时间非常长。</a:t>
            </a:r>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29</a:t>
            </a:fld>
            <a:endParaRPr lang="zh-CN" altLang="en-US" dirty="0"/>
          </a:p>
        </p:txBody>
      </p:sp>
    </p:spTree>
    <p:extLst>
      <p:ext uri="{BB962C8B-B14F-4D97-AF65-F5344CB8AC3E}">
        <p14:creationId xmlns:p14="http://schemas.microsoft.com/office/powerpoint/2010/main" val="4179517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262626"/>
                </a:solidFill>
                <a:effectLst/>
                <a:latin typeface="-apple-system"/>
              </a:rPr>
              <a:t>首先，让我们进入数据集与平台的介绍环节。</a:t>
            </a:r>
            <a:endParaRPr lang="en-US" altLang="zh-CN" b="0" i="0" dirty="0">
              <a:solidFill>
                <a:srgbClr val="262626"/>
              </a:solidFill>
              <a:effectLst/>
              <a:latin typeface="-apple-system"/>
            </a:endParaRPr>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3</a:t>
            </a:fld>
            <a:endParaRPr lang="zh-CN" altLang="en-US" dirty="0"/>
          </a:p>
        </p:txBody>
      </p:sp>
    </p:spTree>
    <p:extLst>
      <p:ext uri="{BB962C8B-B14F-4D97-AF65-F5344CB8AC3E}">
        <p14:creationId xmlns:p14="http://schemas.microsoft.com/office/powerpoint/2010/main" val="12065883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当然要修改这个东西难度也不大，刚刚给大家说</a:t>
            </a:r>
            <a:r>
              <a:rPr lang="en-US" altLang="zh-CN" dirty="0"/>
              <a:t>node</a:t>
            </a:r>
            <a:r>
              <a:rPr lang="zh-CN" altLang="en-US" dirty="0"/>
              <a:t>类中使用装饰器把属性精细化控制，使其称为字段。当然我们在这里都不需要使用装饰器，简单地为类引入一个新的属性就可以了。每次</a:t>
            </a:r>
            <a:r>
              <a:rPr lang="en-US" altLang="zh-CN" dirty="0"/>
              <a:t>improve</a:t>
            </a:r>
            <a:r>
              <a:rPr lang="zh-CN" altLang="en-US" dirty="0"/>
              <a:t>的时候，为被</a:t>
            </a:r>
            <a:r>
              <a:rPr lang="en-US" altLang="zh-CN" dirty="0"/>
              <a:t>improve</a:t>
            </a:r>
            <a:r>
              <a:rPr lang="zh-CN" altLang="en-US" dirty="0"/>
              <a:t>父节点增加一个计数器即可。然后再稍微改一些工作流的设置就可以了。可以看到我们的日志中已经能够正常记录修改次数了。这里我还引入了一下 </a:t>
            </a:r>
            <a:r>
              <a:rPr lang="en-US" altLang="zh-CN" dirty="0"/>
              <a:t>temperature</a:t>
            </a:r>
            <a:r>
              <a:rPr lang="zh-CN" altLang="en-US" dirty="0"/>
              <a:t>，看看到底有没有正常修改。可以看到这里的修改逻辑是正确的，两次修改，一次正确，一次失败。</a:t>
            </a:r>
            <a:endParaRPr lang="en-US" altLang="zh-CN" dirty="0"/>
          </a:p>
          <a:p>
            <a:r>
              <a:rPr lang="zh-CN" altLang="en-US" dirty="0"/>
              <a:t>（下页）</a:t>
            </a:r>
            <a:endParaRPr lang="en-US" altLang="zh-CN" dirty="0"/>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30</a:t>
            </a:fld>
            <a:endParaRPr lang="zh-CN" altLang="en-US" dirty="0"/>
          </a:p>
        </p:txBody>
      </p:sp>
    </p:spTree>
    <p:extLst>
      <p:ext uri="{BB962C8B-B14F-4D97-AF65-F5344CB8AC3E}">
        <p14:creationId xmlns:p14="http://schemas.microsoft.com/office/powerpoint/2010/main" val="20083697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但是仔细一看第一次</a:t>
            </a:r>
            <a:r>
              <a:rPr lang="en-US" altLang="zh-CN" dirty="0"/>
              <a:t>improve</a:t>
            </a:r>
            <a:r>
              <a:rPr lang="zh-CN" altLang="en-US" dirty="0"/>
              <a:t>，我又发现这里的</a:t>
            </a:r>
            <a:r>
              <a:rPr lang="en-US" altLang="zh-CN" dirty="0"/>
              <a:t>improve</a:t>
            </a:r>
            <a:r>
              <a:rPr lang="zh-CN" altLang="en-US" dirty="0"/>
              <a:t>前后的 </a:t>
            </a:r>
            <a:r>
              <a:rPr lang="en-US" altLang="zh-CN" dirty="0"/>
              <a:t>metric </a:t>
            </a:r>
            <a:r>
              <a:rPr lang="zh-CN" altLang="en-US" dirty="0"/>
              <a:t>完全一样，再仔细一看连产出的代码都完全一样。</a:t>
            </a:r>
            <a:endParaRPr lang="en-US" altLang="zh-CN" dirty="0"/>
          </a:p>
          <a:p>
            <a:r>
              <a:rPr lang="zh-CN" altLang="en-US" dirty="0"/>
              <a:t>分析工作流我们可以发现，我们的</a:t>
            </a:r>
            <a:r>
              <a:rPr lang="en-US" altLang="zh-CN" dirty="0"/>
              <a:t>task prompt </a:t>
            </a:r>
            <a:r>
              <a:rPr lang="zh-CN" altLang="en-US" dirty="0"/>
              <a:t>总是带入到每个</a:t>
            </a:r>
            <a:r>
              <a:rPr lang="en-US" altLang="zh-CN" dirty="0"/>
              <a:t>agent</a:t>
            </a:r>
            <a:r>
              <a:rPr lang="zh-CN" altLang="en-US" dirty="0"/>
              <a:t>中的，这就导致无论你是什么阶段，</a:t>
            </a:r>
            <a:r>
              <a:rPr lang="zh-CN" altLang="en-US" b="0" dirty="0"/>
              <a:t>你总是要求尝试</a:t>
            </a:r>
            <a:r>
              <a:rPr lang="en-US" altLang="zh-CN" sz="1200" b="0" dirty="0">
                <a:solidFill>
                  <a:srgbClr val="FF0000"/>
                </a:solidFill>
              </a:rPr>
              <a:t>SVR</a:t>
            </a:r>
            <a:r>
              <a:rPr lang="zh-CN" altLang="en-US" sz="1200" b="0" dirty="0">
                <a:solidFill>
                  <a:srgbClr val="FF0000"/>
                </a:solidFill>
              </a:rPr>
              <a:t>、随机森林回归、梯度提升，总是要求交叉验证和网格搜索。</a:t>
            </a:r>
            <a:endParaRPr lang="en-US" altLang="zh-CN" sz="1200" b="0" dirty="0">
              <a:solidFill>
                <a:srgbClr val="FF0000"/>
              </a:solidFill>
            </a:endParaRPr>
          </a:p>
          <a:p>
            <a:r>
              <a:rPr lang="zh-CN" altLang="en-US" b="0" dirty="0"/>
              <a:t>因此我们猜测，不能够把</a:t>
            </a:r>
            <a:r>
              <a:rPr lang="en-US" altLang="zh-CN" b="0" dirty="0"/>
              <a:t>prompt</a:t>
            </a:r>
            <a:r>
              <a:rPr lang="zh-CN" altLang="en-US" b="0" dirty="0"/>
              <a:t>弄的太明确。就像个人一样，人家本来都要自主探索了，但是每迈出一步，你明确规定必须使用某某方案，那肯定是效果不好的。</a:t>
            </a:r>
            <a:endParaRPr lang="en-US" altLang="zh-CN" b="0" dirty="0"/>
          </a:p>
          <a:p>
            <a:r>
              <a:rPr lang="zh-CN" altLang="en-US" b="0" dirty="0"/>
              <a:t>如果这分钟我是这个人工智能，看到这个工作流，我也会想感叹一句“可是</a:t>
            </a:r>
            <a:r>
              <a:rPr lang="en-US" altLang="zh-CN" b="0" dirty="0"/>
              <a:t>admin</a:t>
            </a:r>
            <a:r>
              <a:rPr lang="zh-CN" altLang="en-US" b="0" dirty="0"/>
              <a:t>，”人“生是旷野”</a:t>
            </a:r>
            <a:endParaRPr lang="en-US" altLang="zh-CN" b="0" dirty="0"/>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31</a:t>
            </a:fld>
            <a:endParaRPr lang="zh-CN" altLang="en-US" dirty="0"/>
          </a:p>
        </p:txBody>
      </p:sp>
    </p:spTree>
    <p:extLst>
      <p:ext uri="{BB962C8B-B14F-4D97-AF65-F5344CB8AC3E}">
        <p14:creationId xmlns:p14="http://schemas.microsoft.com/office/powerpoint/2010/main" val="20574436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基于刚刚的想法，那么我们应该对</a:t>
            </a:r>
            <a:r>
              <a:rPr lang="en-US" altLang="zh-CN" dirty="0"/>
              <a:t>prompt</a:t>
            </a:r>
            <a:r>
              <a:rPr lang="zh-CN" altLang="en-US" dirty="0"/>
              <a:t>改进一下，让他不那么明确。红字部分，我们直接删去了（</a:t>
            </a:r>
            <a:r>
              <a:rPr lang="zh-CN" altLang="en-US" b="1" dirty="0"/>
              <a:t>例如</a:t>
            </a:r>
            <a:r>
              <a:rPr lang="en-US" altLang="zh-CN" sz="1200" b="1" dirty="0">
                <a:solidFill>
                  <a:srgbClr val="FF0000"/>
                </a:solidFill>
              </a:rPr>
              <a:t>SVR</a:t>
            </a:r>
            <a:r>
              <a:rPr lang="zh-CN" altLang="en-US" sz="1200" b="1" dirty="0">
                <a:solidFill>
                  <a:srgbClr val="FF0000"/>
                </a:solidFill>
              </a:rPr>
              <a:t>、随机森林回归、梯度提升</a:t>
            </a:r>
            <a:r>
              <a:rPr lang="zh-CN" altLang="en-US" sz="1200" b="0" dirty="0">
                <a:solidFill>
                  <a:srgbClr val="FF0000"/>
                </a:solidFill>
              </a:rPr>
              <a:t>）这个提示，当然我们仍然保留了下面的交叉验证和网格搜索的部分。</a:t>
            </a:r>
            <a:endParaRPr lang="en-US" altLang="zh-CN" sz="1200" b="0" dirty="0">
              <a:solidFill>
                <a:srgbClr val="FF0000"/>
              </a:solidFill>
            </a:endParaRPr>
          </a:p>
          <a:p>
            <a:r>
              <a:rPr lang="zh-CN" altLang="en-US" sz="1200" b="0" dirty="0">
                <a:solidFill>
                  <a:srgbClr val="FF0000"/>
                </a:solidFill>
              </a:rPr>
              <a:t>这次的</a:t>
            </a:r>
            <a:r>
              <a:rPr lang="en-US" altLang="zh-CN" sz="1200" b="0" dirty="0">
                <a:solidFill>
                  <a:srgbClr val="FF0000"/>
                </a:solidFill>
              </a:rPr>
              <a:t>MSE</a:t>
            </a:r>
            <a:r>
              <a:rPr lang="zh-CN" altLang="en-US" sz="1200" b="0" dirty="0">
                <a:solidFill>
                  <a:srgbClr val="FF0000"/>
                </a:solidFill>
              </a:rPr>
              <a:t>非常好，是</a:t>
            </a:r>
            <a:r>
              <a:rPr lang="en-US" altLang="zh-CN" sz="1200" b="0" dirty="0">
                <a:solidFill>
                  <a:srgbClr val="FF0000"/>
                </a:solidFill>
              </a:rPr>
              <a:t>0.869</a:t>
            </a:r>
            <a:r>
              <a:rPr lang="zh-CN" altLang="en-US" sz="1200" b="0" dirty="0">
                <a:solidFill>
                  <a:srgbClr val="FF0000"/>
                </a:solidFill>
              </a:rPr>
              <a:t>，已经非常接近</a:t>
            </a:r>
            <a:r>
              <a:rPr lang="en-US" altLang="zh-CN" sz="1200" b="0" dirty="0">
                <a:solidFill>
                  <a:srgbClr val="FF0000"/>
                </a:solidFill>
              </a:rPr>
              <a:t>strong baseline=0.8477 </a:t>
            </a:r>
            <a:r>
              <a:rPr lang="zh-CN" altLang="en-US" sz="1200" b="0" dirty="0">
                <a:solidFill>
                  <a:srgbClr val="FF0000"/>
                </a:solidFill>
              </a:rPr>
              <a:t>了，但是代码里的问题一点也不少。</a:t>
            </a:r>
            <a:endParaRPr lang="en-US" altLang="zh-CN" sz="1200" b="0" dirty="0">
              <a:solidFill>
                <a:srgbClr val="FF0000"/>
              </a:solidFill>
            </a:endParaRPr>
          </a:p>
          <a:p>
            <a:r>
              <a:rPr lang="zh-CN" altLang="en-US" sz="1200" b="0" dirty="0">
                <a:solidFill>
                  <a:srgbClr val="FF0000"/>
                </a:solidFill>
              </a:rPr>
              <a:t>这次</a:t>
            </a:r>
            <a:r>
              <a:rPr lang="en-US" altLang="zh-CN" sz="1200" b="0" dirty="0">
                <a:solidFill>
                  <a:srgbClr val="FF0000"/>
                </a:solidFill>
              </a:rPr>
              <a:t>MSE</a:t>
            </a:r>
            <a:r>
              <a:rPr lang="zh-CN" altLang="en-US" sz="1200" b="0" dirty="0">
                <a:solidFill>
                  <a:srgbClr val="FF0000"/>
                </a:solidFill>
              </a:rPr>
              <a:t>显著下降的原因是我们没有在被困在随机森林里出不来了，而是用了一个叫做</a:t>
            </a:r>
            <a:r>
              <a:rPr lang="en-US" altLang="zh-CN" sz="1200" b="0" dirty="0">
                <a:solidFill>
                  <a:srgbClr val="FF0000"/>
                </a:solidFill>
              </a:rPr>
              <a:t>lasso</a:t>
            </a:r>
            <a:r>
              <a:rPr lang="zh-CN" altLang="en-US" sz="1200" b="0" dirty="0">
                <a:solidFill>
                  <a:srgbClr val="FF0000"/>
                </a:solidFill>
              </a:rPr>
              <a:t>的模型，这个模型的</a:t>
            </a:r>
            <a:r>
              <a:rPr lang="en-US" altLang="zh-CN" sz="1200" b="0" dirty="0">
                <a:solidFill>
                  <a:srgbClr val="FF0000"/>
                </a:solidFill>
              </a:rPr>
              <a:t>MSE</a:t>
            </a:r>
            <a:r>
              <a:rPr lang="zh-CN" altLang="en-US" sz="1200" b="0" dirty="0">
                <a:solidFill>
                  <a:srgbClr val="FF0000"/>
                </a:solidFill>
              </a:rPr>
              <a:t>非常低。</a:t>
            </a:r>
            <a:endParaRPr lang="en-US" altLang="zh-CN" sz="1200" b="0" dirty="0">
              <a:solidFill>
                <a:srgbClr val="FF0000"/>
              </a:solidFill>
            </a:endParaRPr>
          </a:p>
          <a:p>
            <a:r>
              <a:rPr lang="zh-CN" altLang="en-US" b="0" dirty="0"/>
              <a:t>但是，代码仍然在装模作样的分离特征又合并；装模作样的使用特征筛选，结果筛选参数是全都保留。以及最难以理解的是最终输出把所有模型的预测值取了平均值，这也许是强调交叉验证的恶果？我不太理解。</a:t>
            </a:r>
            <a:endParaRPr lang="en-US" altLang="zh-CN" b="0" dirty="0"/>
          </a:p>
          <a:p>
            <a:r>
              <a:rPr lang="zh-CN" altLang="en-US" b="0" dirty="0"/>
              <a:t>虽然问题还很多，但是我们仍然发现精简</a:t>
            </a:r>
            <a:r>
              <a:rPr lang="en-US" altLang="zh-CN" b="0" dirty="0"/>
              <a:t>prompt</a:t>
            </a:r>
            <a:r>
              <a:rPr lang="zh-CN" altLang="en-US" b="0" dirty="0"/>
              <a:t>的思路是非常正确的，我们应该继续精简。</a:t>
            </a:r>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32</a:t>
            </a:fld>
            <a:endParaRPr lang="zh-CN" altLang="en-US" dirty="0"/>
          </a:p>
        </p:txBody>
      </p:sp>
    </p:spTree>
    <p:extLst>
      <p:ext uri="{BB962C8B-B14F-4D97-AF65-F5344CB8AC3E}">
        <p14:creationId xmlns:p14="http://schemas.microsoft.com/office/powerpoint/2010/main" val="2306938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那么在接下来的测试中，我们连调优方法也不再进行强调了，直接就告诉模型自己去找适合当前任务的超参数调优方法。</a:t>
            </a:r>
            <a:endParaRPr lang="en-US" altLang="zh-CN" dirty="0"/>
          </a:p>
          <a:p>
            <a:r>
              <a:rPr lang="zh-CN" altLang="en-US" dirty="0"/>
              <a:t>这次把刚刚输出结果平均的错误修正了，</a:t>
            </a:r>
            <a:r>
              <a:rPr lang="en-US" altLang="zh-CN" dirty="0"/>
              <a:t>MSE</a:t>
            </a:r>
            <a:r>
              <a:rPr lang="zh-CN" altLang="en-US" dirty="0"/>
              <a:t>进一步提升，已经和 </a:t>
            </a:r>
            <a:r>
              <a:rPr lang="en-US" altLang="zh-CN" dirty="0"/>
              <a:t>strong baseline </a:t>
            </a:r>
            <a:r>
              <a:rPr lang="zh-CN" altLang="en-US" dirty="0"/>
              <a:t>并排了。</a:t>
            </a:r>
            <a:endParaRPr lang="en-US" altLang="zh-CN" dirty="0"/>
          </a:p>
          <a:p>
            <a:r>
              <a:rPr lang="zh-CN" altLang="en-US" dirty="0"/>
              <a:t>并且其实现在的代码架构已经正确了，也就是不存在所谓装模作样的分离又合并的问题了，就这个代码里，我自己尝试过一下，只需要把这个 </a:t>
            </a:r>
            <a:r>
              <a:rPr lang="en-US" altLang="zh-CN" dirty="0" err="1"/>
              <a:t>f_regression</a:t>
            </a:r>
            <a:r>
              <a:rPr lang="en-US" altLang="zh-CN" dirty="0"/>
              <a:t> </a:t>
            </a:r>
            <a:r>
              <a:rPr lang="zh-CN" altLang="en-US" dirty="0"/>
              <a:t>的参数从 </a:t>
            </a:r>
            <a:r>
              <a:rPr lang="en-US" altLang="zh-CN" dirty="0"/>
              <a:t>all </a:t>
            </a:r>
            <a:r>
              <a:rPr lang="zh-CN" altLang="en-US" dirty="0"/>
              <a:t>调到</a:t>
            </a:r>
            <a:r>
              <a:rPr lang="en-US" altLang="zh-CN" dirty="0"/>
              <a:t>20</a:t>
            </a:r>
            <a:r>
              <a:rPr lang="zh-CN" altLang="en-US" dirty="0"/>
              <a:t>，那么实验就结束了。</a:t>
            </a:r>
            <a:endParaRPr lang="en-US" altLang="zh-CN" dirty="0"/>
          </a:p>
          <a:p>
            <a:r>
              <a:rPr lang="zh-CN" altLang="en-US" dirty="0"/>
              <a:t>但是我们的规则是让</a:t>
            </a:r>
            <a:r>
              <a:rPr lang="en-US" altLang="zh-CN" dirty="0"/>
              <a:t>LLM</a:t>
            </a:r>
            <a:r>
              <a:rPr lang="zh-CN" altLang="en-US" dirty="0"/>
              <a:t>给我们代码，人不能修改，所以还是得优化这个特征选择的问题。</a:t>
            </a:r>
            <a:endParaRPr lang="en-US" altLang="zh-CN" dirty="0"/>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33</a:t>
            </a:fld>
            <a:endParaRPr lang="zh-CN" altLang="en-US" dirty="0"/>
          </a:p>
        </p:txBody>
      </p:sp>
    </p:spTree>
    <p:extLst>
      <p:ext uri="{BB962C8B-B14F-4D97-AF65-F5344CB8AC3E}">
        <p14:creationId xmlns:p14="http://schemas.microsoft.com/office/powerpoint/2010/main" val="22744944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接下来我们就开始了各种关于特征</a:t>
            </a:r>
            <a:r>
              <a:rPr lang="en-US" altLang="zh-CN" dirty="0"/>
              <a:t>prompt</a:t>
            </a:r>
            <a:r>
              <a:rPr lang="zh-CN" altLang="en-US" dirty="0"/>
              <a:t>的尝试。我们强调了特征的总数量是</a:t>
            </a:r>
            <a:r>
              <a:rPr lang="en-US" altLang="zh-CN" dirty="0"/>
              <a:t>54</a:t>
            </a:r>
            <a:r>
              <a:rPr lang="zh-CN" altLang="en-US" dirty="0"/>
              <a:t>个，期待着模型能够对数字敏感，然后像</a:t>
            </a:r>
            <a:r>
              <a:rPr lang="en-US" altLang="zh-CN" dirty="0"/>
              <a:t>Test 2 </a:t>
            </a:r>
            <a:r>
              <a:rPr lang="zh-CN" altLang="en-US" dirty="0"/>
              <a:t>一样把特征数量也加入网格搜索中。结果是失败，模型又回到了</a:t>
            </a:r>
            <a:r>
              <a:rPr lang="en-US" altLang="zh-CN" dirty="0"/>
              <a:t>test1</a:t>
            </a:r>
            <a:r>
              <a:rPr lang="zh-CN" altLang="en-US" dirty="0"/>
              <a:t>，对地理特征在内的</a:t>
            </a:r>
            <a:r>
              <a:rPr lang="en-US" altLang="zh-CN" dirty="0"/>
              <a:t>30</a:t>
            </a:r>
            <a:r>
              <a:rPr lang="zh-CN" altLang="en-US" dirty="0"/>
              <a:t>个特征进行筛选。</a:t>
            </a:r>
            <a:endParaRPr lang="en-US" altLang="zh-CN" dirty="0"/>
          </a:p>
          <a:p>
            <a:r>
              <a:rPr lang="zh-CN" altLang="en-US" dirty="0"/>
              <a:t>我们也尝试过用更加明确的用词，例如不要对地理特征筛选，要对非地理特征筛选。这种方式则是完全失败，地理特征被全部丢掉，只把非地理特征拿出来进行训练，</a:t>
            </a:r>
            <a:r>
              <a:rPr lang="en-US" altLang="zh-CN" dirty="0"/>
              <a:t>MSE</a:t>
            </a:r>
            <a:r>
              <a:rPr lang="zh-CN" altLang="en-US" dirty="0"/>
              <a:t>直接飙升到</a:t>
            </a:r>
            <a:r>
              <a:rPr lang="en-US" altLang="zh-CN" dirty="0"/>
              <a:t>20</a:t>
            </a:r>
            <a:r>
              <a:rPr lang="zh-CN" altLang="en-US" dirty="0"/>
              <a:t>多</a:t>
            </a:r>
            <a:endParaRPr lang="en-US" altLang="zh-CN" dirty="0"/>
          </a:p>
          <a:p>
            <a:r>
              <a:rPr lang="zh-CN" altLang="en-US" dirty="0"/>
              <a:t>这个项目搁置了几天，我某次在吃饭的时候突然想到，应该参考经典论文中 </a:t>
            </a:r>
            <a:r>
              <a:rPr lang="en-US" altLang="zh-CN" dirty="0"/>
              <a:t>step-by-step</a:t>
            </a:r>
            <a:r>
              <a:rPr lang="zh-CN" altLang="en-US" dirty="0"/>
              <a:t> 的思路在写 </a:t>
            </a:r>
            <a:r>
              <a:rPr lang="en-US" altLang="zh-CN" dirty="0"/>
              <a:t>prompt</a:t>
            </a:r>
            <a:r>
              <a:rPr lang="zh-CN" altLang="en-US" dirty="0"/>
              <a:t>，实际上我都惊讶于为什么我现在才想到这个</a:t>
            </a:r>
            <a:r>
              <a:rPr lang="en-US" altLang="zh-CN" dirty="0"/>
              <a:t>prompt</a:t>
            </a:r>
            <a:r>
              <a:rPr lang="zh-CN" altLang="en-US" dirty="0"/>
              <a:t>的思路。</a:t>
            </a:r>
            <a:endParaRPr lang="en-US" altLang="zh-CN" dirty="0"/>
          </a:p>
          <a:p>
            <a:r>
              <a:rPr lang="zh-CN" altLang="en-US" dirty="0"/>
              <a:t>我们现在写的这个虽然有</a:t>
            </a:r>
            <a:r>
              <a:rPr lang="en-US" altLang="zh-CN" dirty="0"/>
              <a:t>1,2,3,4</a:t>
            </a:r>
            <a:r>
              <a:rPr lang="zh-CN" altLang="en-US" dirty="0"/>
              <a:t>，但是它不是 </a:t>
            </a:r>
            <a:r>
              <a:rPr lang="en-US" altLang="zh-CN" dirty="0"/>
              <a:t>steps</a:t>
            </a:r>
            <a:r>
              <a:rPr lang="zh-CN" altLang="en-US" dirty="0"/>
              <a:t>，而是 </a:t>
            </a:r>
            <a:r>
              <a:rPr lang="en-US" altLang="zh-CN" dirty="0"/>
              <a:t>constrains</a:t>
            </a:r>
            <a:r>
              <a:rPr lang="zh-CN" altLang="en-US" dirty="0"/>
              <a:t>，也就是我们是给模型框定了绝对要做和不做的事情。</a:t>
            </a:r>
            <a:endParaRPr lang="en-US" altLang="zh-CN" dirty="0"/>
          </a:p>
          <a:p>
            <a:r>
              <a:rPr lang="zh-CN" altLang="en-US" dirty="0"/>
              <a:t>但是无论是</a:t>
            </a:r>
            <a:r>
              <a:rPr lang="en-US" altLang="zh-CN" dirty="0"/>
              <a:t>2023</a:t>
            </a:r>
            <a:r>
              <a:rPr lang="zh-CN" altLang="en-US" dirty="0"/>
              <a:t>年的经典论文</a:t>
            </a:r>
            <a:r>
              <a:rPr lang="en-US" altLang="zh-CN" sz="1200" dirty="0"/>
              <a:t> Chain-of-Thought Prompting </a:t>
            </a:r>
            <a:r>
              <a:rPr lang="zh-CN" altLang="en-US" sz="1200" dirty="0"/>
              <a:t>还是 </a:t>
            </a:r>
            <a:r>
              <a:rPr lang="en-US" altLang="zh-CN" sz="1200" dirty="0" err="1"/>
              <a:t>deepseek</a:t>
            </a:r>
            <a:r>
              <a:rPr lang="en-US" altLang="zh-CN" sz="1200" dirty="0"/>
              <a:t> </a:t>
            </a:r>
            <a:r>
              <a:rPr lang="zh-CN" altLang="en-US" sz="1200" dirty="0"/>
              <a:t>团队</a:t>
            </a:r>
            <a:r>
              <a:rPr lang="en-US" altLang="zh-CN" sz="1200" dirty="0"/>
              <a:t>2024</a:t>
            </a:r>
            <a:r>
              <a:rPr lang="zh-CN" altLang="en-US" sz="1200" dirty="0"/>
              <a:t>年发布模型时的论文都明确表明，</a:t>
            </a:r>
            <a:r>
              <a:rPr lang="en-US" altLang="zh-CN" sz="1200" dirty="0"/>
              <a:t>step-by-step</a:t>
            </a:r>
            <a:r>
              <a:rPr lang="zh-CN" altLang="en-US" sz="1200" dirty="0"/>
              <a:t>的提示对性能的提升是相当明显的，特别是</a:t>
            </a:r>
            <a:r>
              <a:rPr lang="en-US" altLang="zh-CN" sz="1200" dirty="0" err="1"/>
              <a:t>deepseek</a:t>
            </a:r>
            <a:r>
              <a:rPr lang="zh-CN" altLang="en-US" sz="1200" dirty="0"/>
              <a:t>团队的那篇论文，甚至只需要在提示词中加入“请你逐步思考”这样的提示词，模型在数学问题方面的能力都会提升很多。</a:t>
            </a:r>
            <a:endParaRPr lang="en-US" altLang="zh-CN" sz="1200" dirty="0"/>
          </a:p>
          <a:p>
            <a:endParaRPr lang="zh-CN" altLang="en-US" dirty="0"/>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34</a:t>
            </a:fld>
            <a:endParaRPr lang="zh-CN" altLang="en-US" dirty="0"/>
          </a:p>
        </p:txBody>
      </p:sp>
    </p:spTree>
    <p:extLst>
      <p:ext uri="{BB962C8B-B14F-4D97-AF65-F5344CB8AC3E}">
        <p14:creationId xmlns:p14="http://schemas.microsoft.com/office/powerpoint/2010/main" val="21756711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受到刚刚经典论文的思路启发，我把提示词中的 </a:t>
            </a:r>
            <a:r>
              <a:rPr lang="en-US" altLang="zh-CN" dirty="0"/>
              <a:t>constrains </a:t>
            </a:r>
            <a:r>
              <a:rPr lang="zh-CN" altLang="en-US" dirty="0"/>
              <a:t>转换成了 </a:t>
            </a:r>
            <a:r>
              <a:rPr lang="en-US" altLang="zh-CN" dirty="0"/>
              <a:t>steps</a:t>
            </a:r>
            <a:r>
              <a:rPr lang="zh-CN" altLang="en-US" dirty="0"/>
              <a:t>，</a:t>
            </a:r>
            <a:endParaRPr lang="en-US" altLang="zh-CN" dirty="0"/>
          </a:p>
          <a:p>
            <a:r>
              <a:rPr lang="zh-CN" altLang="en-US" dirty="0"/>
              <a:t>第一步我们要求地理特征保护，并且说明了是哪些特征要保护；</a:t>
            </a:r>
            <a:endParaRPr lang="en-US" altLang="zh-CN" dirty="0"/>
          </a:p>
          <a:p>
            <a:r>
              <a:rPr lang="zh-CN" altLang="en-US" dirty="0"/>
              <a:t>第二步我们要求找出和预测值相关程度最高的特征；</a:t>
            </a:r>
            <a:endParaRPr lang="en-US" altLang="zh-CN" dirty="0"/>
          </a:p>
          <a:p>
            <a:r>
              <a:rPr lang="zh-CN" altLang="en-US" dirty="0"/>
              <a:t>第三步我们进行模型优化；</a:t>
            </a:r>
            <a:endParaRPr lang="en-US" altLang="zh-CN" dirty="0"/>
          </a:p>
          <a:p>
            <a:r>
              <a:rPr lang="zh-CN" altLang="en-US" dirty="0"/>
              <a:t>第四步要求进行输出。</a:t>
            </a:r>
            <a:endParaRPr lang="en-US" altLang="zh-CN" dirty="0"/>
          </a:p>
          <a:p>
            <a:r>
              <a:rPr lang="zh-CN" altLang="en-US" dirty="0"/>
              <a:t>非常好，我们的模型终于能够对特征的重要性进行排序了。但是我们的模型又跑回随机森林去了，并且比较令我哭笑不得的一个点是，模型虽然找出了，并且输出了最相关的特征。但是实际上没有使用这些特征。他是首先使用所有特征训练，根据训练结果对特征重要性进行排列，好像这个特征重要性才是我们需要的输出，倒果为因了属于是。</a:t>
            </a:r>
            <a:endParaRPr lang="en-US" altLang="zh-CN" dirty="0"/>
          </a:p>
          <a:p>
            <a:r>
              <a:rPr lang="zh-CN" altLang="en-US" dirty="0"/>
              <a:t>我个人的猜想是，随机森林天然对特征有区分度，因为随机森林的原理就是特征对整体信息熵的减少程度来工作的，大模型如此痴迷于使用随机森林就是因为这种算法天生能够完成特征排名的任务。</a:t>
            </a:r>
            <a:endParaRPr lang="en-US" altLang="zh-CN" dirty="0"/>
          </a:p>
          <a:p>
            <a:r>
              <a:rPr lang="zh-CN" altLang="en-US" dirty="0"/>
              <a:t>但是整体来看，我们已经得到了想要的特征相关度排名，并且这个特征排名我认为是非常符合我们的直觉的：</a:t>
            </a:r>
            <a:endParaRPr lang="en-US" altLang="zh-CN" dirty="0"/>
          </a:p>
          <a:p>
            <a:r>
              <a:rPr lang="zh-CN" altLang="en-US" dirty="0"/>
              <a:t>要求预测的是第三天的阳性比率，那么第二天阳性比率和第一天阳性比率就是最重要的特征。虽然我不懂疫情传播，但是这两个指标总不至于出错。</a:t>
            </a:r>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35</a:t>
            </a:fld>
            <a:endParaRPr lang="zh-CN" altLang="en-US" dirty="0"/>
          </a:p>
        </p:txBody>
      </p:sp>
    </p:spTree>
    <p:extLst>
      <p:ext uri="{BB962C8B-B14F-4D97-AF65-F5344CB8AC3E}">
        <p14:creationId xmlns:p14="http://schemas.microsoft.com/office/powerpoint/2010/main" val="7414513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基于刚刚的思路，我们只需要明确特征的使用和模型的使用，就可以解决刚刚的问题。</a:t>
            </a:r>
            <a:endParaRPr lang="en-US" altLang="zh-CN" dirty="0"/>
          </a:p>
          <a:p>
            <a:r>
              <a:rPr lang="zh-CN" altLang="en-US" dirty="0"/>
              <a:t>在这最终一版的</a:t>
            </a:r>
            <a:r>
              <a:rPr lang="en-US" altLang="zh-CN" dirty="0"/>
              <a:t>prompt</a:t>
            </a:r>
            <a:r>
              <a:rPr lang="zh-CN" altLang="en-US" dirty="0"/>
              <a:t>中，我们明确要求需要使用</a:t>
            </a:r>
            <a:r>
              <a:rPr lang="en-US" altLang="zh-CN" dirty="0"/>
              <a:t>25</a:t>
            </a:r>
            <a:r>
              <a:rPr lang="zh-CN" altLang="en-US" dirty="0"/>
              <a:t>个特征，明确要求尝试</a:t>
            </a:r>
            <a:r>
              <a:rPr lang="en-US" altLang="zh-CN" dirty="0"/>
              <a:t>lasso</a:t>
            </a:r>
            <a:r>
              <a:rPr lang="zh-CN" altLang="en-US" dirty="0"/>
              <a:t>和</a:t>
            </a:r>
            <a:r>
              <a:rPr lang="en-US" altLang="zh-CN" dirty="0"/>
              <a:t>SVR</a:t>
            </a:r>
            <a:r>
              <a:rPr lang="zh-CN" altLang="en-US" dirty="0"/>
              <a:t>以及其他模型。这样我们终于得到了我们想要的效果。对</a:t>
            </a:r>
            <a:r>
              <a:rPr lang="en-US" altLang="zh-CN" dirty="0"/>
              <a:t>25</a:t>
            </a:r>
            <a:r>
              <a:rPr lang="zh-CN" altLang="en-US" dirty="0"/>
              <a:t>个特征进行筛选后，放入了</a:t>
            </a:r>
            <a:r>
              <a:rPr lang="en-US" altLang="zh-CN" dirty="0"/>
              <a:t>pipeline</a:t>
            </a:r>
            <a:r>
              <a:rPr lang="zh-CN" altLang="en-US" dirty="0"/>
              <a:t>中训练，</a:t>
            </a:r>
            <a:r>
              <a:rPr lang="en-US" altLang="zh-CN" dirty="0"/>
              <a:t>pipeline</a:t>
            </a:r>
            <a:r>
              <a:rPr lang="zh-CN" altLang="en-US" dirty="0"/>
              <a:t>中包含的模型是刚刚所说的效果比较强的</a:t>
            </a:r>
            <a:r>
              <a:rPr lang="en-US" altLang="zh-CN" dirty="0"/>
              <a:t>lasso.</a:t>
            </a:r>
            <a:r>
              <a:rPr lang="zh-CN" altLang="en-US" dirty="0"/>
              <a:t> 最终的</a:t>
            </a:r>
            <a:r>
              <a:rPr lang="en-US" altLang="zh-CN" dirty="0"/>
              <a:t>MSE</a:t>
            </a:r>
            <a:r>
              <a:rPr lang="zh-CN" altLang="en-US" dirty="0"/>
              <a:t>也是来到了</a:t>
            </a:r>
            <a:r>
              <a:rPr lang="en-US" altLang="zh-CN" dirty="0"/>
              <a:t>0.83</a:t>
            </a:r>
            <a:r>
              <a:rPr lang="zh-CN" altLang="en-US" dirty="0"/>
              <a:t>，达到了</a:t>
            </a:r>
            <a:r>
              <a:rPr lang="en-US" altLang="zh-CN" dirty="0"/>
              <a:t>strong baseline</a:t>
            </a:r>
          </a:p>
          <a:p>
            <a:r>
              <a:rPr lang="zh-CN" altLang="en-US" dirty="0"/>
              <a:t>当然这个代码里没有特征排名输出的部分，这个特征排名是我自己后来加的。特征额度重要性排名还是和刚刚的一样，第一天和第二天的阳性是最重要的指标，并且这些数据是用在训练里面的。</a:t>
            </a:r>
            <a:endParaRPr lang="en-US" altLang="zh-CN" dirty="0"/>
          </a:p>
          <a:p>
            <a:r>
              <a:rPr lang="zh-CN" altLang="en-US" dirty="0"/>
              <a:t>现在，我们的工作流达到了能让人工智能进行自主探索，但是也具有必要的明确指导，这是一种微妙的平衡，也就是实验开始时说的：</a:t>
            </a:r>
            <a:endParaRPr lang="en-US" altLang="zh-CN" dirty="0"/>
          </a:p>
          <a:p>
            <a:r>
              <a:rPr lang="zh-CN" altLang="en-US" dirty="0"/>
              <a:t>“人生是旷野，但是也许你需要一本漫游指南”。</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36</a:t>
            </a:fld>
            <a:endParaRPr lang="zh-CN" altLang="en-US" dirty="0"/>
          </a:p>
        </p:txBody>
      </p:sp>
    </p:spTree>
    <p:extLst>
      <p:ext uri="{BB962C8B-B14F-4D97-AF65-F5344CB8AC3E}">
        <p14:creationId xmlns:p14="http://schemas.microsoft.com/office/powerpoint/2010/main" val="30809652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最后，总结一下实验结果。</a:t>
            </a:r>
            <a:endParaRPr lang="en-US" altLang="zh-CN" dirty="0"/>
          </a:p>
          <a:p>
            <a:r>
              <a:rPr lang="zh-CN" altLang="en-US" dirty="0"/>
              <a:t>我们从</a:t>
            </a:r>
            <a:r>
              <a:rPr lang="en-US" altLang="zh-CN" dirty="0"/>
              <a:t>Test1</a:t>
            </a:r>
            <a:r>
              <a:rPr lang="zh-CN" altLang="en-US" dirty="0"/>
              <a:t>开始，发现特征被地理特征被筛除。于是我们明确要求了进行特征选择。</a:t>
            </a:r>
            <a:endParaRPr lang="en-US" altLang="zh-CN" dirty="0"/>
          </a:p>
          <a:p>
            <a:r>
              <a:rPr lang="en-US" altLang="zh-CN" dirty="0"/>
              <a:t>Test2</a:t>
            </a:r>
            <a:r>
              <a:rPr lang="zh-CN" altLang="en-US" dirty="0"/>
              <a:t>得到的了对特征筛选的代码，但是使用的模型太单一，我们明确了模型选择和超参数调节方法</a:t>
            </a:r>
            <a:endParaRPr lang="en-US" altLang="zh-CN" dirty="0"/>
          </a:p>
          <a:p>
            <a:r>
              <a:rPr lang="zh-CN" altLang="en-US" dirty="0"/>
              <a:t>到了</a:t>
            </a:r>
            <a:r>
              <a:rPr lang="en-US" altLang="zh-CN" dirty="0"/>
              <a:t>Test3</a:t>
            </a:r>
            <a:r>
              <a:rPr lang="zh-CN" altLang="en-US" dirty="0"/>
              <a:t>，这种关于模型明确的要求踩踏了特征相关的</a:t>
            </a:r>
            <a:r>
              <a:rPr lang="en-US" altLang="zh-CN" dirty="0"/>
              <a:t>prompt</a:t>
            </a:r>
            <a:r>
              <a:rPr lang="zh-CN" altLang="en-US" dirty="0"/>
              <a:t>，并且发现了原有工作流的设计特点，使用类与对象之力修复好了这个问题，开始尝试精简</a:t>
            </a:r>
            <a:r>
              <a:rPr lang="en-US" altLang="zh-CN" dirty="0"/>
              <a:t>prompt</a:t>
            </a:r>
          </a:p>
          <a:p>
            <a:r>
              <a:rPr lang="en-US" altLang="zh-CN" dirty="0"/>
              <a:t>Test4</a:t>
            </a:r>
            <a:r>
              <a:rPr lang="zh-CN" altLang="en-US" dirty="0"/>
              <a:t>中，我们初步精简了模型选择要求，</a:t>
            </a:r>
            <a:r>
              <a:rPr lang="en-US" altLang="zh-CN" dirty="0"/>
              <a:t>LLM</a:t>
            </a:r>
            <a:r>
              <a:rPr lang="zh-CN" altLang="en-US" dirty="0"/>
              <a:t>尝试了更为强力的</a:t>
            </a:r>
            <a:r>
              <a:rPr lang="en-US" altLang="zh-CN" dirty="0"/>
              <a:t>lasso</a:t>
            </a:r>
            <a:r>
              <a:rPr lang="zh-CN" altLang="en-US" dirty="0"/>
              <a:t>模型，特征选择还是没有生效，并且输出方式存在问题，是把所有模型的平均进行平均。</a:t>
            </a:r>
            <a:endParaRPr lang="en-US" altLang="zh-CN" dirty="0"/>
          </a:p>
          <a:p>
            <a:r>
              <a:rPr lang="zh-CN" altLang="en-US" dirty="0"/>
              <a:t>到了</a:t>
            </a:r>
            <a:r>
              <a:rPr lang="en-US" altLang="zh-CN" dirty="0"/>
              <a:t>Test4</a:t>
            </a:r>
            <a:r>
              <a:rPr lang="zh-CN" altLang="en-US" dirty="0"/>
              <a:t>中，我们继续精简模型的超参数调节方式，现在输出方式没有问题了，但是特征选择还是有问题。</a:t>
            </a:r>
            <a:endParaRPr lang="en-US" altLang="zh-CN" dirty="0"/>
          </a:p>
          <a:p>
            <a:r>
              <a:rPr lang="zh-CN" altLang="en-US" dirty="0"/>
              <a:t>于是我们开始尝试抠字眼，尝试通过关键字眼的改动使得</a:t>
            </a:r>
            <a:r>
              <a:rPr lang="en-US" altLang="zh-CN" dirty="0"/>
              <a:t>LLM</a:t>
            </a:r>
            <a:r>
              <a:rPr lang="zh-CN" altLang="en-US" dirty="0"/>
              <a:t>能够选择特征，无功而返。终于某个时刻我想起了应该使用</a:t>
            </a:r>
            <a:r>
              <a:rPr lang="en-US" altLang="zh-CN" dirty="0"/>
              <a:t>step-by-step</a:t>
            </a:r>
            <a:r>
              <a:rPr lang="zh-CN" altLang="en-US" dirty="0"/>
              <a:t>的提示思路</a:t>
            </a:r>
            <a:endParaRPr lang="en-US" altLang="zh-CN" dirty="0"/>
          </a:p>
          <a:p>
            <a:r>
              <a:rPr lang="zh-CN" altLang="en-US" dirty="0"/>
              <a:t>在</a:t>
            </a:r>
            <a:r>
              <a:rPr lang="en-US" altLang="zh-CN" dirty="0"/>
              <a:t>Test6</a:t>
            </a:r>
            <a:r>
              <a:rPr lang="zh-CN" altLang="en-US" dirty="0"/>
              <a:t>中尝试了这种思路，模型终于学会了特征的排名于筛选，但是我们又回到了随机森林</a:t>
            </a:r>
            <a:endParaRPr lang="en-US" altLang="zh-CN" dirty="0"/>
          </a:p>
          <a:p>
            <a:r>
              <a:rPr lang="zh-CN" altLang="en-US" dirty="0"/>
              <a:t>最后的</a:t>
            </a:r>
            <a:r>
              <a:rPr lang="en-US" altLang="zh-CN" dirty="0"/>
              <a:t>Test7</a:t>
            </a:r>
            <a:r>
              <a:rPr lang="zh-CN" altLang="en-US" dirty="0"/>
              <a:t>中，我们在</a:t>
            </a:r>
            <a:r>
              <a:rPr lang="en-US" altLang="zh-CN" dirty="0"/>
              <a:t>step-by-step</a:t>
            </a:r>
            <a:r>
              <a:rPr lang="zh-CN" altLang="en-US" dirty="0"/>
              <a:t>的基础上，明确了特征的具体数量和至少需要包括的模型，到这里我们终于达成了</a:t>
            </a:r>
            <a:r>
              <a:rPr lang="en-US" altLang="zh-CN" dirty="0"/>
              <a:t>【</a:t>
            </a:r>
            <a:r>
              <a:rPr lang="zh-CN" altLang="en-US" dirty="0"/>
              <a:t>在旷野中带着指南漫游</a:t>
            </a:r>
            <a:r>
              <a:rPr lang="en-US" altLang="zh-CN" dirty="0"/>
              <a:t>】</a:t>
            </a:r>
            <a:r>
              <a:rPr lang="zh-CN" altLang="en-US" dirty="0"/>
              <a:t>的微妙平衡，终于达到了 </a:t>
            </a:r>
            <a:r>
              <a:rPr lang="en-US" altLang="zh-CN" dirty="0"/>
              <a:t>strong baseline</a:t>
            </a:r>
          </a:p>
          <a:p>
            <a:r>
              <a:rPr lang="zh-CN" altLang="en-US" dirty="0"/>
              <a:t>回顾这个过程，我从最初的以为</a:t>
            </a:r>
            <a:r>
              <a:rPr lang="en-US" altLang="zh-CN" dirty="0"/>
              <a:t>LLM</a:t>
            </a:r>
            <a:r>
              <a:rPr lang="zh-CN" altLang="en-US" dirty="0"/>
              <a:t>是万能的，这个项目应该会很简单就能完成的想法，变成了你必须对机器学习和</a:t>
            </a:r>
            <a:r>
              <a:rPr lang="en-US" altLang="zh-CN" dirty="0"/>
              <a:t>LLM</a:t>
            </a:r>
            <a:r>
              <a:rPr lang="zh-CN" altLang="en-US" dirty="0"/>
              <a:t>的原理都有一定程度的了解，才能写出基本正确的</a:t>
            </a:r>
            <a:r>
              <a:rPr lang="en-US" altLang="zh-CN" dirty="0"/>
              <a:t>prompt</a:t>
            </a:r>
            <a:r>
              <a:rPr lang="zh-CN" altLang="en-US" dirty="0"/>
              <a:t>，得到符合要求的代码。</a:t>
            </a:r>
            <a:endParaRPr lang="en-US" altLang="zh-CN" dirty="0"/>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37</a:t>
            </a:fld>
            <a:endParaRPr lang="zh-CN" altLang="en-US" dirty="0"/>
          </a:p>
        </p:txBody>
      </p:sp>
    </p:spTree>
    <p:extLst>
      <p:ext uri="{BB962C8B-B14F-4D97-AF65-F5344CB8AC3E}">
        <p14:creationId xmlns:p14="http://schemas.microsoft.com/office/powerpoint/2010/main" val="15108761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最后，我们简单总结一下这个项目的得与失。</a:t>
            </a:r>
            <a:endParaRPr lang="en-US" altLang="zh-CN" dirty="0"/>
          </a:p>
          <a:p>
            <a:endParaRPr lang="en-US" altLang="zh-CN" dirty="0"/>
          </a:p>
          <a:p>
            <a:r>
              <a:rPr lang="zh-CN" altLang="en-US" dirty="0"/>
              <a:t>在汇报的最后，我想再给大家分享一些额外的内容。</a:t>
            </a:r>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38</a:t>
            </a:fld>
            <a:endParaRPr lang="zh-CN" altLang="en-US" dirty="0"/>
          </a:p>
        </p:txBody>
      </p:sp>
    </p:spTree>
    <p:extLst>
      <p:ext uri="{BB962C8B-B14F-4D97-AF65-F5344CB8AC3E}">
        <p14:creationId xmlns:p14="http://schemas.microsoft.com/office/powerpoint/2010/main" val="6226034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262626"/>
                </a:solidFill>
                <a:effectLst/>
                <a:latin typeface="-apple-system"/>
              </a:rPr>
              <a:t>在最后这个部分，我会给大家介绍一些完成这个项目过程中有用的云平台工具和一些额外的知识</a:t>
            </a:r>
            <a:endParaRPr lang="en-US" altLang="zh-CN" b="0" i="0" dirty="0">
              <a:solidFill>
                <a:srgbClr val="262626"/>
              </a:solidFill>
              <a:effectLst/>
              <a:latin typeface="-apple-system"/>
            </a:endParaRPr>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39</a:t>
            </a:fld>
            <a:endParaRPr lang="zh-CN" altLang="en-US" dirty="0"/>
          </a:p>
        </p:txBody>
      </p:sp>
    </p:spTree>
    <p:extLst>
      <p:ext uri="{BB962C8B-B14F-4D97-AF65-F5344CB8AC3E}">
        <p14:creationId xmlns:p14="http://schemas.microsoft.com/office/powerpoint/2010/main" val="1660972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我们先看看这个数据集的最基本的背景。这是一个关于美国 </a:t>
            </a:r>
            <a:r>
              <a:rPr lang="en-US" altLang="zh-CN" dirty="0"/>
              <a:t>COVID-19 </a:t>
            </a:r>
            <a:r>
              <a:rPr lang="zh-CN" altLang="en-US" dirty="0"/>
              <a:t>疫情预测的机器学习数据集，来源是李宏毅，也就是老师第一节课推荐的一位老师。</a:t>
            </a:r>
            <a:endParaRPr lang="en-US" altLang="zh-CN" dirty="0"/>
          </a:p>
          <a:p>
            <a:r>
              <a:rPr lang="zh-CN" altLang="en-US" dirty="0"/>
              <a:t>这是来自李宏毅</a:t>
            </a:r>
            <a:r>
              <a:rPr lang="en-US" altLang="zh-CN" dirty="0"/>
              <a:t>2025</a:t>
            </a:r>
            <a:r>
              <a:rPr lang="zh-CN" altLang="en-US" dirty="0"/>
              <a:t>年的一个项目，这个数据集的采集地点是美国</a:t>
            </a:r>
            <a:r>
              <a:rPr lang="en-US" altLang="zh-CN" dirty="0"/>
              <a:t>50</a:t>
            </a:r>
            <a:r>
              <a:rPr lang="zh-CN" altLang="en-US" dirty="0"/>
              <a:t>个州，这部分已经经过</a:t>
            </a:r>
            <a:r>
              <a:rPr lang="en-US" altLang="zh-CN" dirty="0"/>
              <a:t>OHE</a:t>
            </a:r>
            <a:r>
              <a:rPr lang="zh-CN" altLang="en-US" dirty="0"/>
              <a:t>处理，数据集整体也是完整的，不存在缺失数据。</a:t>
            </a:r>
            <a:endParaRPr lang="en-US" altLang="zh-CN" dirty="0"/>
          </a:p>
          <a:p>
            <a:r>
              <a:rPr lang="zh-CN" altLang="en-US" dirty="0"/>
              <a:t>这个数据集最有挑战性的一个特点就是其特征非常多，我粗略将其分为了四类，即病症，态度，行为和经济。这点我们将在后续详细说明。</a:t>
            </a:r>
            <a:endParaRPr lang="en-US" altLang="zh-CN" dirty="0"/>
          </a:p>
        </p:txBody>
      </p:sp>
      <p:sp>
        <p:nvSpPr>
          <p:cNvPr id="4" name="灯片编号占位符 3"/>
          <p:cNvSpPr>
            <a:spLocks noGrp="1"/>
          </p:cNvSpPr>
          <p:nvPr>
            <p:ph type="sldNum" sz="quarter" idx="5"/>
          </p:nvPr>
        </p:nvSpPr>
        <p:spPr/>
        <p:txBody>
          <a:bodyPr/>
          <a:lstStyle/>
          <a:p>
            <a:fld id="{CE287F57-9340-4F12-9290-20F39D6B991C}" type="slidenum">
              <a:rPr lang="zh-CN" altLang="en-US" smtClean="0"/>
              <a:t>4</a:t>
            </a:fld>
            <a:endParaRPr lang="zh-CN" altLang="en-US"/>
          </a:p>
        </p:txBody>
      </p:sp>
    </p:spTree>
    <p:extLst>
      <p:ext uri="{BB962C8B-B14F-4D97-AF65-F5344CB8AC3E}">
        <p14:creationId xmlns:p14="http://schemas.microsoft.com/office/powerpoint/2010/main" val="32315614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40</a:t>
            </a:fld>
            <a:endParaRPr lang="zh-CN" altLang="en-US" dirty="0"/>
          </a:p>
        </p:txBody>
      </p:sp>
    </p:spTree>
    <p:extLst>
      <p:ext uri="{BB962C8B-B14F-4D97-AF65-F5344CB8AC3E}">
        <p14:creationId xmlns:p14="http://schemas.microsoft.com/office/powerpoint/2010/main" val="3839783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41</a:t>
            </a:fld>
            <a:endParaRPr lang="zh-CN" altLang="en-US" dirty="0"/>
          </a:p>
        </p:txBody>
      </p:sp>
    </p:spTree>
    <p:extLst>
      <p:ext uri="{BB962C8B-B14F-4D97-AF65-F5344CB8AC3E}">
        <p14:creationId xmlns:p14="http://schemas.microsoft.com/office/powerpoint/2010/main" val="39281047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42</a:t>
            </a:fld>
            <a:endParaRPr lang="zh-CN" altLang="en-US" dirty="0"/>
          </a:p>
        </p:txBody>
      </p:sp>
    </p:spTree>
    <p:extLst>
      <p:ext uri="{BB962C8B-B14F-4D97-AF65-F5344CB8AC3E}">
        <p14:creationId xmlns:p14="http://schemas.microsoft.com/office/powerpoint/2010/main" val="1903397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07829-8ABD-9F0C-C654-222B67FDA32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B099524-7C64-B0F7-3FCB-7C8489B550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A958C15-7CD7-442F-469B-2964E5A56659}"/>
              </a:ext>
            </a:extLst>
          </p:cNvPr>
          <p:cNvSpPr>
            <a:spLocks noGrp="1"/>
          </p:cNvSpPr>
          <p:nvPr>
            <p:ph type="body" idx="1"/>
          </p:nvPr>
        </p:nvSpPr>
        <p:spPr/>
        <p:txBody>
          <a:bodyPr/>
          <a:lstStyle/>
          <a:p>
            <a:r>
              <a:rPr lang="zh-CN" altLang="en-US" dirty="0"/>
              <a:t>在我们查看数据集中到底有什么之前，我先给大家介绍这个数据集的存放平台</a:t>
            </a:r>
            <a:r>
              <a:rPr lang="en-US" altLang="zh-CN" dirty="0" err="1"/>
              <a:t>kaggle</a:t>
            </a:r>
            <a:r>
              <a:rPr lang="zh-CN" altLang="en-US" dirty="0"/>
              <a:t>。</a:t>
            </a:r>
            <a:endParaRPr lang="en-US" altLang="zh-CN" dirty="0"/>
          </a:p>
          <a:p>
            <a:r>
              <a:rPr lang="zh-CN" altLang="en-US" dirty="0"/>
              <a:t>在机器学习中，我们的数据一般会被分为三个类别，即训练集，开发集（或者说验证集）和测试集。训练集中的数据我们交给算法，算法给我们产生一个模型；然后我们用开发集的数据验证刚刚这个模型的准确度是多少。使用完开发集后，我们可以继续调节模型，再把模型交给训练集，让模型变得更好。直到我们觉得模型训练完毕了，那么我们就可以访问测试集了。</a:t>
            </a:r>
            <a:endParaRPr lang="en-US" altLang="zh-CN" dirty="0"/>
          </a:p>
          <a:p>
            <a:r>
              <a:rPr lang="en-US" altLang="zh-CN" dirty="0" err="1"/>
              <a:t>kaggle</a:t>
            </a:r>
            <a:r>
              <a:rPr lang="zh-CN" altLang="en-US" dirty="0"/>
              <a:t>就是保证最后这一锤定音的测试集是没有被其他人看到的，大家都很公平地提交自己的结果，真实地反映自己模型的能力。就比如左图这是我初步测试的提交记录，大家可以看到提交上去的测试结果仅仅能返回一个分数，并且这只是一部分数据，被称为公开数据集。在比赛提交节点过后，将会使用另外一部分数据集评估排名。</a:t>
            </a:r>
            <a:endParaRPr lang="en-US" altLang="zh-CN" dirty="0"/>
          </a:p>
          <a:p>
            <a:r>
              <a:rPr lang="zh-CN" altLang="en-US" b="1" dirty="0"/>
              <a:t>需要注意的一点是，</a:t>
            </a:r>
            <a:r>
              <a:rPr lang="en-US" altLang="zh-CN" b="1" dirty="0" err="1"/>
              <a:t>kaggle</a:t>
            </a:r>
            <a:r>
              <a:rPr lang="zh-CN" altLang="en-US" b="1" dirty="0"/>
              <a:t>哪怕比赛结束后，依然是可以提交数据评估自身模型能力的，如果有同学找不到数据集，可以上这个网站看看。</a:t>
            </a:r>
          </a:p>
        </p:txBody>
      </p:sp>
      <p:sp>
        <p:nvSpPr>
          <p:cNvPr id="4" name="灯片编号占位符 3">
            <a:extLst>
              <a:ext uri="{FF2B5EF4-FFF2-40B4-BE49-F238E27FC236}">
                <a16:creationId xmlns:a16="http://schemas.microsoft.com/office/drawing/2014/main" id="{C1D14BC1-944E-EBB4-2EAF-5967C5EE09E3}"/>
              </a:ext>
            </a:extLst>
          </p:cNvPr>
          <p:cNvSpPr>
            <a:spLocks noGrp="1"/>
          </p:cNvSpPr>
          <p:nvPr>
            <p:ph type="sldNum" sz="quarter" idx="5"/>
          </p:nvPr>
        </p:nvSpPr>
        <p:spPr/>
        <p:txBody>
          <a:bodyPr/>
          <a:lstStyle/>
          <a:p>
            <a:fld id="{CE287F57-9340-4F12-9290-20F39D6B991C}" type="slidenum">
              <a:rPr lang="zh-CN" altLang="en-US" smtClean="0"/>
              <a:t>5</a:t>
            </a:fld>
            <a:endParaRPr lang="zh-CN" altLang="en-US"/>
          </a:p>
        </p:txBody>
      </p:sp>
    </p:spTree>
    <p:extLst>
      <p:ext uri="{BB962C8B-B14F-4D97-AF65-F5344CB8AC3E}">
        <p14:creationId xmlns:p14="http://schemas.microsoft.com/office/powerpoint/2010/main" val="3095386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这次我使用的数据集是一个和疫情相关的数据集。本次调查一共在美国的</a:t>
            </a:r>
            <a:r>
              <a:rPr lang="en-US" altLang="zh-CN" dirty="0"/>
              <a:t>35</a:t>
            </a:r>
            <a:r>
              <a:rPr lang="zh-CN" altLang="en-US" dirty="0"/>
              <a:t>个州，</a:t>
            </a:r>
            <a:r>
              <a:rPr lang="en-US" altLang="zh-CN" dirty="0"/>
              <a:t>35</a:t>
            </a:r>
            <a:r>
              <a:rPr lang="zh-CN" altLang="en-US" dirty="0"/>
              <a:t>个州用它的缩写表示。这个部分已经做了</a:t>
            </a:r>
            <a:r>
              <a:rPr lang="en-US" altLang="zh-CN" dirty="0"/>
              <a:t>one hot encoding </a:t>
            </a:r>
            <a:r>
              <a:rPr lang="zh-CN" altLang="en-US" dirty="0"/>
              <a:t>处理。调查特征共有</a:t>
            </a:r>
            <a:r>
              <a:rPr lang="en-US" altLang="zh-CN" dirty="0"/>
              <a:t>18</a:t>
            </a:r>
            <a:r>
              <a:rPr lang="zh-CN" altLang="en-US" dirty="0"/>
              <a:t>个，涵盖的范围算是非常广阔的，</a:t>
            </a:r>
            <a:endParaRPr lang="en-US" altLang="zh-CN" dirty="0"/>
          </a:p>
          <a:p>
            <a:r>
              <a:rPr lang="zh-CN" altLang="en-US" dirty="0"/>
              <a:t>例如是否检测出 </a:t>
            </a:r>
            <a:r>
              <a:rPr lang="en-US" altLang="zh-CN" dirty="0"/>
              <a:t>covid</a:t>
            </a:r>
            <a:r>
              <a:rPr lang="zh-CN" altLang="en-US" dirty="0"/>
              <a:t>症状 和流感症状；是否相信戴口罩有用；朋友是否接种疫苗；有没有参加大型活动或者餐厅用餐；是否有财务担忧等等。可以说，调查特征这覆盖了病症，态度，行为和经济四个方面，非常完全。</a:t>
            </a:r>
            <a:endParaRPr lang="en-US" altLang="zh-CN" dirty="0"/>
          </a:p>
          <a:p>
            <a:r>
              <a:rPr lang="zh-CN" altLang="en-US" dirty="0"/>
              <a:t>然而，难度还在于</a:t>
            </a:r>
            <a:r>
              <a:rPr lang="en-US" altLang="zh-CN" dirty="0"/>
              <a:t>18</a:t>
            </a:r>
            <a:r>
              <a:rPr lang="zh-CN" altLang="en-US" dirty="0"/>
              <a:t>个调查特征在时间尺度上还进行了扩充，调查持续了三天，对上述的</a:t>
            </a:r>
            <a:r>
              <a:rPr lang="en-US" altLang="zh-CN" dirty="0"/>
              <a:t>18</a:t>
            </a:r>
            <a:r>
              <a:rPr lang="zh-CN" altLang="en-US" dirty="0"/>
              <a:t>个特征测试了三次，也就是会出现第一天是否检测出 </a:t>
            </a:r>
            <a:r>
              <a:rPr lang="en-US" altLang="zh-CN" dirty="0"/>
              <a:t>covid</a:t>
            </a:r>
            <a:r>
              <a:rPr lang="zh-CN" altLang="en-US" dirty="0"/>
              <a:t>症状 和流感症状</a:t>
            </a:r>
            <a:r>
              <a:rPr lang="en-US" altLang="zh-CN" dirty="0"/>
              <a:t>; </a:t>
            </a:r>
            <a:r>
              <a:rPr lang="zh-CN" altLang="en-US" dirty="0"/>
              <a:t>第二天是否检测出</a:t>
            </a:r>
            <a:r>
              <a:rPr lang="en-US" altLang="zh-CN" dirty="0"/>
              <a:t>; </a:t>
            </a:r>
            <a:r>
              <a:rPr lang="zh-CN" altLang="en-US" dirty="0"/>
              <a:t>第一天带不带口罩，第二天带不带</a:t>
            </a:r>
            <a:r>
              <a:rPr lang="en-US" altLang="zh-CN" dirty="0"/>
              <a:t>… </a:t>
            </a:r>
            <a:r>
              <a:rPr lang="zh-CN" altLang="en-US" dirty="0"/>
              <a:t>以此类推</a:t>
            </a:r>
            <a:endParaRPr lang="en-US" altLang="zh-CN" dirty="0"/>
          </a:p>
          <a:p>
            <a:r>
              <a:rPr lang="zh-CN" altLang="en-US" dirty="0"/>
              <a:t>总共有</a:t>
            </a:r>
            <a:r>
              <a:rPr lang="en-US" altLang="zh-CN" dirty="0"/>
              <a:t>54</a:t>
            </a:r>
            <a:r>
              <a:rPr lang="zh-CN" altLang="en-US" dirty="0"/>
              <a:t>的特征在这个数据集里，而我们要预测的就是第三天检测出 </a:t>
            </a:r>
            <a:r>
              <a:rPr lang="en-US" altLang="zh-CN" dirty="0"/>
              <a:t>covid </a:t>
            </a:r>
            <a:r>
              <a:rPr lang="zh-CN" altLang="en-US" dirty="0"/>
              <a:t>阳性的比例。</a:t>
            </a:r>
            <a:endParaRPr lang="en-US" altLang="zh-CN" dirty="0"/>
          </a:p>
          <a:p>
            <a:r>
              <a:rPr lang="zh-CN" altLang="en-US" dirty="0"/>
              <a:t>其实到这里我相信大家可能就会发现，不是所有的特征都是有用的，可能最最直接的特征是你前两天是否检测出 </a:t>
            </a:r>
            <a:r>
              <a:rPr lang="en-US" altLang="zh-CN" dirty="0"/>
              <a:t>covid</a:t>
            </a:r>
            <a:r>
              <a:rPr lang="zh-CN" altLang="en-US" dirty="0"/>
              <a:t>，以及前两天有没有流感症状；相比较而言，相不相信口罩的力量就稍微弱一些。</a:t>
            </a:r>
            <a:endParaRPr lang="en-US" altLang="zh-CN" dirty="0"/>
          </a:p>
          <a:p>
            <a:r>
              <a:rPr lang="zh-CN" altLang="en-US" dirty="0"/>
              <a:t>这就是一个非常典型的特征工程的数据集，要求我们在</a:t>
            </a:r>
            <a:r>
              <a:rPr lang="en-US" altLang="zh-CN" dirty="0"/>
              <a:t>54</a:t>
            </a:r>
            <a:r>
              <a:rPr lang="zh-CN" altLang="en-US" dirty="0"/>
              <a:t>个特征里选出最相关的一些特征来喂给模型。</a:t>
            </a:r>
            <a:endParaRPr lang="en-US" altLang="zh-CN" dirty="0"/>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6</a:t>
            </a:fld>
            <a:endParaRPr lang="zh-CN" altLang="en-US" dirty="0"/>
          </a:p>
        </p:txBody>
      </p:sp>
    </p:spTree>
    <p:extLst>
      <p:ext uri="{BB962C8B-B14F-4D97-AF65-F5344CB8AC3E}">
        <p14:creationId xmlns:p14="http://schemas.microsoft.com/office/powerpoint/2010/main" val="1417362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那么我们再看一下本次实验的要求，实验通过</a:t>
            </a:r>
            <a:r>
              <a:rPr lang="en-US" altLang="zh-CN" dirty="0"/>
              <a:t>MSE</a:t>
            </a:r>
            <a:r>
              <a:rPr lang="zh-CN" altLang="en-US" dirty="0"/>
              <a:t>（均方误差）来评价。最终我们的预测值相对于真值的均方误差要在</a:t>
            </a:r>
            <a:r>
              <a:rPr lang="en-US" altLang="zh-CN" dirty="0"/>
              <a:t>0.84</a:t>
            </a:r>
            <a:r>
              <a:rPr lang="zh-CN" altLang="en-US" dirty="0"/>
              <a:t>这个级别，这份作业就算一个 </a:t>
            </a:r>
            <a:r>
              <a:rPr lang="en-US" altLang="zh-CN" dirty="0"/>
              <a:t>strong baseline</a:t>
            </a:r>
            <a:r>
              <a:rPr lang="zh-CN" altLang="en-US" dirty="0"/>
              <a:t>。</a:t>
            </a:r>
            <a:endParaRPr lang="en-US" altLang="zh-CN" dirty="0"/>
          </a:p>
          <a:p>
            <a:r>
              <a:rPr lang="zh-CN" altLang="en-US" dirty="0"/>
              <a:t>我们可以大致看一下这个数据集中，需要预测的第三日检测阳性这个数值的分布情况，做一个直方图我们可以发现。该预测值的数值集中部分在</a:t>
            </a:r>
            <a:r>
              <a:rPr lang="en-US" altLang="zh-CN" dirty="0"/>
              <a:t>10~20</a:t>
            </a:r>
            <a:r>
              <a:rPr lang="zh-CN" altLang="en-US" dirty="0"/>
              <a:t>之间，其平均值也是在</a:t>
            </a:r>
            <a:r>
              <a:rPr lang="en-US" altLang="zh-CN" dirty="0"/>
              <a:t>17</a:t>
            </a:r>
            <a:r>
              <a:rPr lang="zh-CN" altLang="en-US" dirty="0"/>
              <a:t>这个数量级的，</a:t>
            </a:r>
            <a:r>
              <a:rPr lang="en-US" altLang="zh-CN" dirty="0"/>
              <a:t>MSE=0.84</a:t>
            </a:r>
            <a:r>
              <a:rPr lang="zh-CN" altLang="en-US" dirty="0"/>
              <a:t>算是一个非常不错的水平了。</a:t>
            </a:r>
            <a:endParaRPr lang="en-US" altLang="zh-CN" dirty="0"/>
          </a:p>
          <a:p>
            <a:r>
              <a:rPr lang="zh-CN" altLang="en-US" dirty="0"/>
              <a:t>并且数据是一个社会调查，其中明确存在例如是否担忧，是否认为有用这种受个体认知，情感和社会环境影响很大的因素，我个人认为最终结果存在</a:t>
            </a:r>
            <a:r>
              <a:rPr lang="en-US" altLang="zh-CN" dirty="0"/>
              <a:t>±</a:t>
            </a:r>
            <a:r>
              <a:rPr lang="zh-CN" altLang="en-US" dirty="0"/>
              <a:t>百分之</a:t>
            </a:r>
            <a:r>
              <a:rPr lang="en-US" altLang="zh-CN" dirty="0"/>
              <a:t>0.91</a:t>
            </a:r>
            <a:r>
              <a:rPr lang="zh-CN" altLang="en-US" dirty="0"/>
              <a:t>的波动是相当准确了。</a:t>
            </a:r>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7</a:t>
            </a:fld>
            <a:endParaRPr lang="zh-CN" altLang="en-US" dirty="0"/>
          </a:p>
        </p:txBody>
      </p:sp>
    </p:spTree>
    <p:extLst>
      <p:ext uri="{BB962C8B-B14F-4D97-AF65-F5344CB8AC3E}">
        <p14:creationId xmlns:p14="http://schemas.microsoft.com/office/powerpoint/2010/main" val="1757019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262626"/>
                </a:solidFill>
                <a:effectLst/>
                <a:latin typeface="-apple-system"/>
              </a:rPr>
              <a:t>接下来，则是环境配置阶段，环境配置问题可能是我这种机器学习入门选手经常会遇到的一个问题，就是程序怎么在我电脑上跑的好好的，一到服务器或者其他电脑就各种报错，这就是环境配置的问题了。</a:t>
            </a:r>
            <a:endParaRPr lang="en-US" altLang="zh-CN" b="0" i="0" dirty="0">
              <a:solidFill>
                <a:srgbClr val="26262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262626"/>
                </a:solidFill>
                <a:effectLst/>
                <a:latin typeface="-apple-system"/>
              </a:rPr>
              <a:t>接下来我就基于自己的主观经验谈一些经验性的认识。</a:t>
            </a:r>
            <a:endParaRPr lang="en-US" altLang="zh-CN" b="0" i="0" dirty="0">
              <a:solidFill>
                <a:srgbClr val="262626"/>
              </a:solidFill>
              <a:effectLst/>
              <a:latin typeface="-apple-system"/>
            </a:endParaRPr>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8</a:t>
            </a:fld>
            <a:endParaRPr lang="zh-CN" altLang="en-US" dirty="0"/>
          </a:p>
        </p:txBody>
      </p:sp>
    </p:spTree>
    <p:extLst>
      <p:ext uri="{BB962C8B-B14F-4D97-AF65-F5344CB8AC3E}">
        <p14:creationId xmlns:p14="http://schemas.microsoft.com/office/powerpoint/2010/main" val="2790216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在这个项目中，主要是用到了 </a:t>
            </a:r>
            <a:r>
              <a:rPr lang="en-US" altLang="zh-CN" dirty="0"/>
              <a:t>llama </a:t>
            </a:r>
            <a:r>
              <a:rPr lang="zh-CN" altLang="en-US" dirty="0"/>
              <a:t>和 </a:t>
            </a:r>
            <a:r>
              <a:rPr lang="en-US" altLang="zh-CN" dirty="0" err="1"/>
              <a:t>pytorch</a:t>
            </a:r>
            <a:r>
              <a:rPr lang="en-US" altLang="zh-CN" dirty="0"/>
              <a:t> </a:t>
            </a:r>
            <a:r>
              <a:rPr lang="zh-CN" altLang="en-US" dirty="0"/>
              <a:t>两个关键框架。</a:t>
            </a:r>
            <a:r>
              <a:rPr lang="en-US" altLang="zh-CN" dirty="0"/>
              <a:t>Llama</a:t>
            </a:r>
            <a:r>
              <a:rPr lang="zh-CN" altLang="en-US" dirty="0"/>
              <a:t>是进行大模型的相关调用操作，而 </a:t>
            </a:r>
            <a:r>
              <a:rPr lang="en-US" altLang="zh-CN" dirty="0" err="1"/>
              <a:t>pytorch</a:t>
            </a:r>
            <a:r>
              <a:rPr lang="en-US" altLang="zh-CN" dirty="0"/>
              <a:t> </a:t>
            </a:r>
            <a:r>
              <a:rPr lang="zh-CN" altLang="en-US" dirty="0"/>
              <a:t>则是完成一些模型加载，设置种子的基础操作。整个项目我大概做了两周，那么我有三天就在折腾这个环境到底是怎么配的。我认为其中最令人迷惑的就是这个 </a:t>
            </a:r>
            <a:r>
              <a:rPr lang="en-US" altLang="zh-CN" dirty="0" err="1"/>
              <a:t>cuda</a:t>
            </a:r>
            <a:r>
              <a:rPr lang="en-US" altLang="zh-CN" dirty="0"/>
              <a:t> </a:t>
            </a:r>
            <a:r>
              <a:rPr lang="zh-CN" altLang="en-US" dirty="0"/>
              <a:t>的版本。</a:t>
            </a:r>
            <a:endParaRPr lang="en-US" altLang="zh-CN" dirty="0"/>
          </a:p>
          <a:p>
            <a:r>
              <a:rPr lang="zh-CN" altLang="en-US" dirty="0"/>
              <a:t>我们可以看到，就单单这张</a:t>
            </a:r>
            <a:r>
              <a:rPr lang="en-US" altLang="zh-CN" dirty="0"/>
              <a:t>ppt</a:t>
            </a:r>
            <a:r>
              <a:rPr lang="zh-CN" altLang="en-US" dirty="0"/>
              <a:t>里面，出现了三个</a:t>
            </a:r>
            <a:r>
              <a:rPr lang="en-US" altLang="zh-CN" dirty="0" err="1"/>
              <a:t>cuda</a:t>
            </a:r>
            <a:r>
              <a:rPr lang="en-US" altLang="zh-CN" dirty="0"/>
              <a:t> version</a:t>
            </a:r>
            <a:r>
              <a:rPr lang="zh-CN" altLang="en-US" dirty="0"/>
              <a:t>，终端里输入 </a:t>
            </a:r>
            <a:r>
              <a:rPr lang="en-US" altLang="zh-CN" dirty="0" err="1"/>
              <a:t>nvidia-smi</a:t>
            </a:r>
            <a:r>
              <a:rPr lang="en-US" altLang="zh-CN" dirty="0"/>
              <a:t> </a:t>
            </a:r>
            <a:r>
              <a:rPr lang="zh-CN" altLang="en-US" dirty="0"/>
              <a:t>出现一个 </a:t>
            </a:r>
            <a:r>
              <a:rPr lang="en-US" altLang="zh-CN" dirty="0" err="1"/>
              <a:t>cuda</a:t>
            </a:r>
            <a:r>
              <a:rPr lang="en-US" altLang="zh-CN" dirty="0"/>
              <a:t> </a:t>
            </a:r>
            <a:r>
              <a:rPr lang="zh-CN" altLang="en-US" dirty="0"/>
              <a:t>版本； </a:t>
            </a:r>
            <a:r>
              <a:rPr lang="en-US" altLang="zh-CN" dirty="0"/>
              <a:t>toolkit</a:t>
            </a:r>
            <a:r>
              <a:rPr lang="zh-CN" altLang="en-US" dirty="0"/>
              <a:t>里面又有一个</a:t>
            </a:r>
            <a:r>
              <a:rPr lang="en-US" altLang="zh-CN" dirty="0" err="1"/>
              <a:t>cuda</a:t>
            </a:r>
            <a:r>
              <a:rPr lang="en-US" altLang="zh-CN" dirty="0"/>
              <a:t> </a:t>
            </a:r>
            <a:r>
              <a:rPr lang="zh-CN" altLang="en-US" dirty="0"/>
              <a:t>版本，然后你到了具体的框架里面，还有一个</a:t>
            </a:r>
            <a:r>
              <a:rPr lang="en-US" altLang="zh-CN" dirty="0" err="1"/>
              <a:t>cuda</a:t>
            </a:r>
            <a:r>
              <a:rPr lang="zh-CN" altLang="en-US" dirty="0"/>
              <a:t>版本，一开始我是真的被这几个</a:t>
            </a:r>
            <a:r>
              <a:rPr lang="en-US" altLang="zh-CN" dirty="0" err="1"/>
              <a:t>cuda</a:t>
            </a:r>
            <a:r>
              <a:rPr lang="zh-CN" altLang="en-US" dirty="0"/>
              <a:t>版本弄的头晕目眩，如果我问</a:t>
            </a:r>
            <a:r>
              <a:rPr lang="en-US" altLang="zh-CN" dirty="0" err="1"/>
              <a:t>deepseek</a:t>
            </a:r>
            <a:r>
              <a:rPr lang="zh-CN" altLang="en-US" dirty="0"/>
              <a:t>或者</a:t>
            </a:r>
            <a:r>
              <a:rPr lang="en-US" altLang="zh-CN" dirty="0"/>
              <a:t>GPT</a:t>
            </a:r>
            <a:r>
              <a:rPr lang="zh-CN" altLang="en-US" dirty="0"/>
              <a:t>呢，可能得到的回答总是让你检查 </a:t>
            </a:r>
            <a:r>
              <a:rPr lang="en-US" altLang="zh-CN" dirty="0" err="1"/>
              <a:t>nvcc</a:t>
            </a:r>
            <a:r>
              <a:rPr lang="en-US" altLang="zh-CN" dirty="0"/>
              <a:t> </a:t>
            </a:r>
            <a:r>
              <a:rPr lang="zh-CN" altLang="en-US" dirty="0"/>
              <a:t>这个东西的版本对不对。检查了也没啥用。</a:t>
            </a:r>
          </a:p>
        </p:txBody>
      </p:sp>
      <p:sp>
        <p:nvSpPr>
          <p:cNvPr id="4" name="灯片编号占位符 3"/>
          <p:cNvSpPr>
            <a:spLocks noGrp="1"/>
          </p:cNvSpPr>
          <p:nvPr>
            <p:ph type="sldNum" sz="quarter" idx="5"/>
          </p:nvPr>
        </p:nvSpPr>
        <p:spPr/>
        <p:txBody>
          <a:bodyPr/>
          <a:lstStyle/>
          <a:p>
            <a:fld id="{D5089803-E6D7-4385-B865-1FBAC966D3D1}" type="slidenum">
              <a:rPr lang="zh-CN" altLang="en-US" smtClean="0"/>
              <a:pPr/>
              <a:t>9</a:t>
            </a:fld>
            <a:endParaRPr lang="zh-CN" altLang="en-US" dirty="0"/>
          </a:p>
        </p:txBody>
      </p:sp>
    </p:spTree>
    <p:extLst>
      <p:ext uri="{BB962C8B-B14F-4D97-AF65-F5344CB8AC3E}">
        <p14:creationId xmlns:p14="http://schemas.microsoft.com/office/powerpoint/2010/main" val="16007479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78C7-BC38-44CE-8770-C24B727052B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499E696-B1E3-4C4E-8445-0A2A369963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2685FEE-ED19-49EE-A95C-2EF29DB99960}"/>
              </a:ext>
            </a:extLst>
          </p:cNvPr>
          <p:cNvSpPr>
            <a:spLocks noGrp="1"/>
          </p:cNvSpPr>
          <p:nvPr>
            <p:ph type="dt" sz="half" idx="10"/>
          </p:nvPr>
        </p:nvSpPr>
        <p:spPr/>
        <p:txBody>
          <a:bodyPr/>
          <a:lstStyle/>
          <a:p>
            <a:fld id="{085DACE4-1D6E-4EDF-BB33-6055277E6874}" type="datetimeFigureOut">
              <a:rPr lang="zh-CN" altLang="en-US" smtClean="0"/>
              <a:t>2025/4/17</a:t>
            </a:fld>
            <a:endParaRPr lang="zh-CN" altLang="en-US"/>
          </a:p>
        </p:txBody>
      </p:sp>
      <p:sp>
        <p:nvSpPr>
          <p:cNvPr id="5" name="页脚占位符 4">
            <a:extLst>
              <a:ext uri="{FF2B5EF4-FFF2-40B4-BE49-F238E27FC236}">
                <a16:creationId xmlns:a16="http://schemas.microsoft.com/office/drawing/2014/main" id="{0545A024-761D-47EE-8D56-58A2F59F25D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E63229C-3BE1-4518-BD64-8AE3CA1125B3}"/>
              </a:ext>
            </a:extLst>
          </p:cNvPr>
          <p:cNvSpPr>
            <a:spLocks noGrp="1"/>
          </p:cNvSpPr>
          <p:nvPr>
            <p:ph type="sldNum" sz="quarter" idx="12"/>
          </p:nvPr>
        </p:nvSpPr>
        <p:spPr/>
        <p:txBody>
          <a:bodyPr/>
          <a:lstStyle/>
          <a:p>
            <a:fld id="{E4F7C2DD-3FE7-4094-819E-7EC971DFC73D}" type="slidenum">
              <a:rPr lang="zh-CN" altLang="en-US" smtClean="0"/>
              <a:t>‹#›</a:t>
            </a:fld>
            <a:endParaRPr lang="zh-CN" altLang="en-US"/>
          </a:p>
        </p:txBody>
      </p:sp>
    </p:spTree>
    <p:extLst>
      <p:ext uri="{BB962C8B-B14F-4D97-AF65-F5344CB8AC3E}">
        <p14:creationId xmlns:p14="http://schemas.microsoft.com/office/powerpoint/2010/main" val="21367318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FB180F-6C8D-4099-AD9D-FB25A2818BA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9E89A32-7F3C-4024-8607-90EA241EC4B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0B1B8CD-F3C0-4960-B793-9BA99B12A355}"/>
              </a:ext>
            </a:extLst>
          </p:cNvPr>
          <p:cNvSpPr>
            <a:spLocks noGrp="1"/>
          </p:cNvSpPr>
          <p:nvPr>
            <p:ph type="dt" sz="half" idx="10"/>
          </p:nvPr>
        </p:nvSpPr>
        <p:spPr/>
        <p:txBody>
          <a:bodyPr/>
          <a:lstStyle/>
          <a:p>
            <a:fld id="{085DACE4-1D6E-4EDF-BB33-6055277E6874}" type="datetimeFigureOut">
              <a:rPr lang="zh-CN" altLang="en-US" smtClean="0"/>
              <a:t>2025/4/17</a:t>
            </a:fld>
            <a:endParaRPr lang="zh-CN" altLang="en-US"/>
          </a:p>
        </p:txBody>
      </p:sp>
      <p:sp>
        <p:nvSpPr>
          <p:cNvPr id="5" name="页脚占位符 4">
            <a:extLst>
              <a:ext uri="{FF2B5EF4-FFF2-40B4-BE49-F238E27FC236}">
                <a16:creationId xmlns:a16="http://schemas.microsoft.com/office/drawing/2014/main" id="{940ABB21-7873-4903-84D8-E121D197037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4B548E3-E768-4423-BD23-F144745A527E}"/>
              </a:ext>
            </a:extLst>
          </p:cNvPr>
          <p:cNvSpPr>
            <a:spLocks noGrp="1"/>
          </p:cNvSpPr>
          <p:nvPr>
            <p:ph type="sldNum" sz="quarter" idx="12"/>
          </p:nvPr>
        </p:nvSpPr>
        <p:spPr/>
        <p:txBody>
          <a:bodyPr/>
          <a:lstStyle/>
          <a:p>
            <a:fld id="{E4F7C2DD-3FE7-4094-819E-7EC971DFC73D}" type="slidenum">
              <a:rPr lang="zh-CN" altLang="en-US" smtClean="0"/>
              <a:t>‹#›</a:t>
            </a:fld>
            <a:endParaRPr lang="zh-CN" altLang="en-US"/>
          </a:p>
        </p:txBody>
      </p:sp>
    </p:spTree>
    <p:extLst>
      <p:ext uri="{BB962C8B-B14F-4D97-AF65-F5344CB8AC3E}">
        <p14:creationId xmlns:p14="http://schemas.microsoft.com/office/powerpoint/2010/main" val="1597819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E8B788F-7009-410D-9CB0-97CE407D278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1B5A398-7922-4F5F-823E-C1F99EF3700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CBC5BC-39EB-4D1A-9AC7-CAE101F55346}"/>
              </a:ext>
            </a:extLst>
          </p:cNvPr>
          <p:cNvSpPr>
            <a:spLocks noGrp="1"/>
          </p:cNvSpPr>
          <p:nvPr>
            <p:ph type="dt" sz="half" idx="10"/>
          </p:nvPr>
        </p:nvSpPr>
        <p:spPr/>
        <p:txBody>
          <a:bodyPr/>
          <a:lstStyle/>
          <a:p>
            <a:fld id="{085DACE4-1D6E-4EDF-BB33-6055277E6874}" type="datetimeFigureOut">
              <a:rPr lang="zh-CN" altLang="en-US" smtClean="0"/>
              <a:t>2025/4/17</a:t>
            </a:fld>
            <a:endParaRPr lang="zh-CN" altLang="en-US"/>
          </a:p>
        </p:txBody>
      </p:sp>
      <p:sp>
        <p:nvSpPr>
          <p:cNvPr id="5" name="页脚占位符 4">
            <a:extLst>
              <a:ext uri="{FF2B5EF4-FFF2-40B4-BE49-F238E27FC236}">
                <a16:creationId xmlns:a16="http://schemas.microsoft.com/office/drawing/2014/main" id="{33EC348F-5838-4213-B572-623DFEA458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58CCC2F-17CC-42BE-B579-A813A1872F23}"/>
              </a:ext>
            </a:extLst>
          </p:cNvPr>
          <p:cNvSpPr>
            <a:spLocks noGrp="1"/>
          </p:cNvSpPr>
          <p:nvPr>
            <p:ph type="sldNum" sz="quarter" idx="12"/>
          </p:nvPr>
        </p:nvSpPr>
        <p:spPr/>
        <p:txBody>
          <a:bodyPr/>
          <a:lstStyle/>
          <a:p>
            <a:fld id="{E4F7C2DD-3FE7-4094-819E-7EC971DFC73D}" type="slidenum">
              <a:rPr lang="zh-CN" altLang="en-US" smtClean="0"/>
              <a:t>‹#›</a:t>
            </a:fld>
            <a:endParaRPr lang="zh-CN" altLang="en-US"/>
          </a:p>
        </p:txBody>
      </p:sp>
    </p:spTree>
    <p:extLst>
      <p:ext uri="{BB962C8B-B14F-4D97-AF65-F5344CB8AC3E}">
        <p14:creationId xmlns:p14="http://schemas.microsoft.com/office/powerpoint/2010/main" val="23603552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44AE9AC2-B3DF-4A5C-89AC-AC32C84E8C90}"/>
              </a:ext>
            </a:extLst>
          </p:cNvPr>
          <p:cNvSpPr>
            <a:spLocks noGrp="1"/>
          </p:cNvSpPr>
          <p:nvPr>
            <p:ph type="title"/>
          </p:nvPr>
        </p:nvSpPr>
        <p:spPr>
          <a:xfrm>
            <a:off x="669924" y="1"/>
            <a:ext cx="10850563" cy="1028699"/>
          </a:xfrm>
        </p:spPr>
        <p:txBody>
          <a:bodyPr/>
          <a:lstStyle/>
          <a:p>
            <a:r>
              <a:rPr lang="zh-CN" altLang="en-US"/>
              <a:t>单击此处编辑母版标题样式</a:t>
            </a:r>
          </a:p>
        </p:txBody>
      </p:sp>
      <p:sp>
        <p:nvSpPr>
          <p:cNvPr id="7" name="日期占位符 2">
            <a:extLst>
              <a:ext uri="{FF2B5EF4-FFF2-40B4-BE49-F238E27FC236}">
                <a16:creationId xmlns:a16="http://schemas.microsoft.com/office/drawing/2014/main" id="{A0434D0E-3866-4224-B5EF-BC390ED424E4}"/>
              </a:ext>
            </a:extLst>
          </p:cNvPr>
          <p:cNvSpPr>
            <a:spLocks noGrp="1"/>
          </p:cNvSpPr>
          <p:nvPr>
            <p:ph type="dt" sz="half" idx="10"/>
          </p:nvPr>
        </p:nvSpPr>
        <p:spPr>
          <a:xfrm>
            <a:off x="5401732" y="6235700"/>
            <a:ext cx="1388536" cy="206381"/>
          </a:xfrm>
        </p:spPr>
        <p:txBody>
          <a:bodyPr/>
          <a:lstStyle/>
          <a:p>
            <a:fld id="{6489D9C7-5DC6-4263-87FF-7C99F6FB63C3}" type="datetime1">
              <a:rPr lang="zh-CN" altLang="en-US" smtClean="0"/>
              <a:pPr/>
              <a:t>2025/4/17</a:t>
            </a:fld>
            <a:endParaRPr lang="zh-CN" altLang="en-US"/>
          </a:p>
        </p:txBody>
      </p:sp>
      <p:sp>
        <p:nvSpPr>
          <p:cNvPr id="8" name="页脚占位符 3">
            <a:extLst>
              <a:ext uri="{FF2B5EF4-FFF2-40B4-BE49-F238E27FC236}">
                <a16:creationId xmlns:a16="http://schemas.microsoft.com/office/drawing/2014/main" id="{8E143056-12FA-4811-BBF3-83AB73D26B6F}"/>
              </a:ext>
            </a:extLst>
          </p:cNvPr>
          <p:cNvSpPr>
            <a:spLocks noGrp="1"/>
          </p:cNvSpPr>
          <p:nvPr>
            <p:ph type="ftr" sz="quarter" idx="11"/>
          </p:nvPr>
        </p:nvSpPr>
        <p:spPr>
          <a:xfrm>
            <a:off x="669924" y="6235700"/>
            <a:ext cx="4140201" cy="206381"/>
          </a:xfrm>
        </p:spPr>
        <p:txBody>
          <a:bodyPr/>
          <a:lstStyle/>
          <a:p>
            <a:r>
              <a:rPr lang="en-US" altLang="zh-CN"/>
              <a:t>www.islide.cc</a:t>
            </a:r>
            <a:endParaRPr lang="zh-CN" altLang="en-US" dirty="0"/>
          </a:p>
        </p:txBody>
      </p:sp>
      <p:sp>
        <p:nvSpPr>
          <p:cNvPr id="9" name="灯片编号占位符 4">
            <a:extLst>
              <a:ext uri="{FF2B5EF4-FFF2-40B4-BE49-F238E27FC236}">
                <a16:creationId xmlns:a16="http://schemas.microsoft.com/office/drawing/2014/main" id="{6AAAE5DB-7F04-4219-A9B0-6160E658CBD9}"/>
              </a:ext>
            </a:extLst>
          </p:cNvPr>
          <p:cNvSpPr>
            <a:spLocks noGrp="1"/>
          </p:cNvSpPr>
          <p:nvPr>
            <p:ph type="sldNum" sz="quarter" idx="12"/>
          </p:nvPr>
        </p:nvSpPr>
        <p:spPr>
          <a:xfrm>
            <a:off x="8610599" y="6235700"/>
            <a:ext cx="2909888" cy="206381"/>
          </a:xfrm>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244103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2A6234-4A6F-44B4-9DD5-D8F3665C347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30C92F8-D4BD-4674-9865-5FEDA654ECA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963859-6B8C-44F2-A9A7-14F1A7FB6CB0}"/>
              </a:ext>
            </a:extLst>
          </p:cNvPr>
          <p:cNvSpPr>
            <a:spLocks noGrp="1"/>
          </p:cNvSpPr>
          <p:nvPr>
            <p:ph type="dt" sz="half" idx="10"/>
          </p:nvPr>
        </p:nvSpPr>
        <p:spPr/>
        <p:txBody>
          <a:bodyPr/>
          <a:lstStyle/>
          <a:p>
            <a:fld id="{085DACE4-1D6E-4EDF-BB33-6055277E6874}" type="datetimeFigureOut">
              <a:rPr lang="zh-CN" altLang="en-US" smtClean="0"/>
              <a:t>2025/4/17</a:t>
            </a:fld>
            <a:endParaRPr lang="zh-CN" altLang="en-US"/>
          </a:p>
        </p:txBody>
      </p:sp>
      <p:sp>
        <p:nvSpPr>
          <p:cNvPr id="5" name="页脚占位符 4">
            <a:extLst>
              <a:ext uri="{FF2B5EF4-FFF2-40B4-BE49-F238E27FC236}">
                <a16:creationId xmlns:a16="http://schemas.microsoft.com/office/drawing/2014/main" id="{1638E337-8E2C-4F38-B0BF-BEBA673249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E1D6C3B-2569-4FEA-901D-D23BFFEE2D07}"/>
              </a:ext>
            </a:extLst>
          </p:cNvPr>
          <p:cNvSpPr>
            <a:spLocks noGrp="1"/>
          </p:cNvSpPr>
          <p:nvPr>
            <p:ph type="sldNum" sz="quarter" idx="12"/>
          </p:nvPr>
        </p:nvSpPr>
        <p:spPr/>
        <p:txBody>
          <a:bodyPr/>
          <a:lstStyle/>
          <a:p>
            <a:fld id="{E4F7C2DD-3FE7-4094-819E-7EC971DFC73D}" type="slidenum">
              <a:rPr lang="zh-CN" altLang="en-US" smtClean="0"/>
              <a:t>‹#›</a:t>
            </a:fld>
            <a:endParaRPr lang="zh-CN" altLang="en-US"/>
          </a:p>
        </p:txBody>
      </p:sp>
    </p:spTree>
    <p:extLst>
      <p:ext uri="{BB962C8B-B14F-4D97-AF65-F5344CB8AC3E}">
        <p14:creationId xmlns:p14="http://schemas.microsoft.com/office/powerpoint/2010/main" val="2790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F57453-C5FE-4A21-BD0A-A5484ED4F27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2BEEECE-17C2-4E0B-84EB-C657CE6C51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02DC51A-1A6B-4562-B8E0-7F9378FB7491}"/>
              </a:ext>
            </a:extLst>
          </p:cNvPr>
          <p:cNvSpPr>
            <a:spLocks noGrp="1"/>
          </p:cNvSpPr>
          <p:nvPr>
            <p:ph type="dt" sz="half" idx="10"/>
          </p:nvPr>
        </p:nvSpPr>
        <p:spPr/>
        <p:txBody>
          <a:bodyPr/>
          <a:lstStyle/>
          <a:p>
            <a:fld id="{085DACE4-1D6E-4EDF-BB33-6055277E6874}" type="datetimeFigureOut">
              <a:rPr lang="zh-CN" altLang="en-US" smtClean="0"/>
              <a:t>2025/4/17</a:t>
            </a:fld>
            <a:endParaRPr lang="zh-CN" altLang="en-US"/>
          </a:p>
        </p:txBody>
      </p:sp>
      <p:sp>
        <p:nvSpPr>
          <p:cNvPr id="5" name="页脚占位符 4">
            <a:extLst>
              <a:ext uri="{FF2B5EF4-FFF2-40B4-BE49-F238E27FC236}">
                <a16:creationId xmlns:a16="http://schemas.microsoft.com/office/drawing/2014/main" id="{65118DBC-BBA9-4CD8-8634-2960C86ACF9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43241A-AA64-4E07-B5DF-7FE5271064E0}"/>
              </a:ext>
            </a:extLst>
          </p:cNvPr>
          <p:cNvSpPr>
            <a:spLocks noGrp="1"/>
          </p:cNvSpPr>
          <p:nvPr>
            <p:ph type="sldNum" sz="quarter" idx="12"/>
          </p:nvPr>
        </p:nvSpPr>
        <p:spPr/>
        <p:txBody>
          <a:bodyPr/>
          <a:lstStyle/>
          <a:p>
            <a:fld id="{E4F7C2DD-3FE7-4094-819E-7EC971DFC73D}" type="slidenum">
              <a:rPr lang="zh-CN" altLang="en-US" smtClean="0"/>
              <a:t>‹#›</a:t>
            </a:fld>
            <a:endParaRPr lang="zh-CN" altLang="en-US"/>
          </a:p>
        </p:txBody>
      </p:sp>
    </p:spTree>
    <p:extLst>
      <p:ext uri="{BB962C8B-B14F-4D97-AF65-F5344CB8AC3E}">
        <p14:creationId xmlns:p14="http://schemas.microsoft.com/office/powerpoint/2010/main" val="1199754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6069FD-247A-407F-8288-5F0AB34243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A12FB67-A398-4454-8F54-F1392540CA7B}"/>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93C1D75-5E5F-472D-8D28-13EAF57BFBC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4CA3A7E-1B05-4DDC-A1C9-49436109EDBC}"/>
              </a:ext>
            </a:extLst>
          </p:cNvPr>
          <p:cNvSpPr>
            <a:spLocks noGrp="1"/>
          </p:cNvSpPr>
          <p:nvPr>
            <p:ph type="dt" sz="half" idx="10"/>
          </p:nvPr>
        </p:nvSpPr>
        <p:spPr/>
        <p:txBody>
          <a:bodyPr/>
          <a:lstStyle/>
          <a:p>
            <a:fld id="{085DACE4-1D6E-4EDF-BB33-6055277E6874}" type="datetimeFigureOut">
              <a:rPr lang="zh-CN" altLang="en-US" smtClean="0"/>
              <a:t>2025/4/17</a:t>
            </a:fld>
            <a:endParaRPr lang="zh-CN" altLang="en-US"/>
          </a:p>
        </p:txBody>
      </p:sp>
      <p:sp>
        <p:nvSpPr>
          <p:cNvPr id="6" name="页脚占位符 5">
            <a:extLst>
              <a:ext uri="{FF2B5EF4-FFF2-40B4-BE49-F238E27FC236}">
                <a16:creationId xmlns:a16="http://schemas.microsoft.com/office/drawing/2014/main" id="{6209327F-88D8-4749-AA7A-F8C51F556C8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D88F1DF-8F1A-4666-B66D-EB7CE2BFEA88}"/>
              </a:ext>
            </a:extLst>
          </p:cNvPr>
          <p:cNvSpPr>
            <a:spLocks noGrp="1"/>
          </p:cNvSpPr>
          <p:nvPr>
            <p:ph type="sldNum" sz="quarter" idx="12"/>
          </p:nvPr>
        </p:nvSpPr>
        <p:spPr/>
        <p:txBody>
          <a:bodyPr/>
          <a:lstStyle/>
          <a:p>
            <a:fld id="{E4F7C2DD-3FE7-4094-819E-7EC971DFC73D}" type="slidenum">
              <a:rPr lang="zh-CN" altLang="en-US" smtClean="0"/>
              <a:t>‹#›</a:t>
            </a:fld>
            <a:endParaRPr lang="zh-CN" altLang="en-US"/>
          </a:p>
        </p:txBody>
      </p:sp>
    </p:spTree>
    <p:extLst>
      <p:ext uri="{BB962C8B-B14F-4D97-AF65-F5344CB8AC3E}">
        <p14:creationId xmlns:p14="http://schemas.microsoft.com/office/powerpoint/2010/main" val="5251312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C0058E-F532-4441-AA21-B6598FFFE54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88C1CA4-936B-43C4-A2B3-A765C2F82A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B8D6D20-E140-467E-8C3D-3DBE3EC00E6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673941-FD7F-4A20-86F0-3000A6E8ED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31F0F2-EB63-41D8-944B-9F89F74ABEA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CA99977-5114-430D-8501-8B1CEEF59501}"/>
              </a:ext>
            </a:extLst>
          </p:cNvPr>
          <p:cNvSpPr>
            <a:spLocks noGrp="1"/>
          </p:cNvSpPr>
          <p:nvPr>
            <p:ph type="dt" sz="half" idx="10"/>
          </p:nvPr>
        </p:nvSpPr>
        <p:spPr/>
        <p:txBody>
          <a:bodyPr/>
          <a:lstStyle/>
          <a:p>
            <a:fld id="{085DACE4-1D6E-4EDF-BB33-6055277E6874}" type="datetimeFigureOut">
              <a:rPr lang="zh-CN" altLang="en-US" smtClean="0"/>
              <a:t>2025/4/17</a:t>
            </a:fld>
            <a:endParaRPr lang="zh-CN" altLang="en-US"/>
          </a:p>
        </p:txBody>
      </p:sp>
      <p:sp>
        <p:nvSpPr>
          <p:cNvPr id="8" name="页脚占位符 7">
            <a:extLst>
              <a:ext uri="{FF2B5EF4-FFF2-40B4-BE49-F238E27FC236}">
                <a16:creationId xmlns:a16="http://schemas.microsoft.com/office/drawing/2014/main" id="{E3261D04-CD6C-4FD1-806E-E32A129CBED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909F7F9-D393-4283-84DD-E5120106384B}"/>
              </a:ext>
            </a:extLst>
          </p:cNvPr>
          <p:cNvSpPr>
            <a:spLocks noGrp="1"/>
          </p:cNvSpPr>
          <p:nvPr>
            <p:ph type="sldNum" sz="quarter" idx="12"/>
          </p:nvPr>
        </p:nvSpPr>
        <p:spPr/>
        <p:txBody>
          <a:bodyPr/>
          <a:lstStyle/>
          <a:p>
            <a:fld id="{E4F7C2DD-3FE7-4094-819E-7EC971DFC73D}" type="slidenum">
              <a:rPr lang="zh-CN" altLang="en-US" smtClean="0"/>
              <a:t>‹#›</a:t>
            </a:fld>
            <a:endParaRPr lang="zh-CN" altLang="en-US"/>
          </a:p>
        </p:txBody>
      </p:sp>
    </p:spTree>
    <p:extLst>
      <p:ext uri="{BB962C8B-B14F-4D97-AF65-F5344CB8AC3E}">
        <p14:creationId xmlns:p14="http://schemas.microsoft.com/office/powerpoint/2010/main" val="1034825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A2A1B9-8F54-4441-8851-51F135A90C3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B0F50A8-B6AF-4D6A-AB83-F8ECE10E92D1}"/>
              </a:ext>
            </a:extLst>
          </p:cNvPr>
          <p:cNvSpPr>
            <a:spLocks noGrp="1"/>
          </p:cNvSpPr>
          <p:nvPr>
            <p:ph type="dt" sz="half" idx="10"/>
          </p:nvPr>
        </p:nvSpPr>
        <p:spPr/>
        <p:txBody>
          <a:bodyPr/>
          <a:lstStyle/>
          <a:p>
            <a:fld id="{085DACE4-1D6E-4EDF-BB33-6055277E6874}" type="datetimeFigureOut">
              <a:rPr lang="zh-CN" altLang="en-US" smtClean="0"/>
              <a:t>2025/4/17</a:t>
            </a:fld>
            <a:endParaRPr lang="zh-CN" altLang="en-US"/>
          </a:p>
        </p:txBody>
      </p:sp>
      <p:sp>
        <p:nvSpPr>
          <p:cNvPr id="4" name="页脚占位符 3">
            <a:extLst>
              <a:ext uri="{FF2B5EF4-FFF2-40B4-BE49-F238E27FC236}">
                <a16:creationId xmlns:a16="http://schemas.microsoft.com/office/drawing/2014/main" id="{1D056790-72B1-4943-BABF-FDB15876547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B2C0C9C-12F8-4775-AE18-6FCF836EF762}"/>
              </a:ext>
            </a:extLst>
          </p:cNvPr>
          <p:cNvSpPr>
            <a:spLocks noGrp="1"/>
          </p:cNvSpPr>
          <p:nvPr>
            <p:ph type="sldNum" sz="quarter" idx="12"/>
          </p:nvPr>
        </p:nvSpPr>
        <p:spPr/>
        <p:txBody>
          <a:bodyPr/>
          <a:lstStyle/>
          <a:p>
            <a:fld id="{E4F7C2DD-3FE7-4094-819E-7EC971DFC73D}" type="slidenum">
              <a:rPr lang="zh-CN" altLang="en-US" smtClean="0"/>
              <a:t>‹#›</a:t>
            </a:fld>
            <a:endParaRPr lang="zh-CN" altLang="en-US"/>
          </a:p>
        </p:txBody>
      </p:sp>
    </p:spTree>
    <p:extLst>
      <p:ext uri="{BB962C8B-B14F-4D97-AF65-F5344CB8AC3E}">
        <p14:creationId xmlns:p14="http://schemas.microsoft.com/office/powerpoint/2010/main" val="3110703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7DC4B84-C55B-4411-8CB9-2EDFB60692C3}"/>
              </a:ext>
            </a:extLst>
          </p:cNvPr>
          <p:cNvSpPr>
            <a:spLocks noGrp="1"/>
          </p:cNvSpPr>
          <p:nvPr>
            <p:ph type="dt" sz="half" idx="10"/>
          </p:nvPr>
        </p:nvSpPr>
        <p:spPr/>
        <p:txBody>
          <a:bodyPr/>
          <a:lstStyle/>
          <a:p>
            <a:fld id="{085DACE4-1D6E-4EDF-BB33-6055277E6874}" type="datetimeFigureOut">
              <a:rPr lang="zh-CN" altLang="en-US" smtClean="0"/>
              <a:t>2025/4/17</a:t>
            </a:fld>
            <a:endParaRPr lang="zh-CN" altLang="en-US"/>
          </a:p>
        </p:txBody>
      </p:sp>
      <p:sp>
        <p:nvSpPr>
          <p:cNvPr id="3" name="页脚占位符 2">
            <a:extLst>
              <a:ext uri="{FF2B5EF4-FFF2-40B4-BE49-F238E27FC236}">
                <a16:creationId xmlns:a16="http://schemas.microsoft.com/office/drawing/2014/main" id="{E63EED19-1FC0-4C42-A321-7470773E978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C5DB608-4D40-4F2D-8EB3-87E9F1F61E8E}"/>
              </a:ext>
            </a:extLst>
          </p:cNvPr>
          <p:cNvSpPr>
            <a:spLocks noGrp="1"/>
          </p:cNvSpPr>
          <p:nvPr>
            <p:ph type="sldNum" sz="quarter" idx="12"/>
          </p:nvPr>
        </p:nvSpPr>
        <p:spPr/>
        <p:txBody>
          <a:bodyPr/>
          <a:lstStyle/>
          <a:p>
            <a:fld id="{E4F7C2DD-3FE7-4094-819E-7EC971DFC73D}" type="slidenum">
              <a:rPr lang="zh-CN" altLang="en-US" smtClean="0"/>
              <a:t>‹#›</a:t>
            </a:fld>
            <a:endParaRPr lang="zh-CN" altLang="en-US"/>
          </a:p>
        </p:txBody>
      </p:sp>
    </p:spTree>
    <p:extLst>
      <p:ext uri="{BB962C8B-B14F-4D97-AF65-F5344CB8AC3E}">
        <p14:creationId xmlns:p14="http://schemas.microsoft.com/office/powerpoint/2010/main" val="2855677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5140AB-3C69-4814-8781-C23A29DC32E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54702C-95E2-4CDC-896B-24C6D8B6A7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7210606-DB25-44F6-B430-A3BB07FFAA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C97A942-4CE7-4573-A722-24FE2A7DA58C}"/>
              </a:ext>
            </a:extLst>
          </p:cNvPr>
          <p:cNvSpPr>
            <a:spLocks noGrp="1"/>
          </p:cNvSpPr>
          <p:nvPr>
            <p:ph type="dt" sz="half" idx="10"/>
          </p:nvPr>
        </p:nvSpPr>
        <p:spPr/>
        <p:txBody>
          <a:bodyPr/>
          <a:lstStyle/>
          <a:p>
            <a:fld id="{085DACE4-1D6E-4EDF-BB33-6055277E6874}" type="datetimeFigureOut">
              <a:rPr lang="zh-CN" altLang="en-US" smtClean="0"/>
              <a:t>2025/4/17</a:t>
            </a:fld>
            <a:endParaRPr lang="zh-CN" altLang="en-US"/>
          </a:p>
        </p:txBody>
      </p:sp>
      <p:sp>
        <p:nvSpPr>
          <p:cNvPr id="6" name="页脚占位符 5">
            <a:extLst>
              <a:ext uri="{FF2B5EF4-FFF2-40B4-BE49-F238E27FC236}">
                <a16:creationId xmlns:a16="http://schemas.microsoft.com/office/drawing/2014/main" id="{AE22F026-DD37-4EBA-B043-8B24048860E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1DD5907-7C9B-4E9F-A890-5DB665E051F9}"/>
              </a:ext>
            </a:extLst>
          </p:cNvPr>
          <p:cNvSpPr>
            <a:spLocks noGrp="1"/>
          </p:cNvSpPr>
          <p:nvPr>
            <p:ph type="sldNum" sz="quarter" idx="12"/>
          </p:nvPr>
        </p:nvSpPr>
        <p:spPr/>
        <p:txBody>
          <a:bodyPr/>
          <a:lstStyle/>
          <a:p>
            <a:fld id="{E4F7C2DD-3FE7-4094-819E-7EC971DFC73D}" type="slidenum">
              <a:rPr lang="zh-CN" altLang="en-US" smtClean="0"/>
              <a:t>‹#›</a:t>
            </a:fld>
            <a:endParaRPr lang="zh-CN" altLang="en-US"/>
          </a:p>
        </p:txBody>
      </p:sp>
    </p:spTree>
    <p:extLst>
      <p:ext uri="{BB962C8B-B14F-4D97-AF65-F5344CB8AC3E}">
        <p14:creationId xmlns:p14="http://schemas.microsoft.com/office/powerpoint/2010/main" val="3528597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2C1008-76D5-4C86-8F5A-9B406187C0E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86CD23C-F3D5-4FCD-9276-69C65B3307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FB5B9AA-15B1-4164-AAA0-35ADB3E3AF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4D9CA0A-08DD-4D3F-B44D-537DDEE1C1D4}"/>
              </a:ext>
            </a:extLst>
          </p:cNvPr>
          <p:cNvSpPr>
            <a:spLocks noGrp="1"/>
          </p:cNvSpPr>
          <p:nvPr>
            <p:ph type="dt" sz="half" idx="10"/>
          </p:nvPr>
        </p:nvSpPr>
        <p:spPr/>
        <p:txBody>
          <a:bodyPr/>
          <a:lstStyle/>
          <a:p>
            <a:fld id="{085DACE4-1D6E-4EDF-BB33-6055277E6874}" type="datetimeFigureOut">
              <a:rPr lang="zh-CN" altLang="en-US" smtClean="0"/>
              <a:t>2025/4/17</a:t>
            </a:fld>
            <a:endParaRPr lang="zh-CN" altLang="en-US"/>
          </a:p>
        </p:txBody>
      </p:sp>
      <p:sp>
        <p:nvSpPr>
          <p:cNvPr id="6" name="页脚占位符 5">
            <a:extLst>
              <a:ext uri="{FF2B5EF4-FFF2-40B4-BE49-F238E27FC236}">
                <a16:creationId xmlns:a16="http://schemas.microsoft.com/office/drawing/2014/main" id="{57539641-7440-4B79-98F4-776C4C6726A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1401FAD-A22E-4D2E-9113-0AD4001B1378}"/>
              </a:ext>
            </a:extLst>
          </p:cNvPr>
          <p:cNvSpPr>
            <a:spLocks noGrp="1"/>
          </p:cNvSpPr>
          <p:nvPr>
            <p:ph type="sldNum" sz="quarter" idx="12"/>
          </p:nvPr>
        </p:nvSpPr>
        <p:spPr/>
        <p:txBody>
          <a:bodyPr/>
          <a:lstStyle/>
          <a:p>
            <a:fld id="{E4F7C2DD-3FE7-4094-819E-7EC971DFC73D}" type="slidenum">
              <a:rPr lang="zh-CN" altLang="en-US" smtClean="0"/>
              <a:t>‹#›</a:t>
            </a:fld>
            <a:endParaRPr lang="zh-CN" altLang="en-US"/>
          </a:p>
        </p:txBody>
      </p:sp>
    </p:spTree>
    <p:extLst>
      <p:ext uri="{BB962C8B-B14F-4D97-AF65-F5344CB8AC3E}">
        <p14:creationId xmlns:p14="http://schemas.microsoft.com/office/powerpoint/2010/main" val="41016983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FC7F9FC-E161-45E9-B80D-2D72A3AB6A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84DAF42-91CC-4096-9007-9B938A3C56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64FF41D-9D58-4E11-AA33-09E7A99091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5DACE4-1D6E-4EDF-BB33-6055277E6874}" type="datetimeFigureOut">
              <a:rPr lang="zh-CN" altLang="en-US" smtClean="0"/>
              <a:t>2025/4/17</a:t>
            </a:fld>
            <a:endParaRPr lang="zh-CN" altLang="en-US"/>
          </a:p>
        </p:txBody>
      </p:sp>
      <p:sp>
        <p:nvSpPr>
          <p:cNvPr id="5" name="页脚占位符 4">
            <a:extLst>
              <a:ext uri="{FF2B5EF4-FFF2-40B4-BE49-F238E27FC236}">
                <a16:creationId xmlns:a16="http://schemas.microsoft.com/office/drawing/2014/main" id="{3E0D03A8-E90C-480C-B960-185BB31640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80691FA-5C01-4631-8C8B-0D9B4D500B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F7C2DD-3FE7-4094-819E-7EC971DFC73D}" type="slidenum">
              <a:rPr lang="zh-CN" altLang="en-US" smtClean="0"/>
              <a:t>‹#›</a:t>
            </a:fld>
            <a:endParaRPr lang="zh-CN" altLang="en-US"/>
          </a:p>
        </p:txBody>
      </p:sp>
    </p:spTree>
    <p:extLst>
      <p:ext uri="{BB962C8B-B14F-4D97-AF65-F5344CB8AC3E}">
        <p14:creationId xmlns:p14="http://schemas.microsoft.com/office/powerpoint/2010/main" val="39066244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hyperlink" Target="https://speech.ee.ntu.edu.tw/~hylee/ml/2025-spring.php" TargetMode="External"/></Relationships>
</file>

<file path=ppt/slides/_rels/slide13.xml.rels><?xml version="1.0" encoding="UTF-8" standalone="yes"?>
<Relationships xmlns="http://schemas.openxmlformats.org/package/2006/relationships"><Relationship Id="rId8" Type="http://schemas.openxmlformats.org/officeDocument/2006/relationships/tags" Target="../tags/tag65.xml"/><Relationship Id="rId13" Type="http://schemas.openxmlformats.org/officeDocument/2006/relationships/tags" Target="../tags/tag70.xml"/><Relationship Id="rId18" Type="http://schemas.openxmlformats.org/officeDocument/2006/relationships/notesSlide" Target="../notesSlides/notesSlide13.xml"/><Relationship Id="rId3" Type="http://schemas.openxmlformats.org/officeDocument/2006/relationships/tags" Target="../tags/tag60.xml"/><Relationship Id="rId7" Type="http://schemas.openxmlformats.org/officeDocument/2006/relationships/tags" Target="../tags/tag64.xml"/><Relationship Id="rId12" Type="http://schemas.openxmlformats.org/officeDocument/2006/relationships/tags" Target="../tags/tag69.xml"/><Relationship Id="rId17" Type="http://schemas.openxmlformats.org/officeDocument/2006/relationships/slideLayout" Target="../slideLayouts/slideLayout1.xml"/><Relationship Id="rId2" Type="http://schemas.openxmlformats.org/officeDocument/2006/relationships/tags" Target="../tags/tag59.xml"/><Relationship Id="rId16" Type="http://schemas.openxmlformats.org/officeDocument/2006/relationships/tags" Target="../tags/tag73.xml"/><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tags" Target="../tags/tag68.xml"/><Relationship Id="rId5" Type="http://schemas.openxmlformats.org/officeDocument/2006/relationships/tags" Target="../tags/tag62.xml"/><Relationship Id="rId15" Type="http://schemas.openxmlformats.org/officeDocument/2006/relationships/tags" Target="../tags/tag72.xml"/><Relationship Id="rId10" Type="http://schemas.openxmlformats.org/officeDocument/2006/relationships/tags" Target="../tags/tag67.xml"/><Relationship Id="rId4" Type="http://schemas.openxmlformats.org/officeDocument/2006/relationships/tags" Target="../tags/tag61.xml"/><Relationship Id="rId9" Type="http://schemas.openxmlformats.org/officeDocument/2006/relationships/tags" Target="../tags/tag66.xml"/><Relationship Id="rId14" Type="http://schemas.openxmlformats.org/officeDocument/2006/relationships/tags" Target="../tags/tag7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notesSlide" Target="../notesSlides/notesSlide2.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Layout" Target="../slideLayouts/slideLayout1.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tags" Target="../tags/tag81.xml"/><Relationship Id="rId13" Type="http://schemas.openxmlformats.org/officeDocument/2006/relationships/tags" Target="../tags/tag86.xml"/><Relationship Id="rId18" Type="http://schemas.openxmlformats.org/officeDocument/2006/relationships/notesSlide" Target="../notesSlides/notesSlide23.xml"/><Relationship Id="rId3" Type="http://schemas.openxmlformats.org/officeDocument/2006/relationships/tags" Target="../tags/tag76.xml"/><Relationship Id="rId7" Type="http://schemas.openxmlformats.org/officeDocument/2006/relationships/tags" Target="../tags/tag80.xml"/><Relationship Id="rId12" Type="http://schemas.openxmlformats.org/officeDocument/2006/relationships/tags" Target="../tags/tag85.xml"/><Relationship Id="rId17" Type="http://schemas.openxmlformats.org/officeDocument/2006/relationships/slideLayout" Target="../slideLayouts/slideLayout1.xml"/><Relationship Id="rId2" Type="http://schemas.openxmlformats.org/officeDocument/2006/relationships/tags" Target="../tags/tag75.xml"/><Relationship Id="rId16" Type="http://schemas.openxmlformats.org/officeDocument/2006/relationships/tags" Target="../tags/tag89.xml"/><Relationship Id="rId1" Type="http://schemas.openxmlformats.org/officeDocument/2006/relationships/tags" Target="../tags/tag74.xml"/><Relationship Id="rId6" Type="http://schemas.openxmlformats.org/officeDocument/2006/relationships/tags" Target="../tags/tag79.xml"/><Relationship Id="rId11" Type="http://schemas.openxmlformats.org/officeDocument/2006/relationships/tags" Target="../tags/tag84.xml"/><Relationship Id="rId5" Type="http://schemas.openxmlformats.org/officeDocument/2006/relationships/tags" Target="../tags/tag78.xml"/><Relationship Id="rId15" Type="http://schemas.openxmlformats.org/officeDocument/2006/relationships/tags" Target="../tags/tag88.xml"/><Relationship Id="rId10" Type="http://schemas.openxmlformats.org/officeDocument/2006/relationships/tags" Target="../tags/tag83.xml"/><Relationship Id="rId4" Type="http://schemas.openxmlformats.org/officeDocument/2006/relationships/tags" Target="../tags/tag77.xml"/><Relationship Id="rId9" Type="http://schemas.openxmlformats.org/officeDocument/2006/relationships/tags" Target="../tags/tag82.xml"/><Relationship Id="rId14" Type="http://schemas.openxmlformats.org/officeDocument/2006/relationships/tags" Target="../tags/tag87.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20.jpg"/><Relationship Id="rId5" Type="http://schemas.openxmlformats.org/officeDocument/2006/relationships/image" Target="../media/image19.png"/><Relationship Id="rId4" Type="http://schemas.openxmlformats.org/officeDocument/2006/relationships/image" Target="../media/image18.jpe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hyperlink" Target="https://www.youtube.com/watch?v=o4AT86nLcd0" TargetMode="External"/><Relationship Id="rId4" Type="http://schemas.openxmlformats.org/officeDocument/2006/relationships/hyperlink" Target="https://huggingface.co/models?library=gguf"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tags" Target="../tags/tag29.xml"/><Relationship Id="rId18" Type="http://schemas.openxmlformats.org/officeDocument/2006/relationships/notesSlide" Target="../notesSlides/notesSlide3.xml"/><Relationship Id="rId3" Type="http://schemas.openxmlformats.org/officeDocument/2006/relationships/tags" Target="../tags/tag19.xml"/><Relationship Id="rId7" Type="http://schemas.openxmlformats.org/officeDocument/2006/relationships/tags" Target="../tags/tag23.xml"/><Relationship Id="rId12" Type="http://schemas.openxmlformats.org/officeDocument/2006/relationships/tags" Target="../tags/tag28.xml"/><Relationship Id="rId17" Type="http://schemas.openxmlformats.org/officeDocument/2006/relationships/slideLayout" Target="../slideLayouts/slideLayout1.xml"/><Relationship Id="rId2" Type="http://schemas.openxmlformats.org/officeDocument/2006/relationships/tags" Target="../tags/tag18.xml"/><Relationship Id="rId16" Type="http://schemas.openxmlformats.org/officeDocument/2006/relationships/tags" Target="../tags/tag32.xml"/><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tags" Target="../tags/tag27.xml"/><Relationship Id="rId5" Type="http://schemas.openxmlformats.org/officeDocument/2006/relationships/tags" Target="../tags/tag21.xml"/><Relationship Id="rId15" Type="http://schemas.openxmlformats.org/officeDocument/2006/relationships/tags" Target="../tags/tag31.xml"/><Relationship Id="rId10" Type="http://schemas.openxmlformats.org/officeDocument/2006/relationships/tags" Target="../tags/tag26.xml"/><Relationship Id="rId4" Type="http://schemas.openxmlformats.org/officeDocument/2006/relationships/tags" Target="../tags/tag20.xml"/><Relationship Id="rId9" Type="http://schemas.openxmlformats.org/officeDocument/2006/relationships/tags" Target="../tags/tag25.xml"/><Relationship Id="rId14" Type="http://schemas.openxmlformats.org/officeDocument/2006/relationships/tags" Target="../tags/tag30.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tags" Target="../tags/tag92.xml"/><Relationship Id="rId7" Type="http://schemas.openxmlformats.org/officeDocument/2006/relationships/image" Target="../media/image28.png"/><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notesSlide" Target="../notesSlides/notesSlide39.xml"/><Relationship Id="rId5" Type="http://schemas.openxmlformats.org/officeDocument/2006/relationships/slideLayout" Target="../slideLayouts/slideLayout1.xml"/><Relationship Id="rId4" Type="http://schemas.openxmlformats.org/officeDocument/2006/relationships/tags" Target="../tags/tag93.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competitions/ml-2025-spring-hw-2/data"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speech.ee.ntu.edu.tw/~hylee/ml/2025-spring.php" TargetMode="Externa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image" Target="../media/image3.png"/><Relationship Id="rId3" Type="http://schemas.openxmlformats.org/officeDocument/2006/relationships/tags" Target="../tags/tag35.xml"/><Relationship Id="rId7" Type="http://schemas.openxmlformats.org/officeDocument/2006/relationships/tags" Target="../tags/tag39.xml"/><Relationship Id="rId12" Type="http://schemas.openxmlformats.org/officeDocument/2006/relationships/hyperlink" Target="https://www.kaggle.com/competitions/ml-2025-spring-hw-2/data" TargetMode="Externa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notesSlide" Target="../notesSlides/notesSlide5.xml"/><Relationship Id="rId5" Type="http://schemas.openxmlformats.org/officeDocument/2006/relationships/tags" Target="../tags/tag37.xml"/><Relationship Id="rId10" Type="http://schemas.openxmlformats.org/officeDocument/2006/relationships/slideLayout" Target="../slideLayouts/slideLayout1.xml"/><Relationship Id="rId4" Type="http://schemas.openxmlformats.org/officeDocument/2006/relationships/tags" Target="../tags/tag36.xml"/><Relationship Id="rId9" Type="http://schemas.openxmlformats.org/officeDocument/2006/relationships/tags" Target="../tags/tag41.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competitions/ml-2025-spring-hw-2/data"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www.kaggle.com/competitions/ml-2025-spring-hw-2/data" TargetMode="External"/><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speech.ee.ntu.edu.tw/~hylee/ml/2025-spring.php" TargetMode="Externa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tags" Target="../tags/tag49.xml"/><Relationship Id="rId13" Type="http://schemas.openxmlformats.org/officeDocument/2006/relationships/tags" Target="../tags/tag54.xml"/><Relationship Id="rId18" Type="http://schemas.openxmlformats.org/officeDocument/2006/relationships/notesSlide" Target="../notesSlides/notesSlide8.xml"/><Relationship Id="rId3" Type="http://schemas.openxmlformats.org/officeDocument/2006/relationships/tags" Target="../tags/tag44.xml"/><Relationship Id="rId7" Type="http://schemas.openxmlformats.org/officeDocument/2006/relationships/tags" Target="../tags/tag48.xml"/><Relationship Id="rId12" Type="http://schemas.openxmlformats.org/officeDocument/2006/relationships/tags" Target="../tags/tag53.xml"/><Relationship Id="rId17" Type="http://schemas.openxmlformats.org/officeDocument/2006/relationships/slideLayout" Target="../slideLayouts/slideLayout1.xml"/><Relationship Id="rId2" Type="http://schemas.openxmlformats.org/officeDocument/2006/relationships/tags" Target="../tags/tag43.xml"/><Relationship Id="rId16" Type="http://schemas.openxmlformats.org/officeDocument/2006/relationships/tags" Target="../tags/tag57.xml"/><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tags" Target="../tags/tag52.xml"/><Relationship Id="rId5" Type="http://schemas.openxmlformats.org/officeDocument/2006/relationships/tags" Target="../tags/tag46.xml"/><Relationship Id="rId15" Type="http://schemas.openxmlformats.org/officeDocument/2006/relationships/tags" Target="../tags/tag56.xml"/><Relationship Id="rId10" Type="http://schemas.openxmlformats.org/officeDocument/2006/relationships/tags" Target="../tags/tag51.xml"/><Relationship Id="rId4" Type="http://schemas.openxmlformats.org/officeDocument/2006/relationships/tags" Target="../tags/tag45.xml"/><Relationship Id="rId9" Type="http://schemas.openxmlformats.org/officeDocument/2006/relationships/tags" Target="../tags/tag50.xml"/><Relationship Id="rId14" Type="http://schemas.openxmlformats.org/officeDocument/2006/relationships/tags" Target="../tags/tag5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FC77437-3991-4711-B48D-9FBD5C2648F3}"/>
              </a:ext>
            </a:extLst>
          </p:cNvPr>
          <p:cNvSpPr>
            <a:spLocks noGrp="1"/>
          </p:cNvSpPr>
          <p:nvPr>
            <p:ph type="ctrTitle"/>
          </p:nvPr>
        </p:nvSpPr>
        <p:spPr>
          <a:xfrm>
            <a:off x="0" y="0"/>
            <a:ext cx="12192000" cy="1630075"/>
          </a:xfrm>
        </p:spPr>
        <p:txBody>
          <a:bodyPr>
            <a:normAutofit fontScale="90000"/>
          </a:bodyPr>
          <a:lstStyle/>
          <a:p>
            <a:r>
              <a:rPr lang="en-US" altLang="zh-CN" dirty="0"/>
              <a:t>AI Agents: LLM-Driven Machine Learning</a:t>
            </a:r>
            <a:br>
              <a:rPr lang="en-US" altLang="zh-CN" dirty="0"/>
            </a:br>
            <a:r>
              <a:rPr lang="en-US" altLang="zh-CN" dirty="0"/>
              <a:t>AI Agents: </a:t>
            </a:r>
            <a:r>
              <a:rPr lang="zh-CN" altLang="en-US" dirty="0"/>
              <a:t>由大模型驱动的机器学习</a:t>
            </a:r>
          </a:p>
        </p:txBody>
      </p:sp>
      <p:sp>
        <p:nvSpPr>
          <p:cNvPr id="5" name="副标题 4">
            <a:extLst>
              <a:ext uri="{FF2B5EF4-FFF2-40B4-BE49-F238E27FC236}">
                <a16:creationId xmlns:a16="http://schemas.microsoft.com/office/drawing/2014/main" id="{C17F0582-EFB6-42BC-AC16-EC3441B6B4B5}"/>
              </a:ext>
            </a:extLst>
          </p:cNvPr>
          <p:cNvSpPr>
            <a:spLocks noGrp="1"/>
          </p:cNvSpPr>
          <p:nvPr>
            <p:ph type="subTitle" idx="1"/>
          </p:nvPr>
        </p:nvSpPr>
        <p:spPr>
          <a:xfrm>
            <a:off x="0" y="2882590"/>
            <a:ext cx="6817895" cy="1802145"/>
          </a:xfrm>
        </p:spPr>
        <p:txBody>
          <a:bodyPr>
            <a:normAutofit/>
          </a:bodyPr>
          <a:lstStyle/>
          <a:p>
            <a:r>
              <a:rPr lang="en-US" altLang="zh-CN" dirty="0"/>
              <a:t>Machine Learning is a field of study that gives computers the ability to learn </a:t>
            </a:r>
            <a:r>
              <a:rPr lang="en-US" altLang="zh-CN" u="sng" dirty="0">
                <a:solidFill>
                  <a:srgbClr val="FF0000"/>
                </a:solidFill>
              </a:rPr>
              <a:t>without being explicitly programmed</a:t>
            </a:r>
            <a:br>
              <a:rPr lang="en-US" altLang="zh-CN" dirty="0"/>
            </a:br>
            <a:r>
              <a:rPr lang="en-US" altLang="zh-CN" dirty="0"/>
              <a:t>-Arthur Samuel(1959)</a:t>
            </a:r>
          </a:p>
        </p:txBody>
      </p:sp>
      <p:pic>
        <p:nvPicPr>
          <p:cNvPr id="9" name="图片 8">
            <a:extLst>
              <a:ext uri="{FF2B5EF4-FFF2-40B4-BE49-F238E27FC236}">
                <a16:creationId xmlns:a16="http://schemas.microsoft.com/office/drawing/2014/main" id="{055B9DB3-3BA0-44E2-8C1F-5866AD5173FA}"/>
              </a:ext>
            </a:extLst>
          </p:cNvPr>
          <p:cNvPicPr>
            <a:picLocks noChangeAspect="1"/>
          </p:cNvPicPr>
          <p:nvPr/>
        </p:nvPicPr>
        <p:blipFill>
          <a:blip r:embed="rId3"/>
          <a:stretch>
            <a:fillRect/>
          </a:stretch>
        </p:blipFill>
        <p:spPr>
          <a:xfrm>
            <a:off x="6817895" y="2897641"/>
            <a:ext cx="5374105" cy="3960359"/>
          </a:xfrm>
          <a:prstGeom prst="rect">
            <a:avLst/>
          </a:prstGeom>
        </p:spPr>
      </p:pic>
      <p:sp>
        <p:nvSpPr>
          <p:cNvPr id="10" name="文本框 9">
            <a:extLst>
              <a:ext uri="{FF2B5EF4-FFF2-40B4-BE49-F238E27FC236}">
                <a16:creationId xmlns:a16="http://schemas.microsoft.com/office/drawing/2014/main" id="{A1831D95-D4EA-4E83-A97C-2F2411958151}"/>
              </a:ext>
            </a:extLst>
          </p:cNvPr>
          <p:cNvSpPr txBox="1"/>
          <p:nvPr/>
        </p:nvSpPr>
        <p:spPr>
          <a:xfrm>
            <a:off x="84264" y="4361569"/>
            <a:ext cx="6576419" cy="1200329"/>
          </a:xfrm>
          <a:prstGeom prst="rect">
            <a:avLst/>
          </a:prstGeom>
          <a:noFill/>
        </p:spPr>
        <p:txBody>
          <a:bodyPr wrap="square" rtlCol="0">
            <a:spAutoFit/>
          </a:bodyPr>
          <a:lstStyle/>
          <a:p>
            <a:r>
              <a:rPr lang="en-US" altLang="zh-CN" sz="2400" dirty="0"/>
              <a:t>Arthur Samuel</a:t>
            </a:r>
            <a:r>
              <a:rPr lang="zh-CN" altLang="en-US" sz="2400" dirty="0"/>
              <a:t>发明的</a:t>
            </a:r>
            <a:r>
              <a:rPr lang="zh-CN" altLang="en-US" sz="2400" u="sng" dirty="0">
                <a:solidFill>
                  <a:srgbClr val="FF0000"/>
                </a:solidFill>
              </a:rPr>
              <a:t>棋类游戏</a:t>
            </a:r>
            <a:r>
              <a:rPr lang="zh-CN" altLang="en-US" sz="2400" dirty="0"/>
              <a:t>是</a:t>
            </a:r>
            <a:r>
              <a:rPr lang="zh-CN" altLang="en-US" sz="2400" b="0" i="0" dirty="0">
                <a:solidFill>
                  <a:srgbClr val="262626"/>
                </a:solidFill>
                <a:effectLst/>
                <a:latin typeface="-apple-system"/>
              </a:rPr>
              <a:t>世界上最早成功的自学习程序之一，它展示了机器学习的基本原理。</a:t>
            </a:r>
            <a:endParaRPr lang="en-US" altLang="zh-CN" sz="2400" b="0" i="0" dirty="0">
              <a:solidFill>
                <a:srgbClr val="262626"/>
              </a:solidFill>
              <a:effectLst/>
              <a:latin typeface="-apple-system"/>
            </a:endParaRPr>
          </a:p>
        </p:txBody>
      </p:sp>
    </p:spTree>
    <p:extLst>
      <p:ext uri="{BB962C8B-B14F-4D97-AF65-F5344CB8AC3E}">
        <p14:creationId xmlns:p14="http://schemas.microsoft.com/office/powerpoint/2010/main" val="14773448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C15D06F4-0C02-4D84-9337-D9C275931227}"/>
              </a:ext>
            </a:extLst>
          </p:cNvPr>
          <p:cNvSpPr/>
          <p:nvPr/>
        </p:nvSpPr>
        <p:spPr>
          <a:xfrm>
            <a:off x="139425" y="5248275"/>
            <a:ext cx="4638675" cy="11334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err="1">
                <a:solidFill>
                  <a:schemeClr val="tx1">
                    <a:lumMod val="85000"/>
                    <a:lumOff val="15000"/>
                  </a:schemeClr>
                </a:solidFill>
                <a:latin typeface="微软雅黑" panose="020B0503020204020204" pitchFamily="34" charset="-122"/>
                <a:ea typeface="微软雅黑" panose="020B0503020204020204" pitchFamily="34" charset="-122"/>
              </a:rPr>
              <a:t>nvidia-smi</a:t>
            </a:r>
            <a:r>
              <a:rPr lang="en-US" altLang="zh-CN" sz="1800" b="1"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800" b="1" dirty="0" err="1">
                <a:solidFill>
                  <a:schemeClr val="tx1">
                    <a:lumMod val="85000"/>
                    <a:lumOff val="15000"/>
                  </a:schemeClr>
                </a:solidFill>
                <a:latin typeface="微软雅黑" panose="020B0503020204020204" pitchFamily="34" charset="-122"/>
                <a:ea typeface="微软雅黑" panose="020B0503020204020204" pitchFamily="34" charset="-122"/>
              </a:rPr>
              <a:t>cuda</a:t>
            </a:r>
            <a:r>
              <a:rPr lang="en-US" altLang="zh-CN" sz="1800" b="1" dirty="0">
                <a:solidFill>
                  <a:schemeClr val="tx1">
                    <a:lumMod val="85000"/>
                    <a:lumOff val="15000"/>
                  </a:schemeClr>
                </a:solidFill>
                <a:latin typeface="微软雅黑" panose="020B0503020204020204" pitchFamily="34" charset="-122"/>
                <a:ea typeface="微软雅黑" panose="020B0503020204020204" pitchFamily="34" charset="-122"/>
              </a:rPr>
              <a:t> = 12.0</a:t>
            </a:r>
            <a:endParaRPr lang="en-US" altLang="zh-CN" b="1"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r>
              <a:rPr lang="zh-CN" altLang="en-US" b="1" dirty="0"/>
              <a:t>基石环境，不建议改动</a:t>
            </a:r>
          </a:p>
        </p:txBody>
      </p:sp>
      <p:cxnSp>
        <p:nvCxnSpPr>
          <p:cNvPr id="5" name="直接箭头连接符 4">
            <a:extLst>
              <a:ext uri="{FF2B5EF4-FFF2-40B4-BE49-F238E27FC236}">
                <a16:creationId xmlns:a16="http://schemas.microsoft.com/office/drawing/2014/main" id="{175AEEC1-1FC2-4F6F-95B7-0E817DA0FB69}"/>
              </a:ext>
            </a:extLst>
          </p:cNvPr>
          <p:cNvCxnSpPr>
            <a:cxnSpLocks/>
            <a:stCxn id="3" idx="0"/>
            <a:endCxn id="8" idx="2"/>
          </p:cNvCxnSpPr>
          <p:nvPr/>
        </p:nvCxnSpPr>
        <p:spPr>
          <a:xfrm flipV="1">
            <a:off x="2458763" y="4772025"/>
            <a:ext cx="0" cy="47625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 name="矩形: 圆角 7">
            <a:extLst>
              <a:ext uri="{FF2B5EF4-FFF2-40B4-BE49-F238E27FC236}">
                <a16:creationId xmlns:a16="http://schemas.microsoft.com/office/drawing/2014/main" id="{7B9EF854-B383-456E-8F1B-3925F8729BB3}"/>
              </a:ext>
            </a:extLst>
          </p:cNvPr>
          <p:cNvSpPr/>
          <p:nvPr/>
        </p:nvSpPr>
        <p:spPr>
          <a:xfrm>
            <a:off x="139425" y="3095624"/>
            <a:ext cx="4638675" cy="1676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F1078C4E-5327-42AC-918B-DCD2FE2292BC}"/>
              </a:ext>
            </a:extLst>
          </p:cNvPr>
          <p:cNvSpPr txBox="1"/>
          <p:nvPr/>
        </p:nvSpPr>
        <p:spPr>
          <a:xfrm>
            <a:off x="139425" y="3105834"/>
            <a:ext cx="4638675" cy="646331"/>
          </a:xfrm>
          <a:prstGeom prst="rect">
            <a:avLst/>
          </a:prstGeom>
          <a:noFill/>
        </p:spPr>
        <p:txBody>
          <a:bodyPr wrap="square" rtlCol="0">
            <a:spAutoFit/>
          </a:bodyPr>
          <a:lstStyle/>
          <a:p>
            <a:pPr algn="ct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nvidia-toolkit version = 11.8.89</a:t>
            </a:r>
          </a:p>
          <a:p>
            <a:endParaRPr lang="zh-CN" altLang="en-US" dirty="0"/>
          </a:p>
        </p:txBody>
      </p:sp>
      <p:sp>
        <p:nvSpPr>
          <p:cNvPr id="12" name="矩形: 圆角 11">
            <a:extLst>
              <a:ext uri="{FF2B5EF4-FFF2-40B4-BE49-F238E27FC236}">
                <a16:creationId xmlns:a16="http://schemas.microsoft.com/office/drawing/2014/main" id="{102AF87A-0BA2-4001-A9A0-782C0A9CE9AC}"/>
              </a:ext>
            </a:extLst>
          </p:cNvPr>
          <p:cNvSpPr/>
          <p:nvPr/>
        </p:nvSpPr>
        <p:spPr>
          <a:xfrm>
            <a:off x="3320774" y="3710659"/>
            <a:ext cx="1333497" cy="434752"/>
          </a:xfrm>
          <a:prstGeom prst="roundRect">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i="0" dirty="0" err="1">
                <a:solidFill>
                  <a:srgbClr val="262626"/>
                </a:solidFill>
                <a:effectLst/>
                <a:latin typeface="+mj-lt"/>
              </a:rPr>
              <a:t>cudadevrt</a:t>
            </a:r>
            <a:endParaRPr lang="zh-CN" altLang="en-US" b="1" dirty="0"/>
          </a:p>
        </p:txBody>
      </p:sp>
      <p:sp>
        <p:nvSpPr>
          <p:cNvPr id="13" name="矩形: 圆角 12">
            <a:extLst>
              <a:ext uri="{FF2B5EF4-FFF2-40B4-BE49-F238E27FC236}">
                <a16:creationId xmlns:a16="http://schemas.microsoft.com/office/drawing/2014/main" id="{F34619EC-AFA5-4B09-8574-6B6ADE108AF1}"/>
              </a:ext>
            </a:extLst>
          </p:cNvPr>
          <p:cNvSpPr/>
          <p:nvPr/>
        </p:nvSpPr>
        <p:spPr>
          <a:xfrm>
            <a:off x="1792011" y="3710659"/>
            <a:ext cx="1333497" cy="434752"/>
          </a:xfrm>
          <a:prstGeom prst="roundRect">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err="1">
                <a:solidFill>
                  <a:schemeClr val="tx1">
                    <a:lumMod val="85000"/>
                    <a:lumOff val="15000"/>
                  </a:schemeClr>
                </a:solidFill>
                <a:latin typeface="+mj-lt"/>
                <a:ea typeface="微软雅黑" panose="020B0503020204020204" pitchFamily="34" charset="-122"/>
              </a:rPr>
              <a:t>cublas</a:t>
            </a:r>
            <a:endParaRPr lang="zh-CN" altLang="en-US" b="1" dirty="0"/>
          </a:p>
        </p:txBody>
      </p:sp>
      <p:sp>
        <p:nvSpPr>
          <p:cNvPr id="14" name="矩形: 圆角 13">
            <a:extLst>
              <a:ext uri="{FF2B5EF4-FFF2-40B4-BE49-F238E27FC236}">
                <a16:creationId xmlns:a16="http://schemas.microsoft.com/office/drawing/2014/main" id="{F53B7023-3005-4392-8B08-A8E090780862}"/>
              </a:ext>
            </a:extLst>
          </p:cNvPr>
          <p:cNvSpPr/>
          <p:nvPr/>
        </p:nvSpPr>
        <p:spPr>
          <a:xfrm>
            <a:off x="263247" y="3704869"/>
            <a:ext cx="1333497" cy="434752"/>
          </a:xfrm>
          <a:prstGeom prst="roundRect">
            <a:avLst/>
          </a:prstGeom>
          <a:solidFill>
            <a:schemeClr val="accent4"/>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i="0" dirty="0" err="1">
                <a:solidFill>
                  <a:srgbClr val="262626"/>
                </a:solidFill>
                <a:effectLst/>
                <a:latin typeface="+mj-lt"/>
              </a:rPr>
              <a:t>nvcc</a:t>
            </a:r>
            <a:endParaRPr lang="zh-CN" altLang="en-US" b="1" dirty="0"/>
          </a:p>
        </p:txBody>
      </p:sp>
      <p:sp>
        <p:nvSpPr>
          <p:cNvPr id="18" name="矩形: 圆角 17">
            <a:extLst>
              <a:ext uri="{FF2B5EF4-FFF2-40B4-BE49-F238E27FC236}">
                <a16:creationId xmlns:a16="http://schemas.microsoft.com/office/drawing/2014/main" id="{C78B6AB9-46C2-4A64-BFC9-A12537C7E47F}"/>
              </a:ext>
            </a:extLst>
          </p:cNvPr>
          <p:cNvSpPr/>
          <p:nvPr/>
        </p:nvSpPr>
        <p:spPr>
          <a:xfrm>
            <a:off x="263247" y="4238447"/>
            <a:ext cx="1333497" cy="434752"/>
          </a:xfrm>
          <a:prstGeom prst="roundRect">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rgbClr val="262626"/>
                </a:solidFill>
                <a:latin typeface="+mj-lt"/>
              </a:rPr>
              <a:t>……</a:t>
            </a:r>
            <a:endParaRPr lang="zh-CN" altLang="en-US" b="1" dirty="0"/>
          </a:p>
        </p:txBody>
      </p:sp>
      <p:sp>
        <p:nvSpPr>
          <p:cNvPr id="19" name="矩形: 圆角 18">
            <a:extLst>
              <a:ext uri="{FF2B5EF4-FFF2-40B4-BE49-F238E27FC236}">
                <a16:creationId xmlns:a16="http://schemas.microsoft.com/office/drawing/2014/main" id="{F61A9B36-267B-414B-96DE-5BBE95BD34A4}"/>
              </a:ext>
            </a:extLst>
          </p:cNvPr>
          <p:cNvSpPr/>
          <p:nvPr/>
        </p:nvSpPr>
        <p:spPr>
          <a:xfrm>
            <a:off x="1792010" y="4238447"/>
            <a:ext cx="1333497" cy="434752"/>
          </a:xfrm>
          <a:prstGeom prst="roundRect">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rgbClr val="262626"/>
                </a:solidFill>
                <a:latin typeface="+mj-lt"/>
              </a:rPr>
              <a:t>……</a:t>
            </a:r>
            <a:endParaRPr lang="zh-CN" altLang="en-US" b="1" dirty="0"/>
          </a:p>
        </p:txBody>
      </p:sp>
      <p:sp>
        <p:nvSpPr>
          <p:cNvPr id="20" name="矩形: 圆角 19">
            <a:extLst>
              <a:ext uri="{FF2B5EF4-FFF2-40B4-BE49-F238E27FC236}">
                <a16:creationId xmlns:a16="http://schemas.microsoft.com/office/drawing/2014/main" id="{6FE605B7-6883-487C-B7BD-4EB826105FA6}"/>
              </a:ext>
            </a:extLst>
          </p:cNvPr>
          <p:cNvSpPr/>
          <p:nvPr/>
        </p:nvSpPr>
        <p:spPr>
          <a:xfrm>
            <a:off x="3320773" y="4238447"/>
            <a:ext cx="1333497" cy="434752"/>
          </a:xfrm>
          <a:prstGeom prst="roundRect">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rgbClr val="262626"/>
                </a:solidFill>
                <a:latin typeface="+mj-lt"/>
              </a:rPr>
              <a:t>……</a:t>
            </a:r>
            <a:endParaRPr lang="zh-CN" altLang="en-US" b="1" dirty="0"/>
          </a:p>
        </p:txBody>
      </p:sp>
      <p:sp>
        <p:nvSpPr>
          <p:cNvPr id="21" name="矩形: 圆角 20">
            <a:extLst>
              <a:ext uri="{FF2B5EF4-FFF2-40B4-BE49-F238E27FC236}">
                <a16:creationId xmlns:a16="http://schemas.microsoft.com/office/drawing/2014/main" id="{AC819289-F65B-4885-B9FE-BBFCE2ED066D}"/>
              </a:ext>
            </a:extLst>
          </p:cNvPr>
          <p:cNvSpPr/>
          <p:nvPr/>
        </p:nvSpPr>
        <p:spPr>
          <a:xfrm>
            <a:off x="139420" y="924435"/>
            <a:ext cx="4638675" cy="167640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8E274865-3FBA-4FCD-B9D9-B1925D2A73B9}"/>
              </a:ext>
            </a:extLst>
          </p:cNvPr>
          <p:cNvSpPr txBox="1"/>
          <p:nvPr/>
        </p:nvSpPr>
        <p:spPr>
          <a:xfrm>
            <a:off x="139420" y="935686"/>
            <a:ext cx="4638675" cy="646331"/>
          </a:xfrm>
          <a:prstGeom prst="rect">
            <a:avLst/>
          </a:prstGeom>
          <a:noFill/>
        </p:spPr>
        <p:txBody>
          <a:bodyPr wrap="square" rtlCol="0">
            <a:spAutoFit/>
          </a:bodyPr>
          <a:lstStyle/>
          <a:p>
            <a:pPr algn="ct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frames</a:t>
            </a:r>
          </a:p>
          <a:p>
            <a:endParaRPr lang="zh-CN" altLang="en-US" dirty="0"/>
          </a:p>
        </p:txBody>
      </p:sp>
      <p:sp>
        <p:nvSpPr>
          <p:cNvPr id="26" name="矩形: 圆角 25">
            <a:extLst>
              <a:ext uri="{FF2B5EF4-FFF2-40B4-BE49-F238E27FC236}">
                <a16:creationId xmlns:a16="http://schemas.microsoft.com/office/drawing/2014/main" id="{F46F0249-60A8-40B5-A504-438BA46ADE41}"/>
              </a:ext>
            </a:extLst>
          </p:cNvPr>
          <p:cNvSpPr/>
          <p:nvPr/>
        </p:nvSpPr>
        <p:spPr>
          <a:xfrm>
            <a:off x="201330" y="1485212"/>
            <a:ext cx="1457329" cy="434752"/>
          </a:xfrm>
          <a:prstGeom prst="roundRect">
            <a:avLst/>
          </a:prstGeom>
          <a:solidFill>
            <a:schemeClr val="accent6">
              <a:lumMod val="40000"/>
              <a:lumOff val="60000"/>
            </a:schemeClr>
          </a:solidFill>
          <a:ln>
            <a:solidFill>
              <a:schemeClr val="accent5">
                <a:lumMod val="20000"/>
                <a:lumOff val="8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err="1">
                <a:solidFill>
                  <a:srgbClr val="262626"/>
                </a:solidFill>
                <a:latin typeface="+mj-lt"/>
              </a:rPr>
              <a:t>Pytorch</a:t>
            </a:r>
            <a:endParaRPr lang="zh-CN" altLang="en-US" b="1" dirty="0"/>
          </a:p>
        </p:txBody>
      </p:sp>
      <p:sp>
        <p:nvSpPr>
          <p:cNvPr id="27" name="矩形: 圆角 26">
            <a:extLst>
              <a:ext uri="{FF2B5EF4-FFF2-40B4-BE49-F238E27FC236}">
                <a16:creationId xmlns:a16="http://schemas.microsoft.com/office/drawing/2014/main" id="{5F997C54-F39F-4EF2-8EEC-5ADA206D3E06}"/>
              </a:ext>
            </a:extLst>
          </p:cNvPr>
          <p:cNvSpPr/>
          <p:nvPr/>
        </p:nvSpPr>
        <p:spPr>
          <a:xfrm>
            <a:off x="3258848" y="1483513"/>
            <a:ext cx="1457329" cy="434752"/>
          </a:xfrm>
          <a:prstGeom prst="roundRect">
            <a:avLst/>
          </a:prstGeom>
          <a:solidFill>
            <a:schemeClr val="accent6">
              <a:lumMod val="40000"/>
              <a:lumOff val="60000"/>
            </a:schemeClr>
          </a:solidFill>
          <a:ln>
            <a:solidFill>
              <a:schemeClr val="accent5">
                <a:lumMod val="20000"/>
                <a:lumOff val="8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rgbClr val="262626"/>
                </a:solidFill>
                <a:latin typeface="+mj-lt"/>
              </a:rPr>
              <a:t>llama</a:t>
            </a:r>
            <a:endParaRPr lang="zh-CN" altLang="en-US" b="1" dirty="0">
              <a:solidFill>
                <a:srgbClr val="262626"/>
              </a:solidFill>
              <a:latin typeface="+mj-lt"/>
            </a:endParaRPr>
          </a:p>
        </p:txBody>
      </p:sp>
      <p:sp>
        <p:nvSpPr>
          <p:cNvPr id="30" name="矩形: 圆角 29">
            <a:extLst>
              <a:ext uri="{FF2B5EF4-FFF2-40B4-BE49-F238E27FC236}">
                <a16:creationId xmlns:a16="http://schemas.microsoft.com/office/drawing/2014/main" id="{F39B9409-61C4-468E-A692-61F194D92139}"/>
              </a:ext>
            </a:extLst>
          </p:cNvPr>
          <p:cNvSpPr/>
          <p:nvPr/>
        </p:nvSpPr>
        <p:spPr>
          <a:xfrm>
            <a:off x="201330" y="2034738"/>
            <a:ext cx="1457329" cy="434752"/>
          </a:xfrm>
          <a:prstGeom prst="roundRect">
            <a:avLst/>
          </a:prstGeom>
          <a:solidFill>
            <a:schemeClr val="accent5">
              <a:lumMod val="20000"/>
              <a:lumOff val="80000"/>
            </a:schemeClr>
          </a:solidFill>
          <a:ln w="19050">
            <a:solidFill>
              <a:schemeClr val="tx1"/>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rgbClr val="262626"/>
                </a:solidFill>
                <a:latin typeface="+mj-lt"/>
              </a:rPr>
              <a:t>TensorFlow</a:t>
            </a:r>
            <a:endParaRPr lang="zh-CN" altLang="en-US" b="1" dirty="0"/>
          </a:p>
        </p:txBody>
      </p:sp>
      <p:sp>
        <p:nvSpPr>
          <p:cNvPr id="32" name="矩形: 圆角 31">
            <a:extLst>
              <a:ext uri="{FF2B5EF4-FFF2-40B4-BE49-F238E27FC236}">
                <a16:creationId xmlns:a16="http://schemas.microsoft.com/office/drawing/2014/main" id="{AD456B10-D848-47C3-9CEA-3F56EA0639C4}"/>
              </a:ext>
            </a:extLst>
          </p:cNvPr>
          <p:cNvSpPr/>
          <p:nvPr/>
        </p:nvSpPr>
        <p:spPr>
          <a:xfrm>
            <a:off x="1730092" y="2034738"/>
            <a:ext cx="1457329" cy="434752"/>
          </a:xfrm>
          <a:prstGeom prst="roundRect">
            <a:avLst/>
          </a:prstGeom>
          <a:solidFill>
            <a:schemeClr val="accent5">
              <a:lumMod val="20000"/>
              <a:lumOff val="80000"/>
            </a:schemeClr>
          </a:solidFill>
          <a:ln w="19050">
            <a:solidFill>
              <a:schemeClr val="tx1"/>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rgbClr val="262626"/>
                </a:solidFill>
                <a:latin typeface="+mj-lt"/>
              </a:rPr>
              <a:t>Mindspore</a:t>
            </a:r>
            <a:endParaRPr lang="zh-CN" altLang="en-US" b="1" dirty="0">
              <a:solidFill>
                <a:srgbClr val="262626"/>
              </a:solidFill>
              <a:latin typeface="+mj-lt"/>
            </a:endParaRPr>
          </a:p>
        </p:txBody>
      </p:sp>
      <p:sp>
        <p:nvSpPr>
          <p:cNvPr id="33" name="矩形: 圆角 32">
            <a:extLst>
              <a:ext uri="{FF2B5EF4-FFF2-40B4-BE49-F238E27FC236}">
                <a16:creationId xmlns:a16="http://schemas.microsoft.com/office/drawing/2014/main" id="{608F26A0-2F6F-4A6D-8D39-EB0E6008A51B}"/>
              </a:ext>
            </a:extLst>
          </p:cNvPr>
          <p:cNvSpPr/>
          <p:nvPr/>
        </p:nvSpPr>
        <p:spPr>
          <a:xfrm>
            <a:off x="3254093" y="2034738"/>
            <a:ext cx="1457329" cy="434752"/>
          </a:xfrm>
          <a:prstGeom prst="roundRect">
            <a:avLst/>
          </a:prstGeom>
          <a:solidFill>
            <a:schemeClr val="accent5">
              <a:lumMod val="20000"/>
              <a:lumOff val="80000"/>
            </a:schemeClr>
          </a:solidFill>
          <a:ln w="19050">
            <a:solidFill>
              <a:schemeClr val="tx1"/>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rgbClr val="262626"/>
                </a:solidFill>
                <a:latin typeface="+mj-lt"/>
              </a:rPr>
              <a:t>……</a:t>
            </a:r>
            <a:endParaRPr lang="zh-CN" altLang="en-US" b="1" dirty="0">
              <a:solidFill>
                <a:srgbClr val="262626"/>
              </a:solidFill>
              <a:latin typeface="+mj-lt"/>
            </a:endParaRPr>
          </a:p>
        </p:txBody>
      </p:sp>
      <p:cxnSp>
        <p:nvCxnSpPr>
          <p:cNvPr id="50" name="直接箭头连接符 49">
            <a:extLst>
              <a:ext uri="{FF2B5EF4-FFF2-40B4-BE49-F238E27FC236}">
                <a16:creationId xmlns:a16="http://schemas.microsoft.com/office/drawing/2014/main" id="{26EBECA5-1274-42D4-B35F-D13FDC1B9B2F}"/>
              </a:ext>
            </a:extLst>
          </p:cNvPr>
          <p:cNvCxnSpPr>
            <a:cxnSpLocks/>
          </p:cNvCxnSpPr>
          <p:nvPr/>
        </p:nvCxnSpPr>
        <p:spPr>
          <a:xfrm flipV="1">
            <a:off x="2458756" y="2619374"/>
            <a:ext cx="0" cy="476250"/>
          </a:xfrm>
          <a:prstGeom prst="straightConnector1">
            <a:avLst/>
          </a:prstGeom>
          <a:ln w="571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4CBA3E47-261A-44AB-9B77-B95813A65DB1}"/>
              </a:ext>
            </a:extLst>
          </p:cNvPr>
          <p:cNvSpPr txBox="1"/>
          <p:nvPr/>
        </p:nvSpPr>
        <p:spPr>
          <a:xfrm>
            <a:off x="2651359" y="2687749"/>
            <a:ext cx="5724644" cy="369332"/>
          </a:xfrm>
          <a:prstGeom prst="rect">
            <a:avLst/>
          </a:prstGeom>
          <a:noFill/>
        </p:spPr>
        <p:txBody>
          <a:bodyPr wrap="none" rtlCol="0">
            <a:spAutoFit/>
          </a:bodyPr>
          <a:lstStyle/>
          <a:p>
            <a:r>
              <a:rPr lang="en-US" altLang="zh-CN" b="1" dirty="0">
                <a:solidFill>
                  <a:srgbClr val="FF0000"/>
                </a:solidFill>
              </a:rPr>
              <a:t>Frames</a:t>
            </a:r>
            <a:r>
              <a:rPr lang="zh-CN" altLang="en-US" b="1" dirty="0">
                <a:solidFill>
                  <a:srgbClr val="FF0000"/>
                </a:solidFill>
              </a:rPr>
              <a:t>不一定使用所有的</a:t>
            </a:r>
            <a:r>
              <a:rPr lang="en-US" altLang="zh-CN" b="1" dirty="0">
                <a:solidFill>
                  <a:srgbClr val="FF0000"/>
                </a:solidFill>
              </a:rPr>
              <a:t>tool</a:t>
            </a:r>
            <a:r>
              <a:rPr lang="zh-CN" altLang="en-US" b="1" dirty="0">
                <a:solidFill>
                  <a:srgbClr val="FF0000"/>
                </a:solidFill>
              </a:rPr>
              <a:t>，有的</a:t>
            </a:r>
            <a:r>
              <a:rPr lang="en-US" altLang="zh-CN" b="1" dirty="0">
                <a:solidFill>
                  <a:srgbClr val="FF0000"/>
                </a:solidFill>
              </a:rPr>
              <a:t>frame</a:t>
            </a:r>
            <a:r>
              <a:rPr lang="zh-CN" altLang="en-US" b="1" dirty="0">
                <a:solidFill>
                  <a:srgbClr val="FF0000"/>
                </a:solidFill>
              </a:rPr>
              <a:t>甚至自带</a:t>
            </a:r>
            <a:r>
              <a:rPr lang="en-US" altLang="zh-CN" b="1" dirty="0">
                <a:solidFill>
                  <a:srgbClr val="FF0000"/>
                </a:solidFill>
              </a:rPr>
              <a:t>tool</a:t>
            </a:r>
            <a:endParaRPr lang="zh-CN" altLang="en-US" b="1" dirty="0">
              <a:solidFill>
                <a:srgbClr val="FF0000"/>
              </a:solidFill>
            </a:endParaRPr>
          </a:p>
        </p:txBody>
      </p:sp>
      <p:sp>
        <p:nvSpPr>
          <p:cNvPr id="56" name="加号 55">
            <a:extLst>
              <a:ext uri="{FF2B5EF4-FFF2-40B4-BE49-F238E27FC236}">
                <a16:creationId xmlns:a16="http://schemas.microsoft.com/office/drawing/2014/main" id="{E1AA49CE-FC03-4EED-A268-2F00119FE9C8}"/>
              </a:ext>
            </a:extLst>
          </p:cNvPr>
          <p:cNvSpPr/>
          <p:nvPr/>
        </p:nvSpPr>
        <p:spPr>
          <a:xfrm>
            <a:off x="2186283" y="1437286"/>
            <a:ext cx="544946" cy="535073"/>
          </a:xfrm>
          <a:prstGeom prst="mathPlus">
            <a:avLst/>
          </a:prstGeom>
          <a:solidFill>
            <a:schemeClr val="accent6">
              <a:lumMod val="40000"/>
              <a:lumOff val="60000"/>
            </a:schemeClr>
          </a:solidFill>
          <a:ln>
            <a:solidFill>
              <a:schemeClr val="accent6"/>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b="1">
              <a:solidFill>
                <a:srgbClr val="262626"/>
              </a:solidFill>
              <a:latin typeface="+mj-lt"/>
            </a:endParaRPr>
          </a:p>
        </p:txBody>
      </p:sp>
      <p:sp>
        <p:nvSpPr>
          <p:cNvPr id="60" name="矩形: 圆角 59">
            <a:extLst>
              <a:ext uri="{FF2B5EF4-FFF2-40B4-BE49-F238E27FC236}">
                <a16:creationId xmlns:a16="http://schemas.microsoft.com/office/drawing/2014/main" id="{8FBD3F9D-3D0D-48D7-99FB-6675A9BEEC50}"/>
              </a:ext>
            </a:extLst>
          </p:cNvPr>
          <p:cNvSpPr/>
          <p:nvPr/>
        </p:nvSpPr>
        <p:spPr>
          <a:xfrm>
            <a:off x="5033828" y="3098328"/>
            <a:ext cx="3666827" cy="434752"/>
          </a:xfrm>
          <a:prstGeom prst="roundRect">
            <a:avLst/>
          </a:prstGeom>
          <a:solidFill>
            <a:schemeClr val="accent4"/>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i="0" dirty="0" err="1">
                <a:solidFill>
                  <a:srgbClr val="262626"/>
                </a:solidFill>
                <a:effectLst/>
                <a:latin typeface="+mj-lt"/>
              </a:rPr>
              <a:t>nvcc</a:t>
            </a:r>
            <a:r>
              <a:rPr lang="zh-CN" altLang="en-US" b="1" i="0" dirty="0">
                <a:solidFill>
                  <a:srgbClr val="262626"/>
                </a:solidFill>
                <a:effectLst/>
                <a:latin typeface="+mj-lt"/>
              </a:rPr>
              <a:t>为什么被提及的频率如此高：</a:t>
            </a:r>
            <a:endParaRPr lang="zh-CN" altLang="en-US" b="1" dirty="0"/>
          </a:p>
        </p:txBody>
      </p:sp>
      <p:sp>
        <p:nvSpPr>
          <p:cNvPr id="61" name="矩形: 圆角 60">
            <a:extLst>
              <a:ext uri="{FF2B5EF4-FFF2-40B4-BE49-F238E27FC236}">
                <a16:creationId xmlns:a16="http://schemas.microsoft.com/office/drawing/2014/main" id="{23F4BE5B-0BAE-4FC9-83D7-3B752983D5A0}"/>
              </a:ext>
            </a:extLst>
          </p:cNvPr>
          <p:cNvSpPr/>
          <p:nvPr/>
        </p:nvSpPr>
        <p:spPr>
          <a:xfrm>
            <a:off x="5033828" y="3571874"/>
            <a:ext cx="7018747" cy="2210090"/>
          </a:xfrm>
          <a:prstGeom prst="roundRect">
            <a:avLst>
              <a:gd name="adj" fmla="val 627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0" i="0" dirty="0">
                <a:solidFill>
                  <a:srgbClr val="262626"/>
                </a:solidFill>
                <a:effectLst/>
                <a:latin typeface="-apple-system"/>
              </a:rPr>
              <a:t>因为它是</a:t>
            </a:r>
            <a:r>
              <a:rPr lang="en-US" altLang="zh-CN" b="0" i="0" dirty="0">
                <a:solidFill>
                  <a:srgbClr val="262626"/>
                </a:solidFill>
                <a:effectLst/>
                <a:latin typeface="-apple-system"/>
              </a:rPr>
              <a:t>NVIDIA</a:t>
            </a:r>
            <a:r>
              <a:rPr lang="zh-CN" altLang="en-US" b="0" i="0" dirty="0">
                <a:solidFill>
                  <a:srgbClr val="262626"/>
                </a:solidFill>
                <a:effectLst/>
                <a:latin typeface="-apple-system"/>
              </a:rPr>
              <a:t>官方的</a:t>
            </a:r>
            <a:r>
              <a:rPr lang="en-US" altLang="zh-CN" b="0" i="0" dirty="0">
                <a:solidFill>
                  <a:srgbClr val="262626"/>
                </a:solidFill>
                <a:effectLst/>
                <a:latin typeface="-apple-system"/>
              </a:rPr>
              <a:t>CUDA</a:t>
            </a:r>
            <a:r>
              <a:rPr lang="zh-CN" altLang="en-US" b="0" i="0" dirty="0">
                <a:solidFill>
                  <a:srgbClr val="262626"/>
                </a:solidFill>
                <a:effectLst/>
                <a:latin typeface="-apple-system"/>
              </a:rPr>
              <a:t>编译器，负责将</a:t>
            </a:r>
            <a:r>
              <a:rPr lang="en-US" altLang="zh-CN" b="0" i="0" dirty="0">
                <a:solidFill>
                  <a:srgbClr val="262626"/>
                </a:solidFill>
                <a:effectLst/>
                <a:latin typeface="-apple-system"/>
              </a:rPr>
              <a:t>CUDA</a:t>
            </a:r>
            <a:r>
              <a:rPr lang="zh-CN" altLang="en-US" b="0" i="0" dirty="0">
                <a:solidFill>
                  <a:srgbClr val="262626"/>
                </a:solidFill>
                <a:effectLst/>
                <a:latin typeface="-apple-system"/>
              </a:rPr>
              <a:t>代码编译成</a:t>
            </a:r>
            <a:r>
              <a:rPr lang="en-US" altLang="zh-CN" b="0" i="0" dirty="0">
                <a:solidFill>
                  <a:srgbClr val="262626"/>
                </a:solidFill>
                <a:effectLst/>
                <a:latin typeface="-apple-system"/>
              </a:rPr>
              <a:t>GPU</a:t>
            </a:r>
            <a:r>
              <a:rPr lang="zh-CN" altLang="en-US" b="0" i="0" dirty="0">
                <a:solidFill>
                  <a:srgbClr val="262626"/>
                </a:solidFill>
                <a:effectLst/>
                <a:latin typeface="-apple-system"/>
              </a:rPr>
              <a:t>可执行的二进制代码。许多底层</a:t>
            </a:r>
            <a:r>
              <a:rPr lang="en-US" altLang="zh-CN" b="0" i="0" dirty="0">
                <a:solidFill>
                  <a:srgbClr val="262626"/>
                </a:solidFill>
                <a:effectLst/>
                <a:latin typeface="-apple-system"/>
              </a:rPr>
              <a:t>CUDA</a:t>
            </a:r>
            <a:r>
              <a:rPr lang="zh-CN" altLang="en-US" b="0" i="0" dirty="0">
                <a:solidFill>
                  <a:srgbClr val="262626"/>
                </a:solidFill>
                <a:effectLst/>
                <a:latin typeface="-apple-system"/>
              </a:rPr>
              <a:t>操作如向量处理、卷积等需要通过</a:t>
            </a:r>
            <a:r>
              <a:rPr lang="en-US" altLang="zh-CN" b="0" i="0" dirty="0" err="1">
                <a:solidFill>
                  <a:srgbClr val="262626"/>
                </a:solidFill>
                <a:effectLst/>
                <a:latin typeface="-apple-system"/>
              </a:rPr>
              <a:t>nvcc</a:t>
            </a:r>
            <a:r>
              <a:rPr lang="zh-CN" altLang="en-US" b="0" i="0" dirty="0">
                <a:solidFill>
                  <a:srgbClr val="262626"/>
                </a:solidFill>
                <a:effectLst/>
                <a:latin typeface="-apple-system"/>
              </a:rPr>
              <a:t>编译实现。不恰当但直观的比喻是：</a:t>
            </a:r>
            <a:r>
              <a:rPr lang="en-US" altLang="zh-CN" b="0" i="0" dirty="0" err="1">
                <a:solidFill>
                  <a:srgbClr val="262626"/>
                </a:solidFill>
                <a:effectLst/>
                <a:latin typeface="-apple-system"/>
              </a:rPr>
              <a:t>nvcc</a:t>
            </a:r>
            <a:r>
              <a:rPr lang="zh-CN" altLang="en-US" b="0" i="0" dirty="0">
                <a:solidFill>
                  <a:srgbClr val="262626"/>
                </a:solidFill>
                <a:effectLst/>
                <a:latin typeface="-apple-system"/>
              </a:rPr>
              <a:t>之于</a:t>
            </a:r>
            <a:r>
              <a:rPr lang="en-US" altLang="zh-CN" b="0" i="0" dirty="0">
                <a:solidFill>
                  <a:srgbClr val="262626"/>
                </a:solidFill>
                <a:effectLst/>
                <a:latin typeface="-apple-system"/>
              </a:rPr>
              <a:t>GPU</a:t>
            </a:r>
            <a:r>
              <a:rPr lang="zh-CN" altLang="en-US" b="0" i="0" dirty="0">
                <a:solidFill>
                  <a:srgbClr val="262626"/>
                </a:solidFill>
                <a:effectLst/>
                <a:latin typeface="-apple-system"/>
              </a:rPr>
              <a:t>编程，就像</a:t>
            </a:r>
            <a:r>
              <a:rPr lang="en-US" altLang="zh-CN" b="0" i="0" dirty="0">
                <a:solidFill>
                  <a:srgbClr val="262626"/>
                </a:solidFill>
                <a:effectLst/>
                <a:latin typeface="-apple-system"/>
              </a:rPr>
              <a:t>C/C++</a:t>
            </a:r>
            <a:r>
              <a:rPr lang="zh-CN" altLang="en-US" b="0" i="0" dirty="0">
                <a:solidFill>
                  <a:srgbClr val="262626"/>
                </a:solidFill>
                <a:effectLst/>
                <a:latin typeface="-apple-system"/>
              </a:rPr>
              <a:t>编译器之于</a:t>
            </a:r>
            <a:r>
              <a:rPr lang="en-US" altLang="zh-CN" b="0" i="0" dirty="0">
                <a:solidFill>
                  <a:srgbClr val="262626"/>
                </a:solidFill>
                <a:effectLst/>
                <a:latin typeface="-apple-system"/>
              </a:rPr>
              <a:t>CPU</a:t>
            </a:r>
            <a:r>
              <a:rPr lang="zh-CN" altLang="en-US" b="0" i="0" dirty="0">
                <a:solidFill>
                  <a:srgbClr val="262626"/>
                </a:solidFill>
                <a:effectLst/>
                <a:latin typeface="-apple-system"/>
              </a:rPr>
              <a:t>编程，是开发</a:t>
            </a:r>
            <a:r>
              <a:rPr lang="en-US" altLang="zh-CN" b="0" i="0" dirty="0">
                <a:solidFill>
                  <a:srgbClr val="262626"/>
                </a:solidFill>
                <a:effectLst/>
                <a:latin typeface="-apple-system"/>
              </a:rPr>
              <a:t>CUDA</a:t>
            </a:r>
            <a:r>
              <a:rPr lang="zh-CN" altLang="en-US" b="0" i="0" dirty="0">
                <a:solidFill>
                  <a:srgbClr val="262626"/>
                </a:solidFill>
                <a:effectLst/>
                <a:latin typeface="-apple-system"/>
              </a:rPr>
              <a:t>程序的基础工具。</a:t>
            </a:r>
            <a:endParaRPr lang="en-US" altLang="zh-CN" b="0" i="0" dirty="0">
              <a:solidFill>
                <a:srgbClr val="262626"/>
              </a:solidFill>
              <a:effectLst/>
              <a:latin typeface="-apple-system"/>
            </a:endParaRPr>
          </a:p>
          <a:p>
            <a:r>
              <a:rPr lang="en-US" altLang="zh-CN" b="0" i="0" dirty="0" err="1">
                <a:solidFill>
                  <a:srgbClr val="262626"/>
                </a:solidFill>
                <a:effectLst/>
                <a:latin typeface="-apple-system"/>
              </a:rPr>
              <a:t>nvcc</a:t>
            </a:r>
            <a:r>
              <a:rPr lang="zh-CN" altLang="en-US" b="0" i="0" dirty="0">
                <a:solidFill>
                  <a:srgbClr val="262626"/>
                </a:solidFill>
                <a:effectLst/>
                <a:latin typeface="-apple-system"/>
              </a:rPr>
              <a:t>的版本决定了可用的</a:t>
            </a:r>
            <a:r>
              <a:rPr lang="en-US" altLang="zh-CN" b="0" i="0" dirty="0">
                <a:solidFill>
                  <a:srgbClr val="262626"/>
                </a:solidFill>
                <a:effectLst/>
                <a:latin typeface="-apple-system"/>
              </a:rPr>
              <a:t>CUDA</a:t>
            </a:r>
            <a:r>
              <a:rPr lang="zh-CN" altLang="en-US" b="0" i="0" dirty="0">
                <a:solidFill>
                  <a:srgbClr val="262626"/>
                </a:solidFill>
                <a:effectLst/>
                <a:latin typeface="-apple-system"/>
              </a:rPr>
              <a:t>功能集和优化级别，因此在讨论</a:t>
            </a:r>
            <a:r>
              <a:rPr lang="en-US" altLang="zh-CN" b="0" i="0" dirty="0">
                <a:solidFill>
                  <a:srgbClr val="262626"/>
                </a:solidFill>
                <a:effectLst/>
                <a:latin typeface="-apple-system"/>
              </a:rPr>
              <a:t>CUDA</a:t>
            </a:r>
            <a:r>
              <a:rPr lang="zh-CN" altLang="en-US" b="0" i="0" dirty="0">
                <a:solidFill>
                  <a:srgbClr val="262626"/>
                </a:solidFill>
                <a:effectLst/>
                <a:latin typeface="-apple-system"/>
              </a:rPr>
              <a:t>环境时经常被提及。</a:t>
            </a:r>
            <a:endParaRPr lang="en-US" altLang="zh-CN" b="0" i="0" dirty="0">
              <a:solidFill>
                <a:srgbClr val="262626"/>
              </a:solidFill>
              <a:effectLst/>
              <a:latin typeface="-apple-system"/>
            </a:endParaRPr>
          </a:p>
          <a:p>
            <a:r>
              <a:rPr lang="zh-CN" altLang="en-US" b="0" i="0" dirty="0">
                <a:solidFill>
                  <a:srgbClr val="FF0000"/>
                </a:solidFill>
                <a:effectLst/>
                <a:latin typeface="-apple-system"/>
              </a:rPr>
              <a:t>所以当你配置环境出错时想问问</a:t>
            </a:r>
            <a:r>
              <a:rPr lang="en-US" altLang="zh-CN" b="0" i="0" dirty="0" err="1">
                <a:solidFill>
                  <a:srgbClr val="FF0000"/>
                </a:solidFill>
                <a:effectLst/>
                <a:latin typeface="-apple-system"/>
              </a:rPr>
              <a:t>deepseek</a:t>
            </a:r>
            <a:r>
              <a:rPr lang="zh-CN" altLang="en-US" b="0" i="0" dirty="0">
                <a:solidFill>
                  <a:srgbClr val="FF0000"/>
                </a:solidFill>
                <a:effectLst/>
                <a:latin typeface="-apple-system"/>
              </a:rPr>
              <a:t>啥情况时，</a:t>
            </a:r>
            <a:r>
              <a:rPr lang="en-US" altLang="zh-CN" b="0" i="0" dirty="0">
                <a:solidFill>
                  <a:srgbClr val="FF0000"/>
                </a:solidFill>
                <a:effectLst/>
                <a:latin typeface="-apple-system"/>
              </a:rPr>
              <a:t>LLM</a:t>
            </a:r>
            <a:r>
              <a:rPr lang="zh-CN" altLang="en-US" b="0" i="0" dirty="0">
                <a:solidFill>
                  <a:srgbClr val="FF0000"/>
                </a:solidFill>
                <a:effectLst/>
                <a:latin typeface="-apple-system"/>
              </a:rPr>
              <a:t>总会给你</a:t>
            </a:r>
            <a:r>
              <a:rPr lang="en-US" altLang="zh-CN" b="0" i="0" dirty="0" err="1">
                <a:solidFill>
                  <a:srgbClr val="FF0000"/>
                </a:solidFill>
                <a:effectLst/>
                <a:latin typeface="-apple-system"/>
              </a:rPr>
              <a:t>nvcc</a:t>
            </a:r>
            <a:r>
              <a:rPr lang="zh-CN" altLang="en-US" b="0" i="0" dirty="0">
                <a:solidFill>
                  <a:srgbClr val="FF0000"/>
                </a:solidFill>
                <a:effectLst/>
                <a:latin typeface="-apple-system"/>
              </a:rPr>
              <a:t>的相关信息，但是很可能错误并不是在</a:t>
            </a:r>
            <a:r>
              <a:rPr lang="en-US" altLang="zh-CN" b="0" i="0" dirty="0" err="1">
                <a:solidFill>
                  <a:srgbClr val="FF0000"/>
                </a:solidFill>
                <a:effectLst/>
                <a:latin typeface="-apple-system"/>
              </a:rPr>
              <a:t>nvcc</a:t>
            </a:r>
            <a:endParaRPr lang="en-US" altLang="zh-CN" b="0" i="0" dirty="0">
              <a:solidFill>
                <a:srgbClr val="FF0000"/>
              </a:solidFill>
              <a:effectLst/>
              <a:latin typeface="-apple-system"/>
            </a:endParaRPr>
          </a:p>
        </p:txBody>
      </p:sp>
      <p:sp>
        <p:nvSpPr>
          <p:cNvPr id="62" name="矩形: 圆角 61">
            <a:extLst>
              <a:ext uri="{FF2B5EF4-FFF2-40B4-BE49-F238E27FC236}">
                <a16:creationId xmlns:a16="http://schemas.microsoft.com/office/drawing/2014/main" id="{10A5E22B-0A26-4E1B-965E-8DC21D236466}"/>
              </a:ext>
            </a:extLst>
          </p:cNvPr>
          <p:cNvSpPr/>
          <p:nvPr/>
        </p:nvSpPr>
        <p:spPr>
          <a:xfrm>
            <a:off x="5086369" y="924435"/>
            <a:ext cx="4011449" cy="434752"/>
          </a:xfrm>
          <a:prstGeom prst="roundRect">
            <a:avLst/>
          </a:prstGeom>
          <a:solidFill>
            <a:schemeClr val="accent6">
              <a:lumMod val="40000"/>
              <a:lumOff val="60000"/>
            </a:schemeClr>
          </a:solidFill>
          <a:ln>
            <a:solidFill>
              <a:schemeClr val="accent5">
                <a:lumMod val="20000"/>
                <a:lumOff val="8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zh-CN" altLang="en-US" b="1" dirty="0">
                <a:solidFill>
                  <a:srgbClr val="262626"/>
                </a:solidFill>
                <a:latin typeface="+mj-lt"/>
              </a:rPr>
              <a:t>为什么各种框架也有一个</a:t>
            </a:r>
            <a:r>
              <a:rPr lang="en-US" altLang="zh-CN" b="1" dirty="0" err="1">
                <a:solidFill>
                  <a:srgbClr val="262626"/>
                </a:solidFill>
                <a:latin typeface="+mj-lt"/>
              </a:rPr>
              <a:t>cuda</a:t>
            </a:r>
            <a:r>
              <a:rPr lang="en-US" altLang="zh-CN" b="1" dirty="0">
                <a:solidFill>
                  <a:srgbClr val="262626"/>
                </a:solidFill>
                <a:latin typeface="+mj-lt"/>
              </a:rPr>
              <a:t> version</a:t>
            </a:r>
            <a:r>
              <a:rPr lang="zh-CN" altLang="en-US" b="1" dirty="0">
                <a:solidFill>
                  <a:srgbClr val="262626"/>
                </a:solidFill>
                <a:latin typeface="+mj-lt"/>
              </a:rPr>
              <a:t>：</a:t>
            </a:r>
          </a:p>
        </p:txBody>
      </p:sp>
      <p:sp>
        <p:nvSpPr>
          <p:cNvPr id="63" name="矩形: 圆角 62">
            <a:extLst>
              <a:ext uri="{FF2B5EF4-FFF2-40B4-BE49-F238E27FC236}">
                <a16:creationId xmlns:a16="http://schemas.microsoft.com/office/drawing/2014/main" id="{2151A8EC-9DB3-441A-9EAF-3BDBB3B1E11F}"/>
              </a:ext>
            </a:extLst>
          </p:cNvPr>
          <p:cNvSpPr/>
          <p:nvPr/>
        </p:nvSpPr>
        <p:spPr>
          <a:xfrm>
            <a:off x="5086369" y="1419223"/>
            <a:ext cx="6966206" cy="1059997"/>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框架会调用一些</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toolkit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中的包，但不是全部。像</a:t>
            </a:r>
            <a:r>
              <a:rPr lang="en-US" altLang="zh-CN" dirty="0" err="1">
                <a:solidFill>
                  <a:schemeClr val="tx1">
                    <a:lumMod val="85000"/>
                    <a:lumOff val="15000"/>
                  </a:schemeClr>
                </a:solidFill>
                <a:latin typeface="微软雅黑" panose="020B0503020204020204" pitchFamily="34" charset="-122"/>
                <a:ea typeface="微软雅黑" panose="020B0503020204020204" pitchFamily="34" charset="-122"/>
              </a:rPr>
              <a:t>Pytorch</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这样强大的框架内部是集成了重要</a:t>
            </a:r>
            <a:r>
              <a:rPr lang="en-US" altLang="zh-CN" dirty="0" err="1">
                <a:solidFill>
                  <a:schemeClr val="tx1">
                    <a:lumMod val="85000"/>
                    <a:lumOff val="15000"/>
                  </a:schemeClr>
                </a:solidFill>
                <a:latin typeface="微软雅黑" panose="020B0503020204020204" pitchFamily="34" charset="-122"/>
                <a:ea typeface="微软雅黑" panose="020B0503020204020204" pitchFamily="34" charset="-122"/>
              </a:rPr>
              <a:t>cuda</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组件的，因此能独立于</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toolkit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的</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version</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运作</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8FD7CF19-789A-3F7D-40B3-DA91FCE6DD18}"/>
              </a:ext>
            </a:extLst>
          </p:cNvPr>
          <p:cNvSpPr txBox="1"/>
          <p:nvPr/>
        </p:nvSpPr>
        <p:spPr>
          <a:xfrm>
            <a:off x="0" y="27725"/>
            <a:ext cx="6341801" cy="830997"/>
          </a:xfrm>
          <a:prstGeom prst="rect">
            <a:avLst/>
          </a:prstGeom>
          <a:noFill/>
        </p:spPr>
        <p:txBody>
          <a:bodyPr wrap="none" rtlCol="0">
            <a:spAutoFit/>
          </a:bodyPr>
          <a:lstStyle/>
          <a:p>
            <a:r>
              <a:rPr lang="en-US" altLang="zh-CN" sz="2400" b="1" dirty="0">
                <a:latin typeface="Times New Roman" panose="02020603050405020304" pitchFamily="18" charset="0"/>
                <a:ea typeface="新宋体" panose="02010609030101010101" pitchFamily="49" charset="-122"/>
              </a:rPr>
              <a:t>“</a:t>
            </a:r>
            <a:r>
              <a:rPr lang="zh-CN" altLang="en-US" sz="2400" b="1" dirty="0">
                <a:latin typeface="Times New Roman" panose="02020603050405020304" pitchFamily="18" charset="0"/>
                <a:ea typeface="新宋体" panose="02010609030101010101" pitchFamily="49" charset="-122"/>
              </a:rPr>
              <a:t> </a:t>
            </a:r>
            <a:r>
              <a:rPr lang="en-US" altLang="zh-CN" sz="2400" b="1" dirty="0">
                <a:latin typeface="Times New Roman" panose="02020603050405020304" pitchFamily="18" charset="0"/>
                <a:ea typeface="新宋体" panose="02010609030101010101" pitchFamily="49" charset="-122"/>
              </a:rPr>
              <a:t>It works on my computer.” Problem</a:t>
            </a:r>
          </a:p>
          <a:p>
            <a:r>
              <a:rPr lang="zh-CN" altLang="en-US" sz="2400" b="1" dirty="0">
                <a:latin typeface="Times New Roman" panose="02020603050405020304" pitchFamily="18" charset="0"/>
                <a:ea typeface="新宋体" panose="02010609030101010101" pitchFamily="49" charset="-122"/>
              </a:rPr>
              <a:t>环境配置解析</a:t>
            </a:r>
            <a:r>
              <a:rPr lang="en-US" altLang="zh-CN" sz="2400" b="1" dirty="0">
                <a:latin typeface="Times New Roman" panose="02020603050405020304" pitchFamily="18" charset="0"/>
                <a:ea typeface="新宋体" panose="02010609030101010101" pitchFamily="49" charset="-122"/>
              </a:rPr>
              <a:t>(1.1) – </a:t>
            </a:r>
            <a:r>
              <a:rPr lang="zh-CN" altLang="en-US" sz="2400" b="1" dirty="0">
                <a:latin typeface="Times New Roman" panose="02020603050405020304" pitchFamily="18" charset="0"/>
                <a:ea typeface="新宋体" panose="02010609030101010101" pitchFamily="49" charset="-122"/>
              </a:rPr>
              <a:t>为什么环境配置如此艰难</a:t>
            </a:r>
          </a:p>
        </p:txBody>
      </p:sp>
    </p:spTree>
    <p:extLst>
      <p:ext uri="{BB962C8B-B14F-4D97-AF65-F5344CB8AC3E}">
        <p14:creationId xmlns:p14="http://schemas.microsoft.com/office/powerpoint/2010/main" val="1582622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C15D06F4-0C02-4D84-9337-D9C275931227}"/>
              </a:ext>
            </a:extLst>
          </p:cNvPr>
          <p:cNvSpPr/>
          <p:nvPr/>
        </p:nvSpPr>
        <p:spPr>
          <a:xfrm>
            <a:off x="139420" y="5688568"/>
            <a:ext cx="11895562" cy="11334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tx1">
                    <a:lumMod val="85000"/>
                    <a:lumOff val="15000"/>
                  </a:schemeClr>
                </a:solidFill>
                <a:latin typeface="微软雅黑" panose="020B0503020204020204" pitchFamily="34" charset="-122"/>
                <a:ea typeface="微软雅黑" panose="020B0503020204020204" pitchFamily="34" charset="-122"/>
              </a:rPr>
              <a:t>nvidia-</a:t>
            </a:r>
            <a:r>
              <a:rPr lang="en-US" altLang="zh-CN" sz="1800" b="1" dirty="0" err="1">
                <a:solidFill>
                  <a:schemeClr val="tx1">
                    <a:lumMod val="85000"/>
                    <a:lumOff val="15000"/>
                  </a:schemeClr>
                </a:solidFill>
                <a:latin typeface="微软雅黑" panose="020B0503020204020204" pitchFamily="34" charset="-122"/>
                <a:ea typeface="微软雅黑" panose="020B0503020204020204" pitchFamily="34" charset="-122"/>
              </a:rPr>
              <a:t>smi</a:t>
            </a:r>
            <a:r>
              <a:rPr lang="en-US" altLang="zh-CN" sz="1800" b="1" dirty="0">
                <a:solidFill>
                  <a:schemeClr val="tx1">
                    <a:lumMod val="85000"/>
                    <a:lumOff val="15000"/>
                  </a:schemeClr>
                </a:solidFill>
                <a:latin typeface="微软雅黑" panose="020B0503020204020204" pitchFamily="34" charset="-122"/>
                <a:ea typeface="微软雅黑" panose="020B0503020204020204" pitchFamily="34" charset="-122"/>
              </a:rPr>
              <a:t> 12.0</a:t>
            </a:r>
            <a:endParaRPr lang="en-US" altLang="zh-CN" b="1"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r>
              <a:rPr lang="zh-CN" altLang="en-US" b="1" dirty="0"/>
              <a:t>基石环境，不建议改动</a:t>
            </a:r>
          </a:p>
        </p:txBody>
      </p:sp>
      <p:sp>
        <p:nvSpPr>
          <p:cNvPr id="8" name="矩形: 圆角 7">
            <a:extLst>
              <a:ext uri="{FF2B5EF4-FFF2-40B4-BE49-F238E27FC236}">
                <a16:creationId xmlns:a16="http://schemas.microsoft.com/office/drawing/2014/main" id="{7B9EF854-B383-456E-8F1B-3925F8729BB3}"/>
              </a:ext>
            </a:extLst>
          </p:cNvPr>
          <p:cNvSpPr/>
          <p:nvPr/>
        </p:nvSpPr>
        <p:spPr>
          <a:xfrm>
            <a:off x="139425" y="3363478"/>
            <a:ext cx="4638675" cy="1676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F1078C4E-5327-42AC-918B-DCD2FE2292BC}"/>
              </a:ext>
            </a:extLst>
          </p:cNvPr>
          <p:cNvSpPr txBox="1"/>
          <p:nvPr/>
        </p:nvSpPr>
        <p:spPr>
          <a:xfrm>
            <a:off x="139425" y="3373688"/>
            <a:ext cx="4638675" cy="646331"/>
          </a:xfrm>
          <a:prstGeom prst="rect">
            <a:avLst/>
          </a:prstGeom>
          <a:noFill/>
        </p:spPr>
        <p:txBody>
          <a:bodyPr wrap="square" rtlCol="0">
            <a:spAutoFit/>
          </a:bodyPr>
          <a:lstStyle/>
          <a:p>
            <a:pPr algn="ct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nvidia-toolkit version = 11.8.89</a:t>
            </a:r>
          </a:p>
          <a:p>
            <a:endParaRPr lang="zh-CN" altLang="en-US" dirty="0"/>
          </a:p>
        </p:txBody>
      </p:sp>
      <p:sp>
        <p:nvSpPr>
          <p:cNvPr id="12" name="矩形: 圆角 11">
            <a:extLst>
              <a:ext uri="{FF2B5EF4-FFF2-40B4-BE49-F238E27FC236}">
                <a16:creationId xmlns:a16="http://schemas.microsoft.com/office/drawing/2014/main" id="{102AF87A-0BA2-4001-A9A0-782C0A9CE9AC}"/>
              </a:ext>
            </a:extLst>
          </p:cNvPr>
          <p:cNvSpPr/>
          <p:nvPr/>
        </p:nvSpPr>
        <p:spPr>
          <a:xfrm>
            <a:off x="3320774" y="3978513"/>
            <a:ext cx="1333497" cy="434752"/>
          </a:xfrm>
          <a:prstGeom prst="roundRect">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i="0" dirty="0" err="1">
                <a:solidFill>
                  <a:srgbClr val="262626"/>
                </a:solidFill>
                <a:effectLst/>
                <a:latin typeface="+mj-lt"/>
              </a:rPr>
              <a:t>cudadevrt</a:t>
            </a:r>
            <a:endParaRPr lang="zh-CN" altLang="en-US" b="1" dirty="0"/>
          </a:p>
        </p:txBody>
      </p:sp>
      <p:sp>
        <p:nvSpPr>
          <p:cNvPr id="13" name="矩形: 圆角 12">
            <a:extLst>
              <a:ext uri="{FF2B5EF4-FFF2-40B4-BE49-F238E27FC236}">
                <a16:creationId xmlns:a16="http://schemas.microsoft.com/office/drawing/2014/main" id="{F34619EC-AFA5-4B09-8574-6B6ADE108AF1}"/>
              </a:ext>
            </a:extLst>
          </p:cNvPr>
          <p:cNvSpPr/>
          <p:nvPr/>
        </p:nvSpPr>
        <p:spPr>
          <a:xfrm>
            <a:off x="1792011" y="3978513"/>
            <a:ext cx="1333497" cy="434752"/>
          </a:xfrm>
          <a:prstGeom prst="roundRect">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err="1">
                <a:solidFill>
                  <a:schemeClr val="tx1">
                    <a:lumMod val="85000"/>
                    <a:lumOff val="15000"/>
                  </a:schemeClr>
                </a:solidFill>
                <a:latin typeface="+mj-lt"/>
                <a:ea typeface="微软雅黑" panose="020B0503020204020204" pitchFamily="34" charset="-122"/>
              </a:rPr>
              <a:t>cublas</a:t>
            </a:r>
            <a:endParaRPr lang="zh-CN" altLang="en-US" b="1" dirty="0"/>
          </a:p>
        </p:txBody>
      </p:sp>
      <p:sp>
        <p:nvSpPr>
          <p:cNvPr id="14" name="矩形: 圆角 13">
            <a:extLst>
              <a:ext uri="{FF2B5EF4-FFF2-40B4-BE49-F238E27FC236}">
                <a16:creationId xmlns:a16="http://schemas.microsoft.com/office/drawing/2014/main" id="{F53B7023-3005-4392-8B08-A8E090780862}"/>
              </a:ext>
            </a:extLst>
          </p:cNvPr>
          <p:cNvSpPr/>
          <p:nvPr/>
        </p:nvSpPr>
        <p:spPr>
          <a:xfrm>
            <a:off x="263247" y="3972723"/>
            <a:ext cx="1333497" cy="434752"/>
          </a:xfrm>
          <a:prstGeom prst="roundRect">
            <a:avLst/>
          </a:prstGeom>
          <a:solidFill>
            <a:schemeClr val="accent4"/>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i="0" dirty="0" err="1">
                <a:solidFill>
                  <a:srgbClr val="262626"/>
                </a:solidFill>
                <a:effectLst/>
                <a:latin typeface="+mj-lt"/>
              </a:rPr>
              <a:t>nvcc</a:t>
            </a:r>
            <a:endParaRPr lang="zh-CN" altLang="en-US" b="1" dirty="0"/>
          </a:p>
        </p:txBody>
      </p:sp>
      <p:sp>
        <p:nvSpPr>
          <p:cNvPr id="18" name="矩形: 圆角 17">
            <a:extLst>
              <a:ext uri="{FF2B5EF4-FFF2-40B4-BE49-F238E27FC236}">
                <a16:creationId xmlns:a16="http://schemas.microsoft.com/office/drawing/2014/main" id="{C78B6AB9-46C2-4A64-BFC9-A12537C7E47F}"/>
              </a:ext>
            </a:extLst>
          </p:cNvPr>
          <p:cNvSpPr/>
          <p:nvPr/>
        </p:nvSpPr>
        <p:spPr>
          <a:xfrm>
            <a:off x="263247" y="4506301"/>
            <a:ext cx="1333497" cy="434752"/>
          </a:xfrm>
          <a:prstGeom prst="roundRect">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rgbClr val="262626"/>
                </a:solidFill>
                <a:latin typeface="+mj-lt"/>
              </a:rPr>
              <a:t>……</a:t>
            </a:r>
            <a:endParaRPr lang="zh-CN" altLang="en-US" b="1" dirty="0"/>
          </a:p>
        </p:txBody>
      </p:sp>
      <p:sp>
        <p:nvSpPr>
          <p:cNvPr id="19" name="矩形: 圆角 18">
            <a:extLst>
              <a:ext uri="{FF2B5EF4-FFF2-40B4-BE49-F238E27FC236}">
                <a16:creationId xmlns:a16="http://schemas.microsoft.com/office/drawing/2014/main" id="{F61A9B36-267B-414B-96DE-5BBE95BD34A4}"/>
              </a:ext>
            </a:extLst>
          </p:cNvPr>
          <p:cNvSpPr/>
          <p:nvPr/>
        </p:nvSpPr>
        <p:spPr>
          <a:xfrm>
            <a:off x="1792010" y="4506301"/>
            <a:ext cx="1333497" cy="434752"/>
          </a:xfrm>
          <a:prstGeom prst="roundRect">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rgbClr val="262626"/>
                </a:solidFill>
                <a:latin typeface="+mj-lt"/>
              </a:rPr>
              <a:t>……</a:t>
            </a:r>
            <a:endParaRPr lang="zh-CN" altLang="en-US" b="1" dirty="0"/>
          </a:p>
        </p:txBody>
      </p:sp>
      <p:sp>
        <p:nvSpPr>
          <p:cNvPr id="20" name="矩形: 圆角 19">
            <a:extLst>
              <a:ext uri="{FF2B5EF4-FFF2-40B4-BE49-F238E27FC236}">
                <a16:creationId xmlns:a16="http://schemas.microsoft.com/office/drawing/2014/main" id="{6FE605B7-6883-487C-B7BD-4EB826105FA6}"/>
              </a:ext>
            </a:extLst>
          </p:cNvPr>
          <p:cNvSpPr/>
          <p:nvPr/>
        </p:nvSpPr>
        <p:spPr>
          <a:xfrm>
            <a:off x="3320773" y="4506301"/>
            <a:ext cx="1333497" cy="434752"/>
          </a:xfrm>
          <a:prstGeom prst="roundRect">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rgbClr val="262626"/>
                </a:solidFill>
                <a:latin typeface="+mj-lt"/>
              </a:rPr>
              <a:t>……</a:t>
            </a:r>
            <a:endParaRPr lang="zh-CN" altLang="en-US" b="1" dirty="0"/>
          </a:p>
        </p:txBody>
      </p:sp>
      <p:sp>
        <p:nvSpPr>
          <p:cNvPr id="21" name="矩形: 圆角 20">
            <a:extLst>
              <a:ext uri="{FF2B5EF4-FFF2-40B4-BE49-F238E27FC236}">
                <a16:creationId xmlns:a16="http://schemas.microsoft.com/office/drawing/2014/main" id="{AC819289-F65B-4885-B9FE-BBFCE2ED066D}"/>
              </a:ext>
            </a:extLst>
          </p:cNvPr>
          <p:cNvSpPr/>
          <p:nvPr/>
        </p:nvSpPr>
        <p:spPr>
          <a:xfrm>
            <a:off x="139420" y="1192289"/>
            <a:ext cx="4638675" cy="167640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8E274865-3FBA-4FCD-B9D9-B1925D2A73B9}"/>
              </a:ext>
            </a:extLst>
          </p:cNvPr>
          <p:cNvSpPr txBox="1"/>
          <p:nvPr/>
        </p:nvSpPr>
        <p:spPr>
          <a:xfrm>
            <a:off x="139420" y="1203540"/>
            <a:ext cx="4638675" cy="646331"/>
          </a:xfrm>
          <a:prstGeom prst="rect">
            <a:avLst/>
          </a:prstGeom>
          <a:noFill/>
        </p:spPr>
        <p:txBody>
          <a:bodyPr wrap="square" rtlCol="0">
            <a:spAutoFit/>
          </a:bodyPr>
          <a:lstStyle/>
          <a:p>
            <a:pPr algn="ct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frames</a:t>
            </a:r>
          </a:p>
          <a:p>
            <a:endParaRPr lang="zh-CN" altLang="en-US" dirty="0"/>
          </a:p>
        </p:txBody>
      </p:sp>
      <p:sp>
        <p:nvSpPr>
          <p:cNvPr id="26" name="矩形: 圆角 25">
            <a:extLst>
              <a:ext uri="{FF2B5EF4-FFF2-40B4-BE49-F238E27FC236}">
                <a16:creationId xmlns:a16="http://schemas.microsoft.com/office/drawing/2014/main" id="{F46F0249-60A8-40B5-A504-438BA46ADE41}"/>
              </a:ext>
            </a:extLst>
          </p:cNvPr>
          <p:cNvSpPr/>
          <p:nvPr/>
        </p:nvSpPr>
        <p:spPr>
          <a:xfrm>
            <a:off x="201330" y="1753066"/>
            <a:ext cx="1457329" cy="434752"/>
          </a:xfrm>
          <a:prstGeom prst="roundRect">
            <a:avLst/>
          </a:prstGeom>
          <a:solidFill>
            <a:schemeClr val="accent6">
              <a:lumMod val="40000"/>
              <a:lumOff val="60000"/>
            </a:schemeClr>
          </a:solidFill>
          <a:ln>
            <a:solidFill>
              <a:schemeClr val="accent5">
                <a:lumMod val="20000"/>
                <a:lumOff val="8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err="1">
                <a:solidFill>
                  <a:srgbClr val="262626"/>
                </a:solidFill>
                <a:latin typeface="+mj-lt"/>
              </a:rPr>
              <a:t>Pytorch</a:t>
            </a:r>
            <a:endParaRPr lang="zh-CN" altLang="en-US" b="1" dirty="0"/>
          </a:p>
        </p:txBody>
      </p:sp>
      <p:sp>
        <p:nvSpPr>
          <p:cNvPr id="27" name="矩形: 圆角 26">
            <a:extLst>
              <a:ext uri="{FF2B5EF4-FFF2-40B4-BE49-F238E27FC236}">
                <a16:creationId xmlns:a16="http://schemas.microsoft.com/office/drawing/2014/main" id="{5F997C54-F39F-4EF2-8EEC-5ADA206D3E06}"/>
              </a:ext>
            </a:extLst>
          </p:cNvPr>
          <p:cNvSpPr/>
          <p:nvPr/>
        </p:nvSpPr>
        <p:spPr>
          <a:xfrm>
            <a:off x="3258848" y="1751367"/>
            <a:ext cx="1457329" cy="434752"/>
          </a:xfrm>
          <a:prstGeom prst="roundRect">
            <a:avLst/>
          </a:prstGeom>
          <a:solidFill>
            <a:schemeClr val="accent6">
              <a:lumMod val="40000"/>
              <a:lumOff val="60000"/>
            </a:schemeClr>
          </a:solidFill>
          <a:ln>
            <a:solidFill>
              <a:schemeClr val="accent5">
                <a:lumMod val="20000"/>
                <a:lumOff val="8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rgbClr val="262626"/>
                </a:solidFill>
                <a:latin typeface="+mj-lt"/>
              </a:rPr>
              <a:t>llama</a:t>
            </a:r>
            <a:endParaRPr lang="zh-CN" altLang="en-US" b="1" dirty="0">
              <a:solidFill>
                <a:srgbClr val="262626"/>
              </a:solidFill>
              <a:latin typeface="+mj-lt"/>
            </a:endParaRPr>
          </a:p>
        </p:txBody>
      </p:sp>
      <p:sp>
        <p:nvSpPr>
          <p:cNvPr id="30" name="矩形: 圆角 29">
            <a:extLst>
              <a:ext uri="{FF2B5EF4-FFF2-40B4-BE49-F238E27FC236}">
                <a16:creationId xmlns:a16="http://schemas.microsoft.com/office/drawing/2014/main" id="{F39B9409-61C4-468E-A692-61F194D92139}"/>
              </a:ext>
            </a:extLst>
          </p:cNvPr>
          <p:cNvSpPr/>
          <p:nvPr/>
        </p:nvSpPr>
        <p:spPr>
          <a:xfrm>
            <a:off x="201330" y="2302592"/>
            <a:ext cx="1457329" cy="434752"/>
          </a:xfrm>
          <a:prstGeom prst="roundRect">
            <a:avLst/>
          </a:prstGeom>
          <a:solidFill>
            <a:schemeClr val="accent5">
              <a:lumMod val="20000"/>
              <a:lumOff val="80000"/>
            </a:schemeClr>
          </a:solidFill>
          <a:ln w="19050">
            <a:solidFill>
              <a:schemeClr val="tx1"/>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rgbClr val="262626"/>
                </a:solidFill>
                <a:latin typeface="+mj-lt"/>
              </a:rPr>
              <a:t>TensorFlow</a:t>
            </a:r>
            <a:endParaRPr lang="zh-CN" altLang="en-US" b="1" dirty="0"/>
          </a:p>
        </p:txBody>
      </p:sp>
      <p:sp>
        <p:nvSpPr>
          <p:cNvPr id="32" name="矩形: 圆角 31">
            <a:extLst>
              <a:ext uri="{FF2B5EF4-FFF2-40B4-BE49-F238E27FC236}">
                <a16:creationId xmlns:a16="http://schemas.microsoft.com/office/drawing/2014/main" id="{AD456B10-D848-47C3-9CEA-3F56EA0639C4}"/>
              </a:ext>
            </a:extLst>
          </p:cNvPr>
          <p:cNvSpPr/>
          <p:nvPr/>
        </p:nvSpPr>
        <p:spPr>
          <a:xfrm>
            <a:off x="1730092" y="2302592"/>
            <a:ext cx="1457329" cy="434752"/>
          </a:xfrm>
          <a:prstGeom prst="roundRect">
            <a:avLst/>
          </a:prstGeom>
          <a:solidFill>
            <a:schemeClr val="accent5">
              <a:lumMod val="20000"/>
              <a:lumOff val="80000"/>
            </a:schemeClr>
          </a:solidFill>
          <a:ln w="19050">
            <a:solidFill>
              <a:schemeClr val="tx1"/>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rgbClr val="262626"/>
                </a:solidFill>
                <a:latin typeface="+mj-lt"/>
              </a:rPr>
              <a:t>Mindspore</a:t>
            </a:r>
            <a:endParaRPr lang="zh-CN" altLang="en-US" b="1" dirty="0">
              <a:solidFill>
                <a:srgbClr val="262626"/>
              </a:solidFill>
              <a:latin typeface="+mj-lt"/>
            </a:endParaRPr>
          </a:p>
        </p:txBody>
      </p:sp>
      <p:sp>
        <p:nvSpPr>
          <p:cNvPr id="33" name="矩形: 圆角 32">
            <a:extLst>
              <a:ext uri="{FF2B5EF4-FFF2-40B4-BE49-F238E27FC236}">
                <a16:creationId xmlns:a16="http://schemas.microsoft.com/office/drawing/2014/main" id="{608F26A0-2F6F-4A6D-8D39-EB0E6008A51B}"/>
              </a:ext>
            </a:extLst>
          </p:cNvPr>
          <p:cNvSpPr/>
          <p:nvPr/>
        </p:nvSpPr>
        <p:spPr>
          <a:xfrm>
            <a:off x="3254093" y="2302592"/>
            <a:ext cx="1457329" cy="434752"/>
          </a:xfrm>
          <a:prstGeom prst="roundRect">
            <a:avLst/>
          </a:prstGeom>
          <a:solidFill>
            <a:schemeClr val="accent5">
              <a:lumMod val="20000"/>
              <a:lumOff val="80000"/>
            </a:schemeClr>
          </a:solidFill>
          <a:ln w="19050">
            <a:solidFill>
              <a:schemeClr val="tx1"/>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rgbClr val="262626"/>
                </a:solidFill>
                <a:latin typeface="+mj-lt"/>
              </a:rPr>
              <a:t>……</a:t>
            </a:r>
            <a:endParaRPr lang="zh-CN" altLang="en-US" b="1" dirty="0">
              <a:solidFill>
                <a:srgbClr val="262626"/>
              </a:solidFill>
              <a:latin typeface="+mj-lt"/>
            </a:endParaRPr>
          </a:p>
        </p:txBody>
      </p:sp>
      <p:cxnSp>
        <p:nvCxnSpPr>
          <p:cNvPr id="50" name="直接箭头连接符 49">
            <a:extLst>
              <a:ext uri="{FF2B5EF4-FFF2-40B4-BE49-F238E27FC236}">
                <a16:creationId xmlns:a16="http://schemas.microsoft.com/office/drawing/2014/main" id="{26EBECA5-1274-42D4-B35F-D13FDC1B9B2F}"/>
              </a:ext>
            </a:extLst>
          </p:cNvPr>
          <p:cNvCxnSpPr>
            <a:cxnSpLocks/>
          </p:cNvCxnSpPr>
          <p:nvPr/>
        </p:nvCxnSpPr>
        <p:spPr>
          <a:xfrm flipV="1">
            <a:off x="2458756" y="2887228"/>
            <a:ext cx="0" cy="476250"/>
          </a:xfrm>
          <a:prstGeom prst="straightConnector1">
            <a:avLst/>
          </a:prstGeom>
          <a:ln w="571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6" name="加号 55">
            <a:extLst>
              <a:ext uri="{FF2B5EF4-FFF2-40B4-BE49-F238E27FC236}">
                <a16:creationId xmlns:a16="http://schemas.microsoft.com/office/drawing/2014/main" id="{E1AA49CE-FC03-4EED-A268-2F00119FE9C8}"/>
              </a:ext>
            </a:extLst>
          </p:cNvPr>
          <p:cNvSpPr/>
          <p:nvPr/>
        </p:nvSpPr>
        <p:spPr>
          <a:xfrm>
            <a:off x="2186283" y="1705140"/>
            <a:ext cx="544946" cy="535073"/>
          </a:xfrm>
          <a:prstGeom prst="mathPlus">
            <a:avLst/>
          </a:prstGeom>
          <a:solidFill>
            <a:schemeClr val="accent6">
              <a:lumMod val="40000"/>
              <a:lumOff val="60000"/>
            </a:schemeClr>
          </a:solidFill>
          <a:ln>
            <a:solidFill>
              <a:schemeClr val="accent6"/>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b="1">
              <a:solidFill>
                <a:srgbClr val="262626"/>
              </a:solidFill>
              <a:latin typeface="+mj-lt"/>
            </a:endParaRPr>
          </a:p>
        </p:txBody>
      </p:sp>
      <p:sp>
        <p:nvSpPr>
          <p:cNvPr id="7" name="矩形: 圆角 6">
            <a:extLst>
              <a:ext uri="{FF2B5EF4-FFF2-40B4-BE49-F238E27FC236}">
                <a16:creationId xmlns:a16="http://schemas.microsoft.com/office/drawing/2014/main" id="{F117F50F-E50D-40B9-8EAB-5934CD36A8DC}"/>
              </a:ext>
            </a:extLst>
          </p:cNvPr>
          <p:cNvSpPr/>
          <p:nvPr/>
        </p:nvSpPr>
        <p:spPr>
          <a:xfrm>
            <a:off x="73891" y="758068"/>
            <a:ext cx="4802908" cy="4414296"/>
          </a:xfrm>
          <a:prstGeom prst="roundRect">
            <a:avLst>
              <a:gd name="adj" fmla="val 4418"/>
            </a:avLst>
          </a:prstGeom>
          <a:noFill/>
          <a:ln w="38100">
            <a:solidFill>
              <a:schemeClr val="accent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AED67E9B-F221-4C54-B01E-7D71E24AAFEF}"/>
              </a:ext>
            </a:extLst>
          </p:cNvPr>
          <p:cNvSpPr/>
          <p:nvPr/>
        </p:nvSpPr>
        <p:spPr>
          <a:xfrm>
            <a:off x="73891" y="731507"/>
            <a:ext cx="4802908" cy="426669"/>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rPr>
              <a:t>Conda</a:t>
            </a:r>
            <a:r>
              <a:rPr lang="en-US" altLang="zh-CN" b="1" dirty="0">
                <a:solidFill>
                  <a:schemeClr val="tx1"/>
                </a:solidFill>
              </a:rPr>
              <a:t> env 1</a:t>
            </a:r>
            <a:endParaRPr lang="zh-CN" altLang="en-US" b="1" dirty="0">
              <a:solidFill>
                <a:schemeClr val="tx1"/>
              </a:solidFill>
            </a:endParaRPr>
          </a:p>
        </p:txBody>
      </p:sp>
      <p:sp>
        <p:nvSpPr>
          <p:cNvPr id="78" name="矩形: 圆角 77">
            <a:extLst>
              <a:ext uri="{FF2B5EF4-FFF2-40B4-BE49-F238E27FC236}">
                <a16:creationId xmlns:a16="http://schemas.microsoft.com/office/drawing/2014/main" id="{6CB985A5-58F8-463A-B1AA-E04664F8FFCA}"/>
              </a:ext>
            </a:extLst>
          </p:cNvPr>
          <p:cNvSpPr/>
          <p:nvPr/>
        </p:nvSpPr>
        <p:spPr>
          <a:xfrm>
            <a:off x="5237904" y="3363478"/>
            <a:ext cx="4638675" cy="1676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9" name="文本框 78">
            <a:extLst>
              <a:ext uri="{FF2B5EF4-FFF2-40B4-BE49-F238E27FC236}">
                <a16:creationId xmlns:a16="http://schemas.microsoft.com/office/drawing/2014/main" id="{A795729B-077C-4CDD-8922-2863795F4052}"/>
              </a:ext>
            </a:extLst>
          </p:cNvPr>
          <p:cNvSpPr txBox="1"/>
          <p:nvPr/>
        </p:nvSpPr>
        <p:spPr>
          <a:xfrm>
            <a:off x="5237904" y="3373688"/>
            <a:ext cx="4638675" cy="646331"/>
          </a:xfrm>
          <a:prstGeom prst="rect">
            <a:avLst/>
          </a:prstGeom>
          <a:noFill/>
        </p:spPr>
        <p:txBody>
          <a:bodyPr wrap="square" rtlCol="0">
            <a:spAutoFit/>
          </a:bodyPr>
          <a:lstStyle/>
          <a:p>
            <a:pPr algn="ct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nvidia-toolkit version = </a:t>
            </a:r>
            <a:r>
              <a:rPr lang="en-US" altLang="zh-CN" b="1" dirty="0">
                <a:solidFill>
                  <a:srgbClr val="FF0000"/>
                </a:solidFill>
                <a:latin typeface="微软雅黑" panose="020B0503020204020204" pitchFamily="34" charset="-122"/>
                <a:ea typeface="微软雅黑" panose="020B0503020204020204" pitchFamily="34" charset="-122"/>
              </a:rPr>
              <a:t>12.4</a:t>
            </a:r>
          </a:p>
          <a:p>
            <a:endParaRPr lang="zh-CN" altLang="en-US" dirty="0"/>
          </a:p>
        </p:txBody>
      </p:sp>
      <p:sp>
        <p:nvSpPr>
          <p:cNvPr id="80" name="矩形: 圆角 79">
            <a:extLst>
              <a:ext uri="{FF2B5EF4-FFF2-40B4-BE49-F238E27FC236}">
                <a16:creationId xmlns:a16="http://schemas.microsoft.com/office/drawing/2014/main" id="{DC30D704-5F7D-4709-B589-DA716144556E}"/>
              </a:ext>
            </a:extLst>
          </p:cNvPr>
          <p:cNvSpPr/>
          <p:nvPr/>
        </p:nvSpPr>
        <p:spPr>
          <a:xfrm>
            <a:off x="8419253" y="3978513"/>
            <a:ext cx="1333497" cy="434752"/>
          </a:xfrm>
          <a:prstGeom prst="roundRect">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i="0" dirty="0" err="1">
                <a:solidFill>
                  <a:srgbClr val="262626"/>
                </a:solidFill>
                <a:effectLst/>
                <a:latin typeface="+mj-lt"/>
              </a:rPr>
              <a:t>cudadevrt</a:t>
            </a:r>
            <a:endParaRPr lang="zh-CN" altLang="en-US" b="1" dirty="0"/>
          </a:p>
        </p:txBody>
      </p:sp>
      <p:sp>
        <p:nvSpPr>
          <p:cNvPr id="81" name="矩形: 圆角 80">
            <a:extLst>
              <a:ext uri="{FF2B5EF4-FFF2-40B4-BE49-F238E27FC236}">
                <a16:creationId xmlns:a16="http://schemas.microsoft.com/office/drawing/2014/main" id="{3F138397-B0D9-44AE-AE33-6AFCD7D59795}"/>
              </a:ext>
            </a:extLst>
          </p:cNvPr>
          <p:cNvSpPr/>
          <p:nvPr/>
        </p:nvSpPr>
        <p:spPr>
          <a:xfrm>
            <a:off x="6890490" y="3978513"/>
            <a:ext cx="1333497" cy="434752"/>
          </a:xfrm>
          <a:prstGeom prst="roundRect">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err="1">
                <a:solidFill>
                  <a:schemeClr val="tx1">
                    <a:lumMod val="85000"/>
                    <a:lumOff val="15000"/>
                  </a:schemeClr>
                </a:solidFill>
                <a:latin typeface="+mj-lt"/>
                <a:ea typeface="微软雅黑" panose="020B0503020204020204" pitchFamily="34" charset="-122"/>
              </a:rPr>
              <a:t>cublas</a:t>
            </a:r>
            <a:endParaRPr lang="zh-CN" altLang="en-US" b="1" dirty="0"/>
          </a:p>
        </p:txBody>
      </p:sp>
      <p:sp>
        <p:nvSpPr>
          <p:cNvPr id="82" name="矩形: 圆角 81">
            <a:extLst>
              <a:ext uri="{FF2B5EF4-FFF2-40B4-BE49-F238E27FC236}">
                <a16:creationId xmlns:a16="http://schemas.microsoft.com/office/drawing/2014/main" id="{16D00A6C-E75D-4D28-BD5C-A4E50B23DEE0}"/>
              </a:ext>
            </a:extLst>
          </p:cNvPr>
          <p:cNvSpPr/>
          <p:nvPr/>
        </p:nvSpPr>
        <p:spPr>
          <a:xfrm>
            <a:off x="5361726" y="3972723"/>
            <a:ext cx="1333497" cy="434752"/>
          </a:xfrm>
          <a:prstGeom prst="roundRect">
            <a:avLst/>
          </a:prstGeom>
          <a:solidFill>
            <a:schemeClr val="accent4"/>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i="0" dirty="0" err="1">
                <a:solidFill>
                  <a:srgbClr val="262626"/>
                </a:solidFill>
                <a:effectLst/>
                <a:latin typeface="+mj-lt"/>
              </a:rPr>
              <a:t>nvcc</a:t>
            </a:r>
            <a:endParaRPr lang="zh-CN" altLang="en-US" b="1" dirty="0"/>
          </a:p>
        </p:txBody>
      </p:sp>
      <p:sp>
        <p:nvSpPr>
          <p:cNvPr id="83" name="矩形: 圆角 82">
            <a:extLst>
              <a:ext uri="{FF2B5EF4-FFF2-40B4-BE49-F238E27FC236}">
                <a16:creationId xmlns:a16="http://schemas.microsoft.com/office/drawing/2014/main" id="{4D1F4FCC-BA2E-452C-B008-F7979ED868C8}"/>
              </a:ext>
            </a:extLst>
          </p:cNvPr>
          <p:cNvSpPr/>
          <p:nvPr/>
        </p:nvSpPr>
        <p:spPr>
          <a:xfrm>
            <a:off x="5361726" y="4506301"/>
            <a:ext cx="1333497" cy="434752"/>
          </a:xfrm>
          <a:prstGeom prst="roundRect">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rgbClr val="262626"/>
                </a:solidFill>
                <a:latin typeface="+mj-lt"/>
              </a:rPr>
              <a:t>……</a:t>
            </a:r>
            <a:endParaRPr lang="zh-CN" altLang="en-US" b="1" dirty="0"/>
          </a:p>
        </p:txBody>
      </p:sp>
      <p:sp>
        <p:nvSpPr>
          <p:cNvPr id="84" name="矩形: 圆角 83">
            <a:extLst>
              <a:ext uri="{FF2B5EF4-FFF2-40B4-BE49-F238E27FC236}">
                <a16:creationId xmlns:a16="http://schemas.microsoft.com/office/drawing/2014/main" id="{5A37E2FD-FD13-4300-A7EC-110DFCDD035C}"/>
              </a:ext>
            </a:extLst>
          </p:cNvPr>
          <p:cNvSpPr/>
          <p:nvPr/>
        </p:nvSpPr>
        <p:spPr>
          <a:xfrm>
            <a:off x="6890489" y="4506301"/>
            <a:ext cx="1333497" cy="434752"/>
          </a:xfrm>
          <a:prstGeom prst="roundRect">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rgbClr val="262626"/>
                </a:solidFill>
                <a:latin typeface="+mj-lt"/>
              </a:rPr>
              <a:t>……</a:t>
            </a:r>
            <a:endParaRPr lang="zh-CN" altLang="en-US" b="1" dirty="0"/>
          </a:p>
        </p:txBody>
      </p:sp>
      <p:sp>
        <p:nvSpPr>
          <p:cNvPr id="85" name="矩形: 圆角 84">
            <a:extLst>
              <a:ext uri="{FF2B5EF4-FFF2-40B4-BE49-F238E27FC236}">
                <a16:creationId xmlns:a16="http://schemas.microsoft.com/office/drawing/2014/main" id="{9889F498-4B8C-4F71-ACDB-C47A1A4A6EFD}"/>
              </a:ext>
            </a:extLst>
          </p:cNvPr>
          <p:cNvSpPr/>
          <p:nvPr/>
        </p:nvSpPr>
        <p:spPr>
          <a:xfrm>
            <a:off x="8419252" y="4506301"/>
            <a:ext cx="1333497" cy="434752"/>
          </a:xfrm>
          <a:prstGeom prst="roundRect">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rgbClr val="262626"/>
                </a:solidFill>
                <a:latin typeface="+mj-lt"/>
              </a:rPr>
              <a:t>……</a:t>
            </a:r>
            <a:endParaRPr lang="zh-CN" altLang="en-US" b="1" dirty="0"/>
          </a:p>
        </p:txBody>
      </p:sp>
      <p:sp>
        <p:nvSpPr>
          <p:cNvPr id="86" name="矩形: 圆角 85">
            <a:extLst>
              <a:ext uri="{FF2B5EF4-FFF2-40B4-BE49-F238E27FC236}">
                <a16:creationId xmlns:a16="http://schemas.microsoft.com/office/drawing/2014/main" id="{D24332C9-AAC7-4034-8BA9-7FF4F9685B12}"/>
              </a:ext>
            </a:extLst>
          </p:cNvPr>
          <p:cNvSpPr/>
          <p:nvPr/>
        </p:nvSpPr>
        <p:spPr>
          <a:xfrm>
            <a:off x="5237899" y="1192289"/>
            <a:ext cx="4638675" cy="167640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7" name="文本框 86">
            <a:extLst>
              <a:ext uri="{FF2B5EF4-FFF2-40B4-BE49-F238E27FC236}">
                <a16:creationId xmlns:a16="http://schemas.microsoft.com/office/drawing/2014/main" id="{4DF755D1-78BA-4062-8E0D-196D28AA6792}"/>
              </a:ext>
            </a:extLst>
          </p:cNvPr>
          <p:cNvSpPr txBox="1"/>
          <p:nvPr/>
        </p:nvSpPr>
        <p:spPr>
          <a:xfrm>
            <a:off x="5237899" y="1203540"/>
            <a:ext cx="4638675" cy="646331"/>
          </a:xfrm>
          <a:prstGeom prst="rect">
            <a:avLst/>
          </a:prstGeom>
          <a:noFill/>
        </p:spPr>
        <p:txBody>
          <a:bodyPr wrap="square" rtlCol="0">
            <a:spAutoFit/>
          </a:bodyPr>
          <a:lstStyle/>
          <a:p>
            <a:pPr algn="ct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frames</a:t>
            </a:r>
          </a:p>
          <a:p>
            <a:endParaRPr lang="zh-CN" altLang="en-US" dirty="0"/>
          </a:p>
        </p:txBody>
      </p:sp>
      <p:sp>
        <p:nvSpPr>
          <p:cNvPr id="88" name="矩形: 圆角 87">
            <a:extLst>
              <a:ext uri="{FF2B5EF4-FFF2-40B4-BE49-F238E27FC236}">
                <a16:creationId xmlns:a16="http://schemas.microsoft.com/office/drawing/2014/main" id="{B963C9BD-11B3-4969-B904-84D55932D69B}"/>
              </a:ext>
            </a:extLst>
          </p:cNvPr>
          <p:cNvSpPr/>
          <p:nvPr/>
        </p:nvSpPr>
        <p:spPr>
          <a:xfrm>
            <a:off x="5299809" y="1753066"/>
            <a:ext cx="1457329" cy="434752"/>
          </a:xfrm>
          <a:prstGeom prst="roundRect">
            <a:avLst/>
          </a:prstGeom>
          <a:solidFill>
            <a:schemeClr val="accent6">
              <a:lumMod val="40000"/>
              <a:lumOff val="60000"/>
            </a:schemeClr>
          </a:solidFill>
          <a:ln>
            <a:solidFill>
              <a:schemeClr val="accent5">
                <a:lumMod val="20000"/>
                <a:lumOff val="8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err="1">
                <a:solidFill>
                  <a:srgbClr val="262626"/>
                </a:solidFill>
                <a:latin typeface="+mj-lt"/>
              </a:rPr>
              <a:t>Pytorch</a:t>
            </a:r>
            <a:endParaRPr lang="zh-CN" altLang="en-US" b="1" dirty="0"/>
          </a:p>
        </p:txBody>
      </p:sp>
      <p:sp>
        <p:nvSpPr>
          <p:cNvPr id="89" name="矩形: 圆角 88">
            <a:extLst>
              <a:ext uri="{FF2B5EF4-FFF2-40B4-BE49-F238E27FC236}">
                <a16:creationId xmlns:a16="http://schemas.microsoft.com/office/drawing/2014/main" id="{1F1BB309-9207-440A-BB1D-1FBEA5A0DA8F}"/>
              </a:ext>
            </a:extLst>
          </p:cNvPr>
          <p:cNvSpPr/>
          <p:nvPr/>
        </p:nvSpPr>
        <p:spPr>
          <a:xfrm>
            <a:off x="8357327" y="1751367"/>
            <a:ext cx="1457329" cy="434752"/>
          </a:xfrm>
          <a:prstGeom prst="roundRect">
            <a:avLst/>
          </a:prstGeom>
          <a:solidFill>
            <a:schemeClr val="accent6">
              <a:lumMod val="40000"/>
              <a:lumOff val="60000"/>
            </a:schemeClr>
          </a:solidFill>
          <a:ln>
            <a:solidFill>
              <a:schemeClr val="accent5">
                <a:lumMod val="20000"/>
                <a:lumOff val="8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rgbClr val="262626"/>
                </a:solidFill>
                <a:latin typeface="+mj-lt"/>
              </a:rPr>
              <a:t>llama</a:t>
            </a:r>
            <a:endParaRPr lang="zh-CN" altLang="en-US" b="1" dirty="0">
              <a:solidFill>
                <a:srgbClr val="262626"/>
              </a:solidFill>
              <a:latin typeface="+mj-lt"/>
            </a:endParaRPr>
          </a:p>
        </p:txBody>
      </p:sp>
      <p:sp>
        <p:nvSpPr>
          <p:cNvPr id="90" name="矩形: 圆角 89">
            <a:extLst>
              <a:ext uri="{FF2B5EF4-FFF2-40B4-BE49-F238E27FC236}">
                <a16:creationId xmlns:a16="http://schemas.microsoft.com/office/drawing/2014/main" id="{BA9CFA5E-A4DB-4114-95C8-CF08BC31D087}"/>
              </a:ext>
            </a:extLst>
          </p:cNvPr>
          <p:cNvSpPr/>
          <p:nvPr/>
        </p:nvSpPr>
        <p:spPr>
          <a:xfrm>
            <a:off x="5299809" y="2302592"/>
            <a:ext cx="1457329" cy="434752"/>
          </a:xfrm>
          <a:prstGeom prst="roundRect">
            <a:avLst/>
          </a:prstGeom>
          <a:solidFill>
            <a:schemeClr val="accent5">
              <a:lumMod val="20000"/>
              <a:lumOff val="80000"/>
            </a:schemeClr>
          </a:solidFill>
          <a:ln w="19050">
            <a:solidFill>
              <a:schemeClr val="tx1"/>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rgbClr val="262626"/>
                </a:solidFill>
                <a:latin typeface="+mj-lt"/>
              </a:rPr>
              <a:t>TensorFlow</a:t>
            </a:r>
            <a:endParaRPr lang="zh-CN" altLang="en-US" b="1" dirty="0"/>
          </a:p>
        </p:txBody>
      </p:sp>
      <p:sp>
        <p:nvSpPr>
          <p:cNvPr id="91" name="矩形: 圆角 90">
            <a:extLst>
              <a:ext uri="{FF2B5EF4-FFF2-40B4-BE49-F238E27FC236}">
                <a16:creationId xmlns:a16="http://schemas.microsoft.com/office/drawing/2014/main" id="{EAC82CB0-DB35-4615-AF1D-126A08C2F4A0}"/>
              </a:ext>
            </a:extLst>
          </p:cNvPr>
          <p:cNvSpPr/>
          <p:nvPr/>
        </p:nvSpPr>
        <p:spPr>
          <a:xfrm>
            <a:off x="6828571" y="2302592"/>
            <a:ext cx="1457329" cy="434752"/>
          </a:xfrm>
          <a:prstGeom prst="roundRect">
            <a:avLst/>
          </a:prstGeom>
          <a:solidFill>
            <a:schemeClr val="accent5">
              <a:lumMod val="20000"/>
              <a:lumOff val="80000"/>
            </a:schemeClr>
          </a:solidFill>
          <a:ln w="19050">
            <a:solidFill>
              <a:schemeClr val="tx1"/>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rgbClr val="262626"/>
                </a:solidFill>
                <a:latin typeface="+mj-lt"/>
              </a:rPr>
              <a:t>Mindspore</a:t>
            </a:r>
            <a:endParaRPr lang="zh-CN" altLang="en-US" b="1" dirty="0">
              <a:solidFill>
                <a:srgbClr val="262626"/>
              </a:solidFill>
              <a:latin typeface="+mj-lt"/>
            </a:endParaRPr>
          </a:p>
        </p:txBody>
      </p:sp>
      <p:sp>
        <p:nvSpPr>
          <p:cNvPr id="92" name="矩形: 圆角 91">
            <a:extLst>
              <a:ext uri="{FF2B5EF4-FFF2-40B4-BE49-F238E27FC236}">
                <a16:creationId xmlns:a16="http://schemas.microsoft.com/office/drawing/2014/main" id="{F332AB3C-2DA2-4838-99D8-3315E0B5E1E2}"/>
              </a:ext>
            </a:extLst>
          </p:cNvPr>
          <p:cNvSpPr/>
          <p:nvPr/>
        </p:nvSpPr>
        <p:spPr>
          <a:xfrm>
            <a:off x="8352572" y="2302592"/>
            <a:ext cx="1457329" cy="434752"/>
          </a:xfrm>
          <a:prstGeom prst="roundRect">
            <a:avLst/>
          </a:prstGeom>
          <a:solidFill>
            <a:schemeClr val="accent5">
              <a:lumMod val="20000"/>
              <a:lumOff val="80000"/>
            </a:schemeClr>
          </a:solidFill>
          <a:ln w="19050">
            <a:solidFill>
              <a:schemeClr val="tx1"/>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rgbClr val="262626"/>
                </a:solidFill>
                <a:latin typeface="+mj-lt"/>
              </a:rPr>
              <a:t>……</a:t>
            </a:r>
            <a:endParaRPr lang="zh-CN" altLang="en-US" b="1" dirty="0">
              <a:solidFill>
                <a:srgbClr val="262626"/>
              </a:solidFill>
              <a:latin typeface="+mj-lt"/>
            </a:endParaRPr>
          </a:p>
        </p:txBody>
      </p:sp>
      <p:cxnSp>
        <p:nvCxnSpPr>
          <p:cNvPr id="93" name="直接箭头连接符 92">
            <a:extLst>
              <a:ext uri="{FF2B5EF4-FFF2-40B4-BE49-F238E27FC236}">
                <a16:creationId xmlns:a16="http://schemas.microsoft.com/office/drawing/2014/main" id="{79D8B97F-EFC9-4E06-8AC8-CEED75010D31}"/>
              </a:ext>
            </a:extLst>
          </p:cNvPr>
          <p:cNvCxnSpPr>
            <a:cxnSpLocks/>
          </p:cNvCxnSpPr>
          <p:nvPr/>
        </p:nvCxnSpPr>
        <p:spPr>
          <a:xfrm flipV="1">
            <a:off x="7557235" y="2887228"/>
            <a:ext cx="0" cy="476250"/>
          </a:xfrm>
          <a:prstGeom prst="straightConnector1">
            <a:avLst/>
          </a:prstGeom>
          <a:ln w="571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4" name="加号 93">
            <a:extLst>
              <a:ext uri="{FF2B5EF4-FFF2-40B4-BE49-F238E27FC236}">
                <a16:creationId xmlns:a16="http://schemas.microsoft.com/office/drawing/2014/main" id="{D2FF28B4-EE05-4A53-9AB4-3A20FA9B9B32}"/>
              </a:ext>
            </a:extLst>
          </p:cNvPr>
          <p:cNvSpPr/>
          <p:nvPr/>
        </p:nvSpPr>
        <p:spPr>
          <a:xfrm>
            <a:off x="7284762" y="1705140"/>
            <a:ext cx="544946" cy="535073"/>
          </a:xfrm>
          <a:prstGeom prst="mathPlus">
            <a:avLst/>
          </a:prstGeom>
          <a:solidFill>
            <a:schemeClr val="accent6">
              <a:lumMod val="40000"/>
              <a:lumOff val="60000"/>
            </a:schemeClr>
          </a:solidFill>
          <a:ln>
            <a:solidFill>
              <a:schemeClr val="accent6"/>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b="1">
              <a:solidFill>
                <a:srgbClr val="262626"/>
              </a:solidFill>
              <a:latin typeface="+mj-lt"/>
            </a:endParaRPr>
          </a:p>
        </p:txBody>
      </p:sp>
      <p:sp>
        <p:nvSpPr>
          <p:cNvPr id="95" name="矩形: 圆角 94">
            <a:extLst>
              <a:ext uri="{FF2B5EF4-FFF2-40B4-BE49-F238E27FC236}">
                <a16:creationId xmlns:a16="http://schemas.microsoft.com/office/drawing/2014/main" id="{5A6146B4-8F28-4683-BE63-0F3BFF82E19F}"/>
              </a:ext>
            </a:extLst>
          </p:cNvPr>
          <p:cNvSpPr/>
          <p:nvPr/>
        </p:nvSpPr>
        <p:spPr>
          <a:xfrm>
            <a:off x="5172370" y="758068"/>
            <a:ext cx="4802908" cy="4414296"/>
          </a:xfrm>
          <a:prstGeom prst="roundRect">
            <a:avLst>
              <a:gd name="adj" fmla="val 4418"/>
            </a:avLst>
          </a:prstGeom>
          <a:noFill/>
          <a:ln w="38100">
            <a:solidFill>
              <a:schemeClr val="accent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圆角 95">
            <a:extLst>
              <a:ext uri="{FF2B5EF4-FFF2-40B4-BE49-F238E27FC236}">
                <a16:creationId xmlns:a16="http://schemas.microsoft.com/office/drawing/2014/main" id="{568A55C0-F1C2-4B23-A56C-C92EF85B992E}"/>
              </a:ext>
            </a:extLst>
          </p:cNvPr>
          <p:cNvSpPr/>
          <p:nvPr/>
        </p:nvSpPr>
        <p:spPr>
          <a:xfrm>
            <a:off x="5172370" y="731507"/>
            <a:ext cx="4802908" cy="426669"/>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rPr>
              <a:t>Conda</a:t>
            </a:r>
            <a:r>
              <a:rPr lang="en-US" altLang="zh-CN" b="1" dirty="0">
                <a:solidFill>
                  <a:schemeClr val="tx1"/>
                </a:solidFill>
              </a:rPr>
              <a:t> env 2</a:t>
            </a:r>
            <a:endParaRPr lang="zh-CN" altLang="en-US" b="1" dirty="0">
              <a:solidFill>
                <a:schemeClr val="tx1"/>
              </a:solidFill>
            </a:endParaRPr>
          </a:p>
        </p:txBody>
      </p:sp>
      <p:cxnSp>
        <p:nvCxnSpPr>
          <p:cNvPr id="97" name="直接箭头连接符 96">
            <a:extLst>
              <a:ext uri="{FF2B5EF4-FFF2-40B4-BE49-F238E27FC236}">
                <a16:creationId xmlns:a16="http://schemas.microsoft.com/office/drawing/2014/main" id="{546B4B20-B577-40FC-989D-66569B6599EB}"/>
              </a:ext>
            </a:extLst>
          </p:cNvPr>
          <p:cNvCxnSpPr>
            <a:cxnSpLocks/>
          </p:cNvCxnSpPr>
          <p:nvPr/>
        </p:nvCxnSpPr>
        <p:spPr>
          <a:xfrm flipV="1">
            <a:off x="2330064" y="5172364"/>
            <a:ext cx="0" cy="47625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EC05E463-E7CC-4AED-9CF5-074B250ADDAE}"/>
              </a:ext>
            </a:extLst>
          </p:cNvPr>
          <p:cNvCxnSpPr>
            <a:cxnSpLocks/>
          </p:cNvCxnSpPr>
          <p:nvPr/>
        </p:nvCxnSpPr>
        <p:spPr>
          <a:xfrm flipV="1">
            <a:off x="7593953" y="5172364"/>
            <a:ext cx="0" cy="47625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5" name="乘号 14">
            <a:extLst>
              <a:ext uri="{FF2B5EF4-FFF2-40B4-BE49-F238E27FC236}">
                <a16:creationId xmlns:a16="http://schemas.microsoft.com/office/drawing/2014/main" id="{AF514EBD-5C36-474C-8C8E-145F1DE0BA64}"/>
              </a:ext>
            </a:extLst>
          </p:cNvPr>
          <p:cNvSpPr/>
          <p:nvPr/>
        </p:nvSpPr>
        <p:spPr>
          <a:xfrm>
            <a:off x="7190807" y="5347410"/>
            <a:ext cx="806291" cy="21169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乘号 98">
            <a:extLst>
              <a:ext uri="{FF2B5EF4-FFF2-40B4-BE49-F238E27FC236}">
                <a16:creationId xmlns:a16="http://schemas.microsoft.com/office/drawing/2014/main" id="{E831BC20-1FCF-4379-9932-EA0DA908A85C}"/>
              </a:ext>
            </a:extLst>
          </p:cNvPr>
          <p:cNvSpPr/>
          <p:nvPr/>
        </p:nvSpPr>
        <p:spPr>
          <a:xfrm>
            <a:off x="7154089" y="3025966"/>
            <a:ext cx="806291" cy="21169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乘号 99">
            <a:extLst>
              <a:ext uri="{FF2B5EF4-FFF2-40B4-BE49-F238E27FC236}">
                <a16:creationId xmlns:a16="http://schemas.microsoft.com/office/drawing/2014/main" id="{39AAD7C0-1B00-4753-BECD-335E5D84F5D0}"/>
              </a:ext>
            </a:extLst>
          </p:cNvPr>
          <p:cNvSpPr/>
          <p:nvPr/>
        </p:nvSpPr>
        <p:spPr>
          <a:xfrm>
            <a:off x="9171299" y="1894335"/>
            <a:ext cx="806291" cy="21169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形 16" descr="复选标记 纯色填充">
            <a:extLst>
              <a:ext uri="{FF2B5EF4-FFF2-40B4-BE49-F238E27FC236}">
                <a16:creationId xmlns:a16="http://schemas.microsoft.com/office/drawing/2014/main" id="{083E66FA-8B66-4A3E-A73D-6E418558F9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97606" y="1743975"/>
            <a:ext cx="470727" cy="470727"/>
          </a:xfrm>
          <a:prstGeom prst="rect">
            <a:avLst/>
          </a:prstGeom>
        </p:spPr>
      </p:pic>
      <p:sp>
        <p:nvSpPr>
          <p:cNvPr id="101" name="矩形: 圆角 100">
            <a:extLst>
              <a:ext uri="{FF2B5EF4-FFF2-40B4-BE49-F238E27FC236}">
                <a16:creationId xmlns:a16="http://schemas.microsoft.com/office/drawing/2014/main" id="{3A7DC828-FB7A-4BB0-990B-B4F5494DAEE5}"/>
              </a:ext>
            </a:extLst>
          </p:cNvPr>
          <p:cNvSpPr/>
          <p:nvPr/>
        </p:nvSpPr>
        <p:spPr>
          <a:xfrm>
            <a:off x="10149038" y="1192289"/>
            <a:ext cx="1969071" cy="3847590"/>
          </a:xfrm>
          <a:prstGeom prst="roundRect">
            <a:avLst>
              <a:gd name="adj" fmla="val 4739"/>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Llama</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对</a:t>
            </a: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toolkit</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的依赖程度要更高，所以一旦版本不正确，那么在编译过程中将直接报错。就算侥幸没有报错，也会发生不识别</a:t>
            </a: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GPU</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的情况。这个时候虽然能跑，但是是在</a:t>
            </a: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CPU</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上跑。</a:t>
            </a:r>
            <a:endParaRPr lang="en-US" altLang="zh-CN"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FEFA8637-BF54-88C0-0B68-9358E3461EBE}"/>
              </a:ext>
            </a:extLst>
          </p:cNvPr>
          <p:cNvSpPr txBox="1"/>
          <p:nvPr/>
        </p:nvSpPr>
        <p:spPr>
          <a:xfrm>
            <a:off x="-1" y="-82529"/>
            <a:ext cx="7315203" cy="1200329"/>
          </a:xfrm>
          <a:prstGeom prst="rect">
            <a:avLst/>
          </a:prstGeom>
          <a:noFill/>
        </p:spPr>
        <p:txBody>
          <a:bodyPr wrap="square" rtlCol="0">
            <a:spAutoFit/>
          </a:bodyPr>
          <a:lstStyle/>
          <a:p>
            <a:r>
              <a:rPr lang="en-US" altLang="zh-CN" sz="2400" b="1" dirty="0">
                <a:latin typeface="Times New Roman" panose="02020603050405020304" pitchFamily="18" charset="0"/>
                <a:ea typeface="新宋体" panose="02010609030101010101" pitchFamily="49" charset="-122"/>
              </a:rPr>
              <a:t>“</a:t>
            </a:r>
            <a:r>
              <a:rPr lang="zh-CN" altLang="en-US" sz="2400" b="1" dirty="0">
                <a:latin typeface="Times New Roman" panose="02020603050405020304" pitchFamily="18" charset="0"/>
                <a:ea typeface="新宋体" panose="02010609030101010101" pitchFamily="49" charset="-122"/>
              </a:rPr>
              <a:t> </a:t>
            </a:r>
            <a:r>
              <a:rPr lang="en-US" altLang="zh-CN" sz="2400" b="1" dirty="0">
                <a:latin typeface="Times New Roman" panose="02020603050405020304" pitchFamily="18" charset="0"/>
                <a:ea typeface="新宋体" panose="02010609030101010101" pitchFamily="49" charset="-122"/>
              </a:rPr>
              <a:t>It works on my computer.” Problem</a:t>
            </a:r>
          </a:p>
          <a:p>
            <a:r>
              <a:rPr lang="zh-CN" altLang="en-US" sz="2400" b="1" dirty="0">
                <a:latin typeface="Times New Roman" panose="02020603050405020304" pitchFamily="18" charset="0"/>
                <a:ea typeface="新宋体" panose="02010609030101010101" pitchFamily="49" charset="-122"/>
              </a:rPr>
              <a:t>环境配置解析</a:t>
            </a:r>
            <a:r>
              <a:rPr lang="en-US" altLang="zh-CN" sz="2400" b="1" dirty="0">
                <a:latin typeface="Times New Roman" panose="02020603050405020304" pitchFamily="18" charset="0"/>
                <a:ea typeface="新宋体" panose="02010609030101010101" pitchFamily="49" charset="-122"/>
              </a:rPr>
              <a:t>(1.2) – </a:t>
            </a:r>
            <a:r>
              <a:rPr lang="en-US" altLang="zh-CN" sz="2400" b="1" dirty="0"/>
              <a:t>Work with </a:t>
            </a:r>
            <a:r>
              <a:rPr lang="en-US" altLang="zh-CN" sz="2400" b="1" dirty="0" err="1"/>
              <a:t>Conda</a:t>
            </a:r>
            <a:endParaRPr lang="zh-CN" altLang="en-US" sz="2400" b="1" dirty="0"/>
          </a:p>
          <a:p>
            <a:endParaRPr lang="zh-CN" altLang="en-US" sz="2400" b="1" dirty="0">
              <a:latin typeface="Times New Roman" panose="02020603050405020304" pitchFamily="18" charset="0"/>
              <a:ea typeface="新宋体" panose="02010609030101010101" pitchFamily="49" charset="-122"/>
            </a:endParaRPr>
          </a:p>
        </p:txBody>
      </p:sp>
    </p:spTree>
    <p:extLst>
      <p:ext uri="{BB962C8B-B14F-4D97-AF65-F5344CB8AC3E}">
        <p14:creationId xmlns:p14="http://schemas.microsoft.com/office/powerpoint/2010/main" val="2129079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EFA8637-BF54-88C0-0B68-9358E3461EBE}"/>
              </a:ext>
            </a:extLst>
          </p:cNvPr>
          <p:cNvSpPr txBox="1"/>
          <p:nvPr/>
        </p:nvSpPr>
        <p:spPr>
          <a:xfrm>
            <a:off x="-1" y="-82529"/>
            <a:ext cx="7315203" cy="1200329"/>
          </a:xfrm>
          <a:prstGeom prst="rect">
            <a:avLst/>
          </a:prstGeom>
          <a:noFill/>
        </p:spPr>
        <p:txBody>
          <a:bodyPr wrap="square" rtlCol="0">
            <a:spAutoFit/>
          </a:bodyPr>
          <a:lstStyle/>
          <a:p>
            <a:r>
              <a:rPr lang="en-US" altLang="zh-CN" sz="2400" b="1" dirty="0">
                <a:latin typeface="Times New Roman" panose="02020603050405020304" pitchFamily="18" charset="0"/>
                <a:ea typeface="新宋体" panose="02010609030101010101" pitchFamily="49" charset="-122"/>
              </a:rPr>
              <a:t>“</a:t>
            </a:r>
            <a:r>
              <a:rPr lang="zh-CN" altLang="en-US" sz="2400" b="1" dirty="0">
                <a:latin typeface="Times New Roman" panose="02020603050405020304" pitchFamily="18" charset="0"/>
                <a:ea typeface="新宋体" panose="02010609030101010101" pitchFamily="49" charset="-122"/>
              </a:rPr>
              <a:t> </a:t>
            </a:r>
            <a:r>
              <a:rPr lang="en-US" altLang="zh-CN" sz="2400" b="1" dirty="0">
                <a:latin typeface="Times New Roman" panose="02020603050405020304" pitchFamily="18" charset="0"/>
                <a:ea typeface="新宋体" panose="02010609030101010101" pitchFamily="49" charset="-122"/>
              </a:rPr>
              <a:t>It works on my computer.” Problem</a:t>
            </a:r>
          </a:p>
          <a:p>
            <a:r>
              <a:rPr lang="zh-CN" altLang="en-US" sz="2400" b="1" dirty="0">
                <a:latin typeface="Times New Roman" panose="02020603050405020304" pitchFamily="18" charset="0"/>
                <a:ea typeface="新宋体" panose="02010609030101010101" pitchFamily="49" charset="-122"/>
              </a:rPr>
              <a:t>环境配置解析</a:t>
            </a:r>
            <a:r>
              <a:rPr lang="en-US" altLang="zh-CN" sz="2400" b="1" dirty="0">
                <a:latin typeface="Times New Roman" panose="02020603050405020304" pitchFamily="18" charset="0"/>
                <a:ea typeface="新宋体" panose="02010609030101010101" pitchFamily="49" charset="-122"/>
              </a:rPr>
              <a:t>(1.3) – </a:t>
            </a:r>
            <a:r>
              <a:rPr lang="zh-CN" altLang="en-US" sz="2400" b="1" dirty="0"/>
              <a:t>成功标志</a:t>
            </a:r>
          </a:p>
          <a:p>
            <a:endParaRPr lang="zh-CN" altLang="en-US" sz="2400" b="1" dirty="0">
              <a:latin typeface="Times New Roman" panose="02020603050405020304" pitchFamily="18" charset="0"/>
              <a:ea typeface="新宋体" panose="02010609030101010101" pitchFamily="49" charset="-122"/>
            </a:endParaRPr>
          </a:p>
        </p:txBody>
      </p:sp>
      <p:sp>
        <p:nvSpPr>
          <p:cNvPr id="5" name="文本框 4">
            <a:extLst>
              <a:ext uri="{FF2B5EF4-FFF2-40B4-BE49-F238E27FC236}">
                <a16:creationId xmlns:a16="http://schemas.microsoft.com/office/drawing/2014/main" id="{39710BB2-546B-2DEF-9943-9C19BFC7A6D4}"/>
              </a:ext>
            </a:extLst>
          </p:cNvPr>
          <p:cNvSpPr txBox="1"/>
          <p:nvPr/>
        </p:nvSpPr>
        <p:spPr>
          <a:xfrm>
            <a:off x="120073" y="810882"/>
            <a:ext cx="6419272" cy="4131900"/>
          </a:xfrm>
          <a:prstGeom prst="rect">
            <a:avLst/>
          </a:prstGeom>
          <a:solidFill>
            <a:schemeClr val="tx1"/>
          </a:solidFill>
        </p:spPr>
        <p:txBody>
          <a:bodyPr wrap="square">
            <a:spAutoFit/>
          </a:bodyPr>
          <a:lstStyle/>
          <a:p>
            <a:r>
              <a:rPr lang="en-US" altLang="zh-CN" sz="1050" b="0" dirty="0">
                <a:solidFill>
                  <a:srgbClr val="CCCCCC"/>
                </a:solidFill>
                <a:effectLst/>
                <a:latin typeface="Consolas" panose="020B0609020204030204" pitchFamily="49" charset="0"/>
              </a:rPr>
              <a:t>from </a:t>
            </a:r>
            <a:r>
              <a:rPr lang="en-US" altLang="zh-CN" sz="1050" b="0" dirty="0" err="1">
                <a:solidFill>
                  <a:srgbClr val="CCCCCC"/>
                </a:solidFill>
                <a:effectLst/>
                <a:latin typeface="Consolas" panose="020B0609020204030204" pitchFamily="49" charset="0"/>
              </a:rPr>
              <a:t>llama_cpp</a:t>
            </a:r>
            <a:r>
              <a:rPr lang="en-US" altLang="zh-CN" sz="1050" b="0" dirty="0">
                <a:solidFill>
                  <a:srgbClr val="CCCCCC"/>
                </a:solidFill>
                <a:effectLst/>
                <a:latin typeface="Consolas" panose="020B0609020204030204" pitchFamily="49" charset="0"/>
              </a:rPr>
              <a:t> import Llama</a:t>
            </a:r>
          </a:p>
          <a:p>
            <a:br>
              <a:rPr lang="en-US" altLang="zh-CN" sz="1050" b="0" dirty="0">
                <a:solidFill>
                  <a:srgbClr val="CCCCCC"/>
                </a:solidFill>
                <a:effectLst/>
                <a:latin typeface="Consolas" panose="020B0609020204030204" pitchFamily="49" charset="0"/>
              </a:rPr>
            </a:br>
            <a:r>
              <a:rPr lang="en-US" altLang="zh-CN" sz="1050" b="0" dirty="0">
                <a:solidFill>
                  <a:srgbClr val="6A9955"/>
                </a:solidFill>
                <a:effectLst/>
                <a:latin typeface="Consolas" panose="020B0609020204030204" pitchFamily="49" charset="0"/>
              </a:rPr>
              <a:t># Load the model onto GPU</a:t>
            </a:r>
            <a:endParaRPr lang="en-US" altLang="zh-CN" sz="1050" b="0" dirty="0">
              <a:solidFill>
                <a:srgbClr val="CCCCCC"/>
              </a:solidFill>
              <a:effectLst/>
              <a:latin typeface="Consolas" panose="020B0609020204030204" pitchFamily="49" charset="0"/>
            </a:endParaRPr>
          </a:p>
          <a:p>
            <a:r>
              <a:rPr lang="en-US" altLang="zh-CN" sz="1050" b="0" dirty="0" err="1">
                <a:solidFill>
                  <a:srgbClr val="569CD6"/>
                </a:solidFill>
                <a:effectLst/>
                <a:latin typeface="Consolas" panose="020B0609020204030204" pitchFamily="49" charset="0"/>
              </a:rPr>
              <a:t>myModel</a:t>
            </a:r>
            <a:r>
              <a:rPr lang="en-US" altLang="zh-CN" sz="1050" b="0" dirty="0">
                <a:solidFill>
                  <a:srgbClr val="CCCCCC"/>
                </a:solidFill>
                <a:effectLst/>
                <a:latin typeface="Consolas" panose="020B0609020204030204" pitchFamily="49" charset="0"/>
              </a:rPr>
              <a:t> = Llama(</a:t>
            </a:r>
          </a:p>
          <a:p>
            <a:r>
              <a:rPr lang="en-US" altLang="zh-CN" sz="1050" b="0" dirty="0">
                <a:solidFill>
                  <a:srgbClr val="CCCCCC"/>
                </a:solidFill>
                <a:effectLst/>
                <a:latin typeface="Consolas" panose="020B0609020204030204" pitchFamily="49" charset="0"/>
              </a:rPr>
              <a:t>    </a:t>
            </a:r>
            <a:r>
              <a:rPr lang="en-US" altLang="zh-CN" sz="1050" b="0" dirty="0">
                <a:solidFill>
                  <a:srgbClr val="6A9955"/>
                </a:solidFill>
                <a:effectLst/>
                <a:latin typeface="Consolas" panose="020B0609020204030204" pitchFamily="49" charset="0"/>
              </a:rPr>
              <a:t># ========================== TODO: try different LLM ==========================</a:t>
            </a:r>
            <a:endParaRPr lang="en-US" altLang="zh-CN" sz="1050" b="0" dirty="0">
              <a:solidFill>
                <a:srgbClr val="CCCCCC"/>
              </a:solidFill>
              <a:effectLst/>
              <a:latin typeface="Consolas" panose="020B0609020204030204" pitchFamily="49" charset="0"/>
            </a:endParaRPr>
          </a:p>
          <a:p>
            <a:r>
              <a:rPr lang="en-US" altLang="zh-CN" sz="1050" b="0" dirty="0">
                <a:solidFill>
                  <a:srgbClr val="CCCCCC"/>
                </a:solidFill>
                <a:effectLst/>
                <a:latin typeface="Consolas" panose="020B0609020204030204" pitchFamily="49" charset="0"/>
              </a:rPr>
              <a:t>    </a:t>
            </a:r>
            <a:r>
              <a:rPr lang="en-US" altLang="zh-CN" sz="1050" b="0" dirty="0">
                <a:solidFill>
                  <a:srgbClr val="6A9955"/>
                </a:solidFill>
                <a:effectLst/>
                <a:latin typeface="Consolas" panose="020B0609020204030204" pitchFamily="49" charset="0"/>
              </a:rPr>
              <a:t># Before changing LLM, restart the session!</a:t>
            </a:r>
            <a:endParaRPr lang="en-US" altLang="zh-CN" sz="1050" b="0" dirty="0">
              <a:solidFill>
                <a:srgbClr val="CCCCCC"/>
              </a:solidFill>
              <a:effectLst/>
              <a:latin typeface="Consolas" panose="020B0609020204030204" pitchFamily="49" charset="0"/>
            </a:endParaRPr>
          </a:p>
          <a:p>
            <a:r>
              <a:rPr lang="en-US" altLang="zh-CN" sz="1050" b="0" dirty="0">
                <a:solidFill>
                  <a:srgbClr val="CCCCCC"/>
                </a:solidFill>
                <a:effectLst/>
                <a:latin typeface="Consolas" panose="020B0609020204030204" pitchFamily="49" charset="0"/>
              </a:rPr>
              <a:t>    </a:t>
            </a:r>
            <a:r>
              <a:rPr lang="en-US" altLang="zh-CN" sz="1050" b="0" dirty="0">
                <a:solidFill>
                  <a:srgbClr val="CE9178"/>
                </a:solidFill>
                <a:effectLst/>
                <a:latin typeface="Consolas" panose="020B0609020204030204" pitchFamily="49" charset="0"/>
              </a:rPr>
              <a:t>"LLM/Qwen2.5-14B-Instruct-1M-Q6_K.gguf"</a:t>
            </a:r>
            <a:r>
              <a:rPr lang="en-US" altLang="zh-CN" sz="1050" b="0" dirty="0">
                <a:solidFill>
                  <a:srgbClr val="CCCCCC"/>
                </a:solidFill>
                <a:effectLst/>
                <a:latin typeface="Consolas" panose="020B0609020204030204" pitchFamily="49" charset="0"/>
              </a:rPr>
              <a:t>,</a:t>
            </a:r>
          </a:p>
          <a:p>
            <a:r>
              <a:rPr lang="en-US" altLang="zh-CN" sz="1050" b="0" dirty="0">
                <a:solidFill>
                  <a:srgbClr val="CCCCCC"/>
                </a:solidFill>
                <a:effectLst/>
                <a:latin typeface="Consolas" panose="020B0609020204030204" pitchFamily="49" charset="0"/>
              </a:rPr>
              <a:t>    </a:t>
            </a:r>
            <a:r>
              <a:rPr lang="en-US" altLang="zh-CN" sz="1050" b="0" dirty="0">
                <a:solidFill>
                  <a:srgbClr val="569CD6"/>
                </a:solidFill>
                <a:effectLst/>
                <a:latin typeface="Consolas" panose="020B0609020204030204" pitchFamily="49" charset="0"/>
              </a:rPr>
              <a:t>verbose</a:t>
            </a:r>
            <a:r>
              <a:rPr lang="en-US" altLang="zh-CN" sz="1050" b="0" dirty="0">
                <a:solidFill>
                  <a:srgbClr val="CCCCCC"/>
                </a:solidFill>
                <a:effectLst/>
                <a:latin typeface="Consolas" panose="020B0609020204030204" pitchFamily="49" charset="0"/>
              </a:rPr>
              <a:t>=True,     </a:t>
            </a:r>
            <a:r>
              <a:rPr lang="en-US" altLang="zh-CN" sz="1050" dirty="0">
                <a:solidFill>
                  <a:srgbClr val="6A9955"/>
                </a:solidFill>
                <a:latin typeface="Consolas" panose="020B0609020204030204" pitchFamily="49" charset="0"/>
              </a:rPr>
              <a:t>#</a:t>
            </a:r>
            <a:r>
              <a:rPr lang="zh-CN" altLang="en-US" sz="1050" dirty="0">
                <a:solidFill>
                  <a:srgbClr val="6A9955"/>
                </a:solidFill>
                <a:latin typeface="Consolas" panose="020B0609020204030204" pitchFamily="49" charset="0"/>
              </a:rPr>
              <a:t>可在测试完环境配置后，将此参数改为 </a:t>
            </a:r>
            <a:r>
              <a:rPr lang="en-US" altLang="zh-CN" sz="1050" dirty="0">
                <a:solidFill>
                  <a:srgbClr val="6A9955"/>
                </a:solidFill>
                <a:latin typeface="Consolas" panose="020B0609020204030204" pitchFamily="49" charset="0"/>
              </a:rPr>
              <a:t>False</a:t>
            </a:r>
          </a:p>
          <a:p>
            <a:r>
              <a:rPr lang="en-US" altLang="zh-CN" sz="1050" b="0" dirty="0">
                <a:solidFill>
                  <a:srgbClr val="CCCCCC"/>
                </a:solidFill>
                <a:effectLst/>
                <a:latin typeface="Consolas" panose="020B0609020204030204" pitchFamily="49" charset="0"/>
              </a:rPr>
              <a:t>    </a:t>
            </a:r>
            <a:r>
              <a:rPr lang="en-US" altLang="zh-CN" sz="1050" b="0" dirty="0" err="1">
                <a:solidFill>
                  <a:srgbClr val="569CD6"/>
                </a:solidFill>
                <a:effectLst/>
                <a:latin typeface="Consolas" panose="020B0609020204030204" pitchFamily="49" charset="0"/>
              </a:rPr>
              <a:t>n_gpu_layers</a:t>
            </a:r>
            <a:r>
              <a:rPr lang="en-US" altLang="zh-CN" sz="1050" b="0" dirty="0">
                <a:solidFill>
                  <a:srgbClr val="CCCCCC"/>
                </a:solidFill>
                <a:effectLst/>
                <a:latin typeface="Consolas" panose="020B0609020204030204" pitchFamily="49" charset="0"/>
              </a:rPr>
              <a:t>=-1,  </a:t>
            </a:r>
            <a:r>
              <a:rPr lang="en-US" altLang="zh-CN" sz="1050" b="0" dirty="0">
                <a:solidFill>
                  <a:srgbClr val="6A9955"/>
                </a:solidFill>
                <a:effectLst/>
                <a:latin typeface="Consolas" panose="020B0609020204030204" pitchFamily="49" charset="0"/>
              </a:rPr>
              <a:t># </a:t>
            </a:r>
            <a:r>
              <a:rPr lang="zh-CN" altLang="en-US" sz="1050" b="0" dirty="0">
                <a:solidFill>
                  <a:srgbClr val="6A9955"/>
                </a:solidFill>
                <a:effectLst/>
                <a:latin typeface="Consolas" panose="020B0609020204030204" pitchFamily="49" charset="0"/>
              </a:rPr>
              <a:t>使用所有可用的 </a:t>
            </a:r>
            <a:r>
              <a:rPr lang="en-US" altLang="zh-CN" sz="1050" b="0" dirty="0">
                <a:solidFill>
                  <a:srgbClr val="6A9955"/>
                </a:solidFill>
                <a:effectLst/>
                <a:latin typeface="Consolas" panose="020B0609020204030204" pitchFamily="49" charset="0"/>
              </a:rPr>
              <a:t>GPU </a:t>
            </a:r>
            <a:r>
              <a:rPr lang="zh-CN" altLang="en-US" sz="1050" b="0" dirty="0">
                <a:solidFill>
                  <a:srgbClr val="6A9955"/>
                </a:solidFill>
                <a:effectLst/>
                <a:latin typeface="Consolas" panose="020B0609020204030204" pitchFamily="49" charset="0"/>
              </a:rPr>
              <a:t>层</a:t>
            </a:r>
            <a:endParaRPr lang="zh-CN" altLang="en-US" sz="1050" b="0" dirty="0">
              <a:solidFill>
                <a:srgbClr val="CCCCCC"/>
              </a:solidFill>
              <a:effectLst/>
              <a:latin typeface="Consolas" panose="020B0609020204030204" pitchFamily="49" charset="0"/>
            </a:endParaRPr>
          </a:p>
          <a:p>
            <a:r>
              <a:rPr lang="zh-CN" altLang="en-US" sz="1050" b="0" dirty="0">
                <a:solidFill>
                  <a:srgbClr val="CCCCCC"/>
                </a:solidFill>
                <a:effectLst/>
                <a:latin typeface="Consolas" panose="020B0609020204030204" pitchFamily="49" charset="0"/>
              </a:rPr>
              <a:t>    </a:t>
            </a:r>
            <a:r>
              <a:rPr lang="en-US" altLang="zh-CN" sz="1050" b="0" dirty="0" err="1">
                <a:solidFill>
                  <a:srgbClr val="569CD6"/>
                </a:solidFill>
                <a:effectLst/>
                <a:latin typeface="Consolas" panose="020B0609020204030204" pitchFamily="49" charset="0"/>
              </a:rPr>
              <a:t>n_ctx</a:t>
            </a:r>
            <a:r>
              <a:rPr lang="en-US" altLang="zh-CN" sz="1050" b="0" dirty="0">
                <a:solidFill>
                  <a:srgbClr val="CCCCCC"/>
                </a:solidFill>
                <a:effectLst/>
                <a:latin typeface="Consolas" panose="020B0609020204030204" pitchFamily="49" charset="0"/>
              </a:rPr>
              <a:t>=10000,</a:t>
            </a:r>
          </a:p>
          <a:p>
            <a:r>
              <a:rPr lang="en-US" altLang="zh-CN" sz="1050" b="0" dirty="0">
                <a:solidFill>
                  <a:srgbClr val="CCCCCC"/>
                </a:solidFill>
                <a:effectLst/>
                <a:latin typeface="Consolas" panose="020B0609020204030204" pitchFamily="49" charset="0"/>
              </a:rPr>
              <a:t>    </a:t>
            </a:r>
            <a:r>
              <a:rPr lang="en-US" altLang="zh-CN" sz="1050" b="0" dirty="0" err="1">
                <a:solidFill>
                  <a:srgbClr val="569CD6"/>
                </a:solidFill>
                <a:effectLst/>
                <a:latin typeface="Consolas" panose="020B0609020204030204" pitchFamily="49" charset="0"/>
              </a:rPr>
              <a:t>offload_kqv</a:t>
            </a:r>
            <a:r>
              <a:rPr lang="en-US" altLang="zh-CN" sz="1050" b="0" dirty="0">
                <a:solidFill>
                  <a:srgbClr val="CCCCCC"/>
                </a:solidFill>
                <a:effectLst/>
                <a:latin typeface="Consolas" panose="020B0609020204030204" pitchFamily="49" charset="0"/>
              </a:rPr>
              <a:t>=True,  </a:t>
            </a:r>
            <a:r>
              <a:rPr lang="en-US" altLang="zh-CN" sz="1050" b="0" dirty="0">
                <a:solidFill>
                  <a:srgbClr val="6A9955"/>
                </a:solidFill>
                <a:effectLst/>
                <a:latin typeface="Consolas" panose="020B0609020204030204" pitchFamily="49" charset="0"/>
              </a:rPr>
              <a:t># </a:t>
            </a:r>
            <a:r>
              <a:rPr lang="zh-CN" altLang="en-US" sz="1050" b="0" dirty="0">
                <a:solidFill>
                  <a:srgbClr val="6A9955"/>
                </a:solidFill>
                <a:effectLst/>
                <a:latin typeface="Consolas" panose="020B0609020204030204" pitchFamily="49" charset="0"/>
              </a:rPr>
              <a:t>帮助更好地利用 </a:t>
            </a:r>
            <a:r>
              <a:rPr lang="en-US" altLang="zh-CN" sz="1050" b="0" dirty="0">
                <a:solidFill>
                  <a:srgbClr val="6A9955"/>
                </a:solidFill>
                <a:effectLst/>
                <a:latin typeface="Consolas" panose="020B0609020204030204" pitchFamily="49" charset="0"/>
              </a:rPr>
              <a:t>GPU</a:t>
            </a:r>
            <a:endParaRPr lang="en-US" altLang="zh-CN" sz="1050" b="0" dirty="0">
              <a:solidFill>
                <a:srgbClr val="CCCCCC"/>
              </a:solidFill>
              <a:effectLst/>
              <a:latin typeface="Consolas" panose="020B0609020204030204" pitchFamily="49" charset="0"/>
            </a:endParaRPr>
          </a:p>
          <a:p>
            <a:r>
              <a:rPr lang="en-US" altLang="zh-CN" sz="1050" b="0" dirty="0">
                <a:solidFill>
                  <a:srgbClr val="CCCCCC"/>
                </a:solidFill>
                <a:effectLst/>
                <a:latin typeface="Consolas" panose="020B0609020204030204" pitchFamily="49" charset="0"/>
              </a:rPr>
              <a:t>    </a:t>
            </a:r>
            <a:r>
              <a:rPr lang="en-US" altLang="zh-CN" sz="1050" b="0" dirty="0" err="1">
                <a:solidFill>
                  <a:srgbClr val="569CD6"/>
                </a:solidFill>
                <a:effectLst/>
                <a:latin typeface="Consolas" panose="020B0609020204030204" pitchFamily="49" charset="0"/>
              </a:rPr>
              <a:t>n_batch</a:t>
            </a:r>
            <a:r>
              <a:rPr lang="en-US" altLang="zh-CN" sz="1050" b="0" dirty="0">
                <a:solidFill>
                  <a:srgbClr val="CCCCCC"/>
                </a:solidFill>
                <a:effectLst/>
                <a:latin typeface="Consolas" panose="020B0609020204030204" pitchFamily="49" charset="0"/>
              </a:rPr>
              <a:t>=512       </a:t>
            </a:r>
            <a:r>
              <a:rPr lang="en-US" altLang="zh-CN" sz="1050" b="0" dirty="0">
                <a:solidFill>
                  <a:srgbClr val="6A9955"/>
                </a:solidFill>
                <a:effectLst/>
                <a:latin typeface="Consolas" panose="020B0609020204030204" pitchFamily="49" charset="0"/>
              </a:rPr>
              <a:t># </a:t>
            </a:r>
            <a:r>
              <a:rPr lang="zh-CN" altLang="en-US" sz="1050" b="0" dirty="0">
                <a:solidFill>
                  <a:srgbClr val="6A9955"/>
                </a:solidFill>
                <a:effectLst/>
                <a:latin typeface="Consolas" panose="020B0609020204030204" pitchFamily="49" charset="0"/>
              </a:rPr>
              <a:t>增加批处理大小可能提高 </a:t>
            </a:r>
            <a:r>
              <a:rPr lang="en-US" altLang="zh-CN" sz="1050" b="0" dirty="0">
                <a:solidFill>
                  <a:srgbClr val="6A9955"/>
                </a:solidFill>
                <a:effectLst/>
                <a:latin typeface="Consolas" panose="020B0609020204030204" pitchFamily="49" charset="0"/>
              </a:rPr>
              <a:t>GPU </a:t>
            </a:r>
            <a:r>
              <a:rPr lang="zh-CN" altLang="en-US" sz="1050" b="0" dirty="0">
                <a:solidFill>
                  <a:srgbClr val="6A9955"/>
                </a:solidFill>
                <a:effectLst/>
                <a:latin typeface="Consolas" panose="020B0609020204030204" pitchFamily="49" charset="0"/>
              </a:rPr>
              <a:t>利用率 </a:t>
            </a:r>
            <a:endParaRPr lang="zh-CN" altLang="en-US" sz="1050" b="0" dirty="0">
              <a:solidFill>
                <a:srgbClr val="CCCCCC"/>
              </a:solidFill>
              <a:effectLst/>
              <a:latin typeface="Consolas" panose="020B0609020204030204" pitchFamily="49" charset="0"/>
            </a:endParaRPr>
          </a:p>
          <a:p>
            <a:r>
              <a:rPr lang="en-US" altLang="zh-CN" sz="1050" b="0" dirty="0">
                <a:solidFill>
                  <a:srgbClr val="CCCCCC"/>
                </a:solidFill>
                <a:effectLst/>
                <a:latin typeface="Consolas" panose="020B0609020204030204" pitchFamily="49" charset="0"/>
              </a:rPr>
              <a:t>)</a:t>
            </a:r>
          </a:p>
          <a:p>
            <a:br>
              <a:rPr lang="en-US" altLang="zh-CN" sz="1050" b="0" dirty="0">
                <a:solidFill>
                  <a:srgbClr val="CCCCCC"/>
                </a:solidFill>
                <a:effectLst/>
                <a:latin typeface="Consolas" panose="020B0609020204030204" pitchFamily="49" charset="0"/>
              </a:rPr>
            </a:br>
            <a:r>
              <a:rPr lang="en-US" altLang="zh-CN" sz="1050" b="0" dirty="0">
                <a:solidFill>
                  <a:srgbClr val="CCCCCC"/>
                </a:solidFill>
                <a:effectLst/>
                <a:latin typeface="Consolas" panose="020B0609020204030204" pitchFamily="49" charset="0"/>
              </a:rPr>
              <a:t>def </a:t>
            </a:r>
            <a:r>
              <a:rPr lang="en-US" altLang="zh-CN" sz="1050" b="0" dirty="0" err="1">
                <a:solidFill>
                  <a:srgbClr val="CCCCCC"/>
                </a:solidFill>
                <a:effectLst/>
                <a:latin typeface="Consolas" panose="020B0609020204030204" pitchFamily="49" charset="0"/>
              </a:rPr>
              <a:t>generate_response</a:t>
            </a:r>
            <a:r>
              <a:rPr lang="en-US" altLang="zh-CN" sz="1050" b="0" dirty="0">
                <a:solidFill>
                  <a:srgbClr val="CCCCCC"/>
                </a:solidFill>
                <a:effectLst/>
                <a:latin typeface="Consolas" panose="020B0609020204030204" pitchFamily="49" charset="0"/>
              </a:rPr>
              <a:t>(_model: Llama, _messages: str) -&gt; str:</a:t>
            </a:r>
          </a:p>
          <a:p>
            <a:r>
              <a:rPr lang="en-US" altLang="zh-CN" sz="1050" b="0" dirty="0">
                <a:solidFill>
                  <a:srgbClr val="CCCCCC"/>
                </a:solidFill>
                <a:effectLst/>
                <a:latin typeface="Consolas" panose="020B0609020204030204" pitchFamily="49" charset="0"/>
              </a:rPr>
              <a:t>    </a:t>
            </a:r>
            <a:r>
              <a:rPr lang="en-US" altLang="zh-CN" sz="1050" b="0" dirty="0">
                <a:solidFill>
                  <a:srgbClr val="CE9178"/>
                </a:solidFill>
                <a:effectLst/>
                <a:latin typeface="Consolas" panose="020B0609020204030204" pitchFamily="49" charset="0"/>
              </a:rPr>
              <a:t>'''</a:t>
            </a:r>
            <a:endParaRPr lang="en-US" altLang="zh-CN" sz="1050" b="0" dirty="0">
              <a:solidFill>
                <a:srgbClr val="CCCCCC"/>
              </a:solidFill>
              <a:effectLst/>
              <a:latin typeface="Consolas" panose="020B0609020204030204" pitchFamily="49" charset="0"/>
            </a:endParaRPr>
          </a:p>
          <a:p>
            <a:r>
              <a:rPr lang="en-US" altLang="zh-CN" sz="1050" b="0" dirty="0">
                <a:solidFill>
                  <a:srgbClr val="CE9178"/>
                </a:solidFill>
                <a:effectLst/>
                <a:latin typeface="Consolas" panose="020B0609020204030204" pitchFamily="49" charset="0"/>
              </a:rPr>
              <a:t>    This function will inference the model with given messages.</a:t>
            </a:r>
            <a:endParaRPr lang="en-US" altLang="zh-CN" sz="1050" b="0" dirty="0">
              <a:solidFill>
                <a:srgbClr val="CCCCCC"/>
              </a:solidFill>
              <a:effectLst/>
              <a:latin typeface="Consolas" panose="020B0609020204030204" pitchFamily="49" charset="0"/>
            </a:endParaRPr>
          </a:p>
          <a:p>
            <a:r>
              <a:rPr lang="en-US" altLang="zh-CN" sz="1050" b="0" dirty="0">
                <a:solidFill>
                  <a:srgbClr val="CE9178"/>
                </a:solidFill>
                <a:effectLst/>
                <a:latin typeface="Consolas" panose="020B0609020204030204" pitchFamily="49" charset="0"/>
              </a:rPr>
              <a:t>    '''</a:t>
            </a:r>
            <a:endParaRPr lang="en-US" altLang="zh-CN" sz="1050" b="0" dirty="0">
              <a:solidFill>
                <a:srgbClr val="CCCCCC"/>
              </a:solidFill>
              <a:effectLst/>
              <a:latin typeface="Consolas" panose="020B0609020204030204" pitchFamily="49" charset="0"/>
            </a:endParaRPr>
          </a:p>
          <a:p>
            <a:r>
              <a:rPr lang="en-US" altLang="zh-CN" sz="1050" b="0" dirty="0">
                <a:solidFill>
                  <a:srgbClr val="CCCCCC"/>
                </a:solidFill>
                <a:effectLst/>
                <a:latin typeface="Consolas" panose="020B0609020204030204" pitchFamily="49" charset="0"/>
              </a:rPr>
              <a:t>    </a:t>
            </a:r>
            <a:r>
              <a:rPr lang="en-US" altLang="zh-CN" sz="1050" b="0" dirty="0">
                <a:solidFill>
                  <a:srgbClr val="569CD6"/>
                </a:solidFill>
                <a:effectLst/>
                <a:latin typeface="Consolas" panose="020B0609020204030204" pitchFamily="49" charset="0"/>
              </a:rPr>
              <a:t>_output</a:t>
            </a:r>
            <a:r>
              <a:rPr lang="en-US" altLang="zh-CN" sz="1050" b="0" dirty="0">
                <a:solidFill>
                  <a:srgbClr val="CCCCCC"/>
                </a:solidFill>
                <a:effectLst/>
                <a:latin typeface="Consolas" panose="020B0609020204030204" pitchFamily="49" charset="0"/>
              </a:rPr>
              <a:t> = _</a:t>
            </a:r>
            <a:r>
              <a:rPr lang="en-US" altLang="zh-CN" sz="1050" b="0" dirty="0" err="1">
                <a:solidFill>
                  <a:srgbClr val="CCCCCC"/>
                </a:solidFill>
                <a:effectLst/>
                <a:latin typeface="Consolas" panose="020B0609020204030204" pitchFamily="49" charset="0"/>
              </a:rPr>
              <a:t>model.create_chat_completion</a:t>
            </a:r>
            <a:r>
              <a:rPr lang="en-US" altLang="zh-CN" sz="1050" b="0" dirty="0">
                <a:solidFill>
                  <a:srgbClr val="CCCCCC"/>
                </a:solidFill>
                <a:effectLst/>
                <a:latin typeface="Consolas" panose="020B0609020204030204" pitchFamily="49" charset="0"/>
              </a:rPr>
              <a:t>(</a:t>
            </a:r>
          </a:p>
          <a:p>
            <a:r>
              <a:rPr lang="en-US" altLang="zh-CN" sz="1050" b="0" dirty="0">
                <a:solidFill>
                  <a:srgbClr val="CCCCCC"/>
                </a:solidFill>
                <a:effectLst/>
                <a:latin typeface="Consolas" panose="020B0609020204030204" pitchFamily="49" charset="0"/>
              </a:rPr>
              <a:t>        _messages,</a:t>
            </a:r>
          </a:p>
          <a:p>
            <a:r>
              <a:rPr lang="en-US" altLang="zh-CN" sz="1050" b="0" dirty="0">
                <a:solidFill>
                  <a:srgbClr val="CCCCCC"/>
                </a:solidFill>
                <a:effectLst/>
                <a:latin typeface="Consolas" panose="020B0609020204030204" pitchFamily="49" charset="0"/>
              </a:rPr>
              <a:t>        </a:t>
            </a:r>
            <a:r>
              <a:rPr lang="en-US" altLang="zh-CN" sz="1050" b="0" dirty="0">
                <a:solidFill>
                  <a:srgbClr val="569CD6"/>
                </a:solidFill>
                <a:effectLst/>
                <a:latin typeface="Consolas" panose="020B0609020204030204" pitchFamily="49" charset="0"/>
              </a:rPr>
              <a:t>stop</a:t>
            </a:r>
            <a:r>
              <a:rPr lang="en-US" altLang="zh-CN" sz="1050" b="0" dirty="0">
                <a:solidFill>
                  <a:srgbClr val="CCCCCC"/>
                </a:solidFill>
                <a:effectLst/>
                <a:latin typeface="Consolas" panose="020B0609020204030204" pitchFamily="49" charset="0"/>
              </a:rPr>
              <a:t>=[</a:t>
            </a:r>
            <a:r>
              <a:rPr lang="en-US" altLang="zh-CN" sz="1050" b="0" dirty="0">
                <a:solidFill>
                  <a:srgbClr val="CE9178"/>
                </a:solidFill>
                <a:effectLst/>
                <a:latin typeface="Consolas" panose="020B0609020204030204" pitchFamily="49" charset="0"/>
              </a:rPr>
              <a:t>"&lt;|</a:t>
            </a:r>
            <a:r>
              <a:rPr lang="en-US" altLang="zh-CN" sz="1050" b="0" dirty="0" err="1">
                <a:solidFill>
                  <a:srgbClr val="CE9178"/>
                </a:solidFill>
                <a:effectLst/>
                <a:latin typeface="Consolas" panose="020B0609020204030204" pitchFamily="49" charset="0"/>
              </a:rPr>
              <a:t>eot_id</a:t>
            </a:r>
            <a:r>
              <a:rPr lang="en-US" altLang="zh-CN" sz="1050" b="0" dirty="0">
                <a:solidFill>
                  <a:srgbClr val="CE9178"/>
                </a:solidFill>
                <a:effectLst/>
                <a:latin typeface="Consolas" panose="020B0609020204030204" pitchFamily="49" charset="0"/>
              </a:rPr>
              <a:t>|&gt;"</a:t>
            </a:r>
            <a:r>
              <a:rPr lang="en-US" altLang="zh-CN" sz="1050" b="0" dirty="0">
                <a:solidFill>
                  <a:srgbClr val="CCCCCC"/>
                </a:solidFill>
                <a:effectLst/>
                <a:latin typeface="Consolas" panose="020B0609020204030204" pitchFamily="49" charset="0"/>
              </a:rPr>
              <a:t>, </a:t>
            </a:r>
            <a:r>
              <a:rPr lang="en-US" altLang="zh-CN" sz="1050" b="0" dirty="0">
                <a:solidFill>
                  <a:srgbClr val="CE9178"/>
                </a:solidFill>
                <a:effectLst/>
                <a:latin typeface="Consolas" panose="020B0609020204030204" pitchFamily="49" charset="0"/>
              </a:rPr>
              <a:t>"&lt;|</a:t>
            </a:r>
            <a:r>
              <a:rPr lang="en-US" altLang="zh-CN" sz="1050" b="0" dirty="0" err="1">
                <a:solidFill>
                  <a:srgbClr val="CE9178"/>
                </a:solidFill>
                <a:effectLst/>
                <a:latin typeface="Consolas" panose="020B0609020204030204" pitchFamily="49" charset="0"/>
              </a:rPr>
              <a:t>end_of_text</a:t>
            </a:r>
            <a:r>
              <a:rPr lang="en-US" altLang="zh-CN" sz="1050" b="0" dirty="0">
                <a:solidFill>
                  <a:srgbClr val="CE9178"/>
                </a:solidFill>
                <a:effectLst/>
                <a:latin typeface="Consolas" panose="020B0609020204030204" pitchFamily="49" charset="0"/>
              </a:rPr>
              <a:t>|&gt;"</a:t>
            </a:r>
            <a:r>
              <a:rPr lang="en-US" altLang="zh-CN" sz="1050" b="0" dirty="0">
                <a:solidFill>
                  <a:srgbClr val="CCCCCC"/>
                </a:solidFill>
                <a:effectLst/>
                <a:latin typeface="Consolas" panose="020B0609020204030204" pitchFamily="49" charset="0"/>
              </a:rPr>
              <a:t>],</a:t>
            </a:r>
          </a:p>
          <a:p>
            <a:r>
              <a:rPr lang="en-US" altLang="zh-CN" sz="1050" b="0" dirty="0">
                <a:solidFill>
                  <a:srgbClr val="CCCCCC"/>
                </a:solidFill>
                <a:effectLst/>
                <a:latin typeface="Consolas" panose="020B0609020204030204" pitchFamily="49" charset="0"/>
              </a:rPr>
              <a:t>        </a:t>
            </a:r>
            <a:r>
              <a:rPr lang="en-US" altLang="zh-CN" sz="1050" b="0" dirty="0" err="1">
                <a:solidFill>
                  <a:srgbClr val="569CD6"/>
                </a:solidFill>
                <a:effectLst/>
                <a:latin typeface="Consolas" panose="020B0609020204030204" pitchFamily="49" charset="0"/>
              </a:rPr>
              <a:t>max_tokens</a:t>
            </a:r>
            <a:r>
              <a:rPr lang="en-US" altLang="zh-CN" sz="1050" b="0" dirty="0">
                <a:solidFill>
                  <a:srgbClr val="CCCCCC"/>
                </a:solidFill>
                <a:effectLst/>
                <a:latin typeface="Consolas" panose="020B0609020204030204" pitchFamily="49" charset="0"/>
              </a:rPr>
              <a:t>=4096,    </a:t>
            </a:r>
            <a:r>
              <a:rPr lang="en-US" altLang="zh-CN" sz="1050" b="0" dirty="0">
                <a:solidFill>
                  <a:srgbClr val="6A9955"/>
                </a:solidFill>
                <a:effectLst/>
                <a:latin typeface="Consolas" panose="020B0609020204030204" pitchFamily="49" charset="0"/>
              </a:rPr>
              <a:t>#</a:t>
            </a:r>
            <a:r>
              <a:rPr lang="zh-CN" altLang="en-US" sz="1050" b="0" dirty="0">
                <a:solidFill>
                  <a:srgbClr val="6A9955"/>
                </a:solidFill>
                <a:effectLst/>
                <a:latin typeface="Consolas" panose="020B0609020204030204" pitchFamily="49" charset="0"/>
              </a:rPr>
              <a:t>最大处理长度</a:t>
            </a:r>
            <a:r>
              <a:rPr lang="en-US" altLang="zh-CN" sz="1050" b="0" dirty="0">
                <a:solidFill>
                  <a:srgbClr val="6A9955"/>
                </a:solidFill>
                <a:effectLst/>
                <a:latin typeface="Consolas" panose="020B0609020204030204" pitchFamily="49" charset="0"/>
              </a:rPr>
              <a:t>.</a:t>
            </a:r>
            <a:endParaRPr lang="en-US" altLang="zh-CN" sz="1050" b="0" dirty="0">
              <a:solidFill>
                <a:srgbClr val="CCCCCC"/>
              </a:solidFill>
              <a:effectLst/>
              <a:latin typeface="Consolas" panose="020B0609020204030204" pitchFamily="49" charset="0"/>
            </a:endParaRPr>
          </a:p>
          <a:p>
            <a:r>
              <a:rPr lang="en-US" altLang="zh-CN" sz="1050" b="0" dirty="0">
                <a:solidFill>
                  <a:srgbClr val="CCCCCC"/>
                </a:solidFill>
                <a:effectLst/>
                <a:latin typeface="Consolas" panose="020B0609020204030204" pitchFamily="49" charset="0"/>
              </a:rPr>
              <a:t>        </a:t>
            </a:r>
            <a:r>
              <a:rPr lang="en-US" altLang="zh-CN" sz="1050" b="0" dirty="0">
                <a:solidFill>
                  <a:srgbClr val="569CD6"/>
                </a:solidFill>
                <a:effectLst/>
                <a:latin typeface="Consolas" panose="020B0609020204030204" pitchFamily="49" charset="0"/>
              </a:rPr>
              <a:t>temperature</a:t>
            </a:r>
            <a:r>
              <a:rPr lang="en-US" altLang="zh-CN" sz="1050" b="0" dirty="0">
                <a:solidFill>
                  <a:srgbClr val="CCCCCC"/>
                </a:solidFill>
                <a:effectLst/>
                <a:latin typeface="Consolas" panose="020B0609020204030204" pitchFamily="49" charset="0"/>
              </a:rPr>
              <a:t>=0.2      </a:t>
            </a:r>
            <a:r>
              <a:rPr lang="en-US" altLang="zh-CN" sz="1050" b="0" dirty="0">
                <a:solidFill>
                  <a:srgbClr val="6A9955"/>
                </a:solidFill>
                <a:effectLst/>
                <a:latin typeface="Consolas" panose="020B0609020204030204" pitchFamily="49" charset="0"/>
              </a:rPr>
              <a:t>#</a:t>
            </a:r>
            <a:r>
              <a:rPr lang="zh-CN" altLang="en-US" sz="1050" b="0" dirty="0">
                <a:solidFill>
                  <a:srgbClr val="6A9955"/>
                </a:solidFill>
                <a:effectLst/>
                <a:latin typeface="Consolas" panose="020B0609020204030204" pitchFamily="49" charset="0"/>
              </a:rPr>
              <a:t>相当重要的参数，控制着模型输出的随机性</a:t>
            </a:r>
            <a:endParaRPr lang="en-US" altLang="zh-CN" sz="1050" b="0" dirty="0">
              <a:solidFill>
                <a:srgbClr val="CCCCCC"/>
              </a:solidFill>
              <a:effectLst/>
              <a:latin typeface="Consolas" panose="020B0609020204030204" pitchFamily="49" charset="0"/>
            </a:endParaRPr>
          </a:p>
          <a:p>
            <a:r>
              <a:rPr lang="en-US" altLang="zh-CN" sz="1050" b="0" dirty="0">
                <a:solidFill>
                  <a:srgbClr val="CCCCCC"/>
                </a:solidFill>
                <a:effectLst/>
                <a:latin typeface="Consolas" panose="020B0609020204030204" pitchFamily="49" charset="0"/>
              </a:rPr>
              <a:t>    )[</a:t>
            </a:r>
            <a:r>
              <a:rPr lang="en-US" altLang="zh-CN" sz="1050" b="0" dirty="0">
                <a:solidFill>
                  <a:srgbClr val="CE9178"/>
                </a:solidFill>
                <a:effectLst/>
                <a:latin typeface="Consolas" panose="020B0609020204030204" pitchFamily="49" charset="0"/>
              </a:rPr>
              <a:t>"choices"</a:t>
            </a:r>
            <a:r>
              <a:rPr lang="en-US" altLang="zh-CN" sz="1050" b="0" dirty="0">
                <a:solidFill>
                  <a:srgbClr val="CCCCCC"/>
                </a:solidFill>
                <a:effectLst/>
                <a:latin typeface="Consolas" panose="020B0609020204030204" pitchFamily="49" charset="0"/>
              </a:rPr>
              <a:t>][0][</a:t>
            </a:r>
            <a:r>
              <a:rPr lang="en-US" altLang="zh-CN" sz="1050" b="0" dirty="0">
                <a:solidFill>
                  <a:srgbClr val="CE9178"/>
                </a:solidFill>
                <a:effectLst/>
                <a:latin typeface="Consolas" panose="020B0609020204030204" pitchFamily="49" charset="0"/>
              </a:rPr>
              <a:t>"message"</a:t>
            </a:r>
            <a:r>
              <a:rPr lang="en-US" altLang="zh-CN" sz="1050" b="0" dirty="0">
                <a:solidFill>
                  <a:srgbClr val="CCCCCC"/>
                </a:solidFill>
                <a:effectLst/>
                <a:latin typeface="Consolas" panose="020B0609020204030204" pitchFamily="49" charset="0"/>
              </a:rPr>
              <a:t>][</a:t>
            </a:r>
            <a:r>
              <a:rPr lang="en-US" altLang="zh-CN" sz="1050" b="0" dirty="0">
                <a:solidFill>
                  <a:srgbClr val="CE9178"/>
                </a:solidFill>
                <a:effectLst/>
                <a:latin typeface="Consolas" panose="020B0609020204030204" pitchFamily="49" charset="0"/>
              </a:rPr>
              <a:t>"content"</a:t>
            </a:r>
            <a:r>
              <a:rPr lang="en-US" altLang="zh-CN" sz="1050" b="0" dirty="0">
                <a:solidFill>
                  <a:srgbClr val="CCCCCC"/>
                </a:solidFill>
                <a:effectLst/>
                <a:latin typeface="Consolas" panose="020B0609020204030204" pitchFamily="49" charset="0"/>
              </a:rPr>
              <a:t>]</a:t>
            </a:r>
          </a:p>
          <a:p>
            <a:r>
              <a:rPr lang="en-US" altLang="zh-CN" sz="1050" b="0" dirty="0">
                <a:solidFill>
                  <a:srgbClr val="CCCCCC"/>
                </a:solidFill>
                <a:effectLst/>
                <a:latin typeface="Consolas" panose="020B0609020204030204" pitchFamily="49" charset="0"/>
              </a:rPr>
              <a:t>    return _output</a:t>
            </a:r>
          </a:p>
        </p:txBody>
      </p:sp>
      <p:pic>
        <p:nvPicPr>
          <p:cNvPr id="11" name="图片 10">
            <a:extLst>
              <a:ext uri="{FF2B5EF4-FFF2-40B4-BE49-F238E27FC236}">
                <a16:creationId xmlns:a16="http://schemas.microsoft.com/office/drawing/2014/main" id="{FCE668D9-83AF-99C7-DBA8-4F8A5BADD757}"/>
              </a:ext>
            </a:extLst>
          </p:cNvPr>
          <p:cNvPicPr>
            <a:picLocks noChangeAspect="1"/>
          </p:cNvPicPr>
          <p:nvPr/>
        </p:nvPicPr>
        <p:blipFill>
          <a:blip r:embed="rId3"/>
          <a:srcRect b="57402"/>
          <a:stretch/>
        </p:blipFill>
        <p:spPr>
          <a:xfrm>
            <a:off x="7979203" y="154318"/>
            <a:ext cx="3901807" cy="2921391"/>
          </a:xfrm>
          <a:prstGeom prst="rect">
            <a:avLst/>
          </a:prstGeom>
        </p:spPr>
      </p:pic>
      <p:cxnSp>
        <p:nvCxnSpPr>
          <p:cNvPr id="23" name="直接箭头连接符 22">
            <a:extLst>
              <a:ext uri="{FF2B5EF4-FFF2-40B4-BE49-F238E27FC236}">
                <a16:creationId xmlns:a16="http://schemas.microsoft.com/office/drawing/2014/main" id="{6CADCB49-A4F7-E4FC-E51E-74E3A754BC03}"/>
              </a:ext>
            </a:extLst>
          </p:cNvPr>
          <p:cNvCxnSpPr/>
          <p:nvPr/>
        </p:nvCxnSpPr>
        <p:spPr>
          <a:xfrm>
            <a:off x="6659418" y="3075709"/>
            <a:ext cx="109912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3CF88715-3078-89C5-0D9D-3FA97AD9F4ED}"/>
              </a:ext>
            </a:extLst>
          </p:cNvPr>
          <p:cNvSpPr/>
          <p:nvPr/>
        </p:nvSpPr>
        <p:spPr>
          <a:xfrm>
            <a:off x="6534728" y="2336616"/>
            <a:ext cx="1324402" cy="584775"/>
          </a:xfrm>
          <a:prstGeom prst="rect">
            <a:avLst/>
          </a:prstGeom>
          <a:noFill/>
        </p:spPr>
        <p:txBody>
          <a:bodyPr wrap="none" lIns="91440" tIns="45720" rIns="91440" bIns="45720">
            <a:spAutoFit/>
          </a:bodyPr>
          <a:lstStyle/>
          <a:p>
            <a:pPr algn="ctr"/>
            <a:r>
              <a:rPr lang="en-US" altLang="zh-CN" sz="3200" b="0" cap="none" spc="0" dirty="0">
                <a:ln w="0"/>
                <a:solidFill>
                  <a:schemeClr val="accent1"/>
                </a:solidFill>
                <a:effectLst>
                  <a:outerShdw blurRad="38100" dist="25400" dir="5400000" algn="ctr" rotWithShape="0">
                    <a:srgbClr val="6E747A">
                      <a:alpha val="43000"/>
                    </a:srgbClr>
                  </a:outerShdw>
                </a:effectLst>
              </a:rPr>
              <a:t>Output</a:t>
            </a:r>
            <a:endParaRPr lang="zh-CN" altLang="en-US" sz="3200" b="0" cap="none" spc="0" dirty="0">
              <a:ln w="0"/>
              <a:solidFill>
                <a:schemeClr val="accent1"/>
              </a:solidFill>
              <a:effectLst>
                <a:outerShdw blurRad="38100" dist="25400" dir="5400000" algn="ctr" rotWithShape="0">
                  <a:srgbClr val="6E747A">
                    <a:alpha val="43000"/>
                  </a:srgbClr>
                </a:outerShdw>
              </a:effectLst>
            </a:endParaRPr>
          </a:p>
        </p:txBody>
      </p:sp>
      <p:sp>
        <p:nvSpPr>
          <p:cNvPr id="25" name="文本框 24">
            <a:extLst>
              <a:ext uri="{FF2B5EF4-FFF2-40B4-BE49-F238E27FC236}">
                <a16:creationId xmlns:a16="http://schemas.microsoft.com/office/drawing/2014/main" id="{43D6A835-FBE7-F18B-EC4E-92B8F057B660}"/>
              </a:ext>
            </a:extLst>
          </p:cNvPr>
          <p:cNvSpPr txBox="1"/>
          <p:nvPr/>
        </p:nvSpPr>
        <p:spPr>
          <a:xfrm>
            <a:off x="83129" y="5209307"/>
            <a:ext cx="7917552" cy="1477328"/>
          </a:xfrm>
          <a:prstGeom prst="rect">
            <a:avLst/>
          </a:prstGeom>
          <a:noFill/>
        </p:spPr>
        <p:txBody>
          <a:bodyPr wrap="none" rtlCol="0">
            <a:spAutoFit/>
          </a:bodyPr>
          <a:lstStyle/>
          <a:p>
            <a:r>
              <a:rPr lang="zh-CN" altLang="en-US" dirty="0"/>
              <a:t>几点说明：</a:t>
            </a:r>
            <a:endParaRPr lang="en-US" altLang="zh-CN" dirty="0"/>
          </a:p>
          <a:p>
            <a:pPr marL="342900" indent="-342900">
              <a:buAutoNum type="arabicPeriod"/>
            </a:pPr>
            <a:r>
              <a:rPr lang="zh-CN" altLang="en-US" dirty="0"/>
              <a:t>代码中所有英文注释是 </a:t>
            </a:r>
            <a:r>
              <a:rPr lang="en-US" altLang="zh-CN" dirty="0"/>
              <a:t>Lee HY </a:t>
            </a:r>
            <a:r>
              <a:rPr lang="zh-CN" altLang="en-US" dirty="0"/>
              <a:t>老师团队写的；</a:t>
            </a:r>
            <a:endParaRPr lang="en-US" altLang="zh-CN" dirty="0"/>
          </a:p>
          <a:p>
            <a:pPr marL="342900" indent="-342900">
              <a:buAutoNum type="arabicPeriod"/>
            </a:pPr>
            <a:r>
              <a:rPr lang="zh-CN" altLang="en-US" dirty="0"/>
              <a:t>代码中所有中文注释是我写的；</a:t>
            </a:r>
            <a:endParaRPr lang="en-US" altLang="zh-CN" dirty="0"/>
          </a:p>
          <a:p>
            <a:pPr marL="342900" indent="-342900">
              <a:buAutoNum type="arabicPeriod"/>
            </a:pPr>
            <a:r>
              <a:rPr lang="zh-CN" altLang="en-US" dirty="0"/>
              <a:t>一些对我难以理解的代码知识我尝试使用示例代码来理解，是我写的；</a:t>
            </a:r>
            <a:endParaRPr lang="en-US" altLang="zh-CN" dirty="0"/>
          </a:p>
          <a:p>
            <a:pPr marL="342900" indent="-342900">
              <a:buAutoNum type="arabicPeriod"/>
            </a:pPr>
            <a:r>
              <a:rPr lang="zh-CN" altLang="en-US" dirty="0"/>
              <a:t>具有中文注释和示例代码的</a:t>
            </a:r>
            <a:r>
              <a:rPr lang="en-US" altLang="zh-CN" dirty="0"/>
              <a:t>GitHub</a:t>
            </a:r>
            <a:r>
              <a:rPr lang="zh-CN" altLang="en-US" dirty="0"/>
              <a:t>链接在文末。</a:t>
            </a:r>
          </a:p>
        </p:txBody>
      </p:sp>
      <p:sp>
        <p:nvSpPr>
          <p:cNvPr id="28" name="文本框 27">
            <a:extLst>
              <a:ext uri="{FF2B5EF4-FFF2-40B4-BE49-F238E27FC236}">
                <a16:creationId xmlns:a16="http://schemas.microsoft.com/office/drawing/2014/main" id="{A6D153BE-256F-F821-55FC-900990478FAB}"/>
              </a:ext>
            </a:extLst>
          </p:cNvPr>
          <p:cNvSpPr txBox="1"/>
          <p:nvPr/>
        </p:nvSpPr>
        <p:spPr>
          <a:xfrm>
            <a:off x="52816" y="4924183"/>
            <a:ext cx="6553785" cy="261610"/>
          </a:xfrm>
          <a:prstGeom prst="rect">
            <a:avLst/>
          </a:prstGeom>
          <a:noFill/>
        </p:spPr>
        <p:txBody>
          <a:bodyPr wrap="square" rtlCol="0">
            <a:spAutoFit/>
          </a:bodyPr>
          <a:lstStyle/>
          <a:p>
            <a:r>
              <a:rPr lang="en-US" altLang="zh-CN" sz="1100" dirty="0"/>
              <a:t>Source: Lee HY </a:t>
            </a:r>
            <a:r>
              <a:rPr lang="en-US" altLang="zh-CN" sz="1100" dirty="0">
                <a:hlinkClick r:id="rId4"/>
              </a:rPr>
              <a:t>https://speech.ee.ntu.edu.tw/~hylee/ml/2025-spring.php</a:t>
            </a:r>
            <a:r>
              <a:rPr lang="en-US" altLang="zh-CN" sz="1100" dirty="0"/>
              <a:t> HW2’s</a:t>
            </a:r>
            <a:r>
              <a:rPr lang="zh-CN" altLang="en-US" sz="1100" dirty="0"/>
              <a:t> </a:t>
            </a:r>
            <a:r>
              <a:rPr lang="en-US" altLang="zh-CN" sz="1100" dirty="0" err="1"/>
              <a:t>Colab</a:t>
            </a:r>
            <a:r>
              <a:rPr lang="en-US" altLang="zh-CN" sz="1100" dirty="0"/>
              <a:t> code</a:t>
            </a:r>
            <a:endParaRPr lang="zh-CN" altLang="en-US" sz="1100" dirty="0"/>
          </a:p>
        </p:txBody>
      </p:sp>
      <p:sp>
        <p:nvSpPr>
          <p:cNvPr id="3" name="矩形: 圆角 2">
            <a:extLst>
              <a:ext uri="{FF2B5EF4-FFF2-40B4-BE49-F238E27FC236}">
                <a16:creationId xmlns:a16="http://schemas.microsoft.com/office/drawing/2014/main" id="{3EDF6799-BF9C-0031-09B5-B50E9AD02E77}"/>
              </a:ext>
            </a:extLst>
          </p:cNvPr>
          <p:cNvSpPr/>
          <p:nvPr/>
        </p:nvSpPr>
        <p:spPr>
          <a:xfrm>
            <a:off x="120073" y="1323975"/>
            <a:ext cx="1308677" cy="261610"/>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w="76200">
                <a:solidFill>
                  <a:schemeClr val="tx1"/>
                </a:solidFill>
              </a:ln>
              <a:solidFill>
                <a:schemeClr val="tx1"/>
              </a:solidFill>
            </a:endParaRPr>
          </a:p>
        </p:txBody>
      </p:sp>
      <p:sp>
        <p:nvSpPr>
          <p:cNvPr id="4" name="文本框 3">
            <a:extLst>
              <a:ext uri="{FF2B5EF4-FFF2-40B4-BE49-F238E27FC236}">
                <a16:creationId xmlns:a16="http://schemas.microsoft.com/office/drawing/2014/main" id="{E21AAC08-C8CA-F660-A07E-E14597CB7FAC}"/>
              </a:ext>
            </a:extLst>
          </p:cNvPr>
          <p:cNvSpPr txBox="1"/>
          <p:nvPr/>
        </p:nvSpPr>
        <p:spPr>
          <a:xfrm>
            <a:off x="2245436" y="1117800"/>
            <a:ext cx="4327537" cy="338554"/>
          </a:xfrm>
          <a:prstGeom prst="rect">
            <a:avLst/>
          </a:prstGeom>
          <a:noFill/>
        </p:spPr>
        <p:txBody>
          <a:bodyPr wrap="square" rtlCol="0">
            <a:spAutoFit/>
          </a:bodyPr>
          <a:lstStyle/>
          <a:p>
            <a:r>
              <a:rPr lang="zh-CN" altLang="en-US" sz="1600" dirty="0">
                <a:solidFill>
                  <a:srgbClr val="FF0000"/>
                </a:solidFill>
              </a:rPr>
              <a:t>只需在代码调用</a:t>
            </a:r>
            <a:r>
              <a:rPr lang="en-US" altLang="zh-CN" sz="1600" dirty="0" err="1">
                <a:solidFill>
                  <a:srgbClr val="FF0000"/>
                </a:solidFill>
              </a:rPr>
              <a:t>myModel</a:t>
            </a:r>
            <a:r>
              <a:rPr lang="zh-CN" altLang="en-US" sz="1600" dirty="0">
                <a:solidFill>
                  <a:srgbClr val="FF0000"/>
                </a:solidFill>
              </a:rPr>
              <a:t>实例，即可访问</a:t>
            </a:r>
            <a:r>
              <a:rPr lang="en-US" altLang="zh-CN" sz="1600" dirty="0">
                <a:solidFill>
                  <a:srgbClr val="FF0000"/>
                </a:solidFill>
              </a:rPr>
              <a:t>LLM</a:t>
            </a:r>
            <a:endParaRPr lang="zh-CN" altLang="en-US" sz="1600" dirty="0">
              <a:solidFill>
                <a:srgbClr val="FF0000"/>
              </a:solidFill>
            </a:endParaRPr>
          </a:p>
        </p:txBody>
      </p:sp>
      <p:sp>
        <p:nvSpPr>
          <p:cNvPr id="6" name="矩形: 圆角 5">
            <a:extLst>
              <a:ext uri="{FF2B5EF4-FFF2-40B4-BE49-F238E27FC236}">
                <a16:creationId xmlns:a16="http://schemas.microsoft.com/office/drawing/2014/main" id="{030CE929-EFD6-BDCD-CC33-AFEF341D3211}"/>
              </a:ext>
            </a:extLst>
          </p:cNvPr>
          <p:cNvSpPr/>
          <p:nvPr/>
        </p:nvSpPr>
        <p:spPr>
          <a:xfrm>
            <a:off x="332362" y="1913063"/>
            <a:ext cx="4327537" cy="261610"/>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w="76200">
                <a:solidFill>
                  <a:schemeClr val="tx1"/>
                </a:solidFill>
              </a:ln>
              <a:solidFill>
                <a:schemeClr val="tx1"/>
              </a:solidFill>
            </a:endParaRPr>
          </a:p>
        </p:txBody>
      </p:sp>
    </p:spTree>
    <p:extLst>
      <p:ext uri="{BB962C8B-B14F-4D97-AF65-F5344CB8AC3E}">
        <p14:creationId xmlns:p14="http://schemas.microsoft.com/office/powerpoint/2010/main" val="3979586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15898D7A-D1BA-D5A5-9D25-BBAF4100AB9E}"/>
              </a:ext>
            </a:extLst>
          </p:cNvPr>
          <p:cNvGrpSpPr/>
          <p:nvPr/>
        </p:nvGrpSpPr>
        <p:grpSpPr>
          <a:xfrm>
            <a:off x="1848883" y="2101517"/>
            <a:ext cx="8823238" cy="859956"/>
            <a:chOff x="1788160" y="1028700"/>
            <a:chExt cx="5001778" cy="859956"/>
          </a:xfrm>
        </p:grpSpPr>
        <p:sp>
          <p:nvSpPr>
            <p:cNvPr id="49" name="1">
              <a:extLst>
                <a:ext uri="{FF2B5EF4-FFF2-40B4-BE49-F238E27FC236}">
                  <a16:creationId xmlns:a16="http://schemas.microsoft.com/office/drawing/2014/main" id="{BA79BB9E-7FE4-F69B-9CF8-EBD3E4270A88}"/>
                </a:ext>
              </a:extLst>
            </p:cNvPr>
            <p:cNvSpPr/>
            <p:nvPr>
              <p:custDataLst>
                <p:tags r:id="rId14"/>
              </p:custDataLst>
            </p:nvPr>
          </p:nvSpPr>
          <p:spPr>
            <a:xfrm>
              <a:off x="1788160" y="1028700"/>
              <a:ext cx="4993534" cy="859956"/>
            </a:xfrm>
            <a:prstGeom prst="roundRect">
              <a:avLst>
                <a:gd name="adj" fmla="val 50000"/>
              </a:avLst>
            </a:prstGeom>
            <a:solidFill>
              <a:schemeClr val="bg1">
                <a:lumMod val="95000"/>
              </a:schemeClr>
            </a:solidFill>
            <a:ln w="25400">
              <a:gradFill>
                <a:gsLst>
                  <a:gs pos="0">
                    <a:schemeClr val="bg1"/>
                  </a:gs>
                  <a:gs pos="100000">
                    <a:schemeClr val="bg1">
                      <a:lumMod val="85000"/>
                    </a:schemeClr>
                  </a:gs>
                </a:gsLst>
                <a:lin ang="5400000" scaled="1"/>
              </a:gradFill>
            </a:ln>
            <a:effectLst>
              <a:outerShdw blurRad="381000" dist="127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prstClr val="white"/>
                </a:solidFill>
                <a:latin typeface="+mj-ea"/>
                <a:ea typeface="+mj-ea"/>
              </a:endParaRPr>
            </a:p>
          </p:txBody>
        </p:sp>
        <p:sp>
          <p:nvSpPr>
            <p:cNvPr id="50" name="Index-1">
              <a:extLst>
                <a:ext uri="{FF2B5EF4-FFF2-40B4-BE49-F238E27FC236}">
                  <a16:creationId xmlns:a16="http://schemas.microsoft.com/office/drawing/2014/main" id="{E3DE57A5-877E-D9C1-6C6A-25AD6D76A17A}"/>
                </a:ext>
              </a:extLst>
            </p:cNvPr>
            <p:cNvSpPr/>
            <p:nvPr>
              <p:custDataLst>
                <p:tags r:id="rId15"/>
              </p:custDataLst>
            </p:nvPr>
          </p:nvSpPr>
          <p:spPr>
            <a:xfrm>
              <a:off x="2201076" y="1191978"/>
              <a:ext cx="541020" cy="533400"/>
            </a:xfrm>
            <a:prstGeom prst="roundRect">
              <a:avLst>
                <a:gd name="adj" fmla="val 50000"/>
              </a:avLst>
            </a:prstGeom>
            <a:solidFill>
              <a:schemeClr val="accent3"/>
            </a:solidFill>
            <a:ln w="25400">
              <a:gradFill>
                <a:gsLst>
                  <a:gs pos="0">
                    <a:schemeClr val="bg1"/>
                  </a:gs>
                  <a:gs pos="100000">
                    <a:schemeClr val="bg1">
                      <a:lumMod val="85000"/>
                    </a:schemeClr>
                  </a:gs>
                </a:gsLst>
                <a:lin ang="5400000" scaled="1"/>
              </a:gra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b="1" dirty="0">
                  <a:solidFill>
                    <a:schemeClr val="lt1"/>
                  </a:solidFill>
                  <a:latin typeface="+mj-ea"/>
                  <a:ea typeface="+mj-ea"/>
                  <a:cs typeface="+mn-ea"/>
                </a:rPr>
                <a:t>0</a:t>
              </a:r>
              <a:endParaRPr lang="zh-CN" altLang="en-US" b="1" dirty="0">
                <a:solidFill>
                  <a:schemeClr val="lt1"/>
                </a:solidFill>
                <a:latin typeface="+mj-ea"/>
                <a:ea typeface="+mj-ea"/>
                <a:cs typeface="+mn-ea"/>
              </a:endParaRPr>
            </a:p>
          </p:txBody>
        </p:sp>
        <p:sp>
          <p:nvSpPr>
            <p:cNvPr id="52" name="Title-1">
              <a:extLst>
                <a:ext uri="{FF2B5EF4-FFF2-40B4-BE49-F238E27FC236}">
                  <a16:creationId xmlns:a16="http://schemas.microsoft.com/office/drawing/2014/main" id="{057A5D90-E49A-6021-BDB9-8550A8AB36F3}"/>
                </a:ext>
              </a:extLst>
            </p:cNvPr>
            <p:cNvSpPr txBox="1"/>
            <p:nvPr>
              <p:custDataLst>
                <p:tags r:id="rId16"/>
              </p:custDataLst>
            </p:nvPr>
          </p:nvSpPr>
          <p:spPr>
            <a:xfrm>
              <a:off x="2837072" y="1175067"/>
              <a:ext cx="3952866" cy="369332"/>
            </a:xfrm>
            <a:prstGeom prst="rect">
              <a:avLst/>
            </a:prstGeom>
            <a:noFill/>
          </p:spPr>
          <p:txBody>
            <a:bodyPr wrap="square" rtlCol="0">
              <a:noAutofit/>
            </a:bodyPr>
            <a:lstStyle/>
            <a:p>
              <a:r>
                <a:rPr lang="zh-CN" altLang="en-US" b="1" dirty="0"/>
                <a:t>数据集背景与 </a:t>
              </a:r>
              <a:r>
                <a:rPr lang="en-US" altLang="zh-CN" b="1" dirty="0"/>
                <a:t>Kaggle </a:t>
              </a:r>
              <a:r>
                <a:rPr lang="zh-CN" altLang="en-US" b="1" dirty="0"/>
                <a:t>平台</a:t>
              </a:r>
            </a:p>
          </p:txBody>
        </p:sp>
      </p:grpSp>
      <p:grpSp>
        <p:nvGrpSpPr>
          <p:cNvPr id="31" name="组合 30">
            <a:extLst>
              <a:ext uri="{FF2B5EF4-FFF2-40B4-BE49-F238E27FC236}">
                <a16:creationId xmlns:a16="http://schemas.microsoft.com/office/drawing/2014/main" id="{938A610C-2CB3-CA64-7B03-E05F427FCB59}"/>
              </a:ext>
            </a:extLst>
          </p:cNvPr>
          <p:cNvGrpSpPr/>
          <p:nvPr/>
        </p:nvGrpSpPr>
        <p:grpSpPr>
          <a:xfrm>
            <a:off x="1844760" y="4435991"/>
            <a:ext cx="8823240" cy="859956"/>
            <a:chOff x="1788160" y="1028700"/>
            <a:chExt cx="5001779" cy="859956"/>
          </a:xfrm>
        </p:grpSpPr>
        <p:sp>
          <p:nvSpPr>
            <p:cNvPr id="44" name="3">
              <a:extLst>
                <a:ext uri="{FF2B5EF4-FFF2-40B4-BE49-F238E27FC236}">
                  <a16:creationId xmlns:a16="http://schemas.microsoft.com/office/drawing/2014/main" id="{33BFCEA3-6A4C-2D91-5D4A-70E98366F40D}"/>
                </a:ext>
              </a:extLst>
            </p:cNvPr>
            <p:cNvSpPr/>
            <p:nvPr>
              <p:custDataLst>
                <p:tags r:id="rId10"/>
              </p:custDataLst>
            </p:nvPr>
          </p:nvSpPr>
          <p:spPr>
            <a:xfrm>
              <a:off x="1788160" y="1028700"/>
              <a:ext cx="4993534" cy="859956"/>
            </a:xfrm>
            <a:prstGeom prst="roundRect">
              <a:avLst>
                <a:gd name="adj" fmla="val 50000"/>
              </a:avLst>
            </a:prstGeom>
            <a:solidFill>
              <a:schemeClr val="bg1">
                <a:lumMod val="95000"/>
              </a:schemeClr>
            </a:solidFill>
            <a:ln w="25400">
              <a:gradFill>
                <a:gsLst>
                  <a:gs pos="0">
                    <a:schemeClr val="bg1"/>
                  </a:gs>
                  <a:gs pos="100000">
                    <a:schemeClr val="bg1">
                      <a:lumMod val="85000"/>
                    </a:schemeClr>
                  </a:gs>
                </a:gsLst>
                <a:lin ang="5400000" scaled="1"/>
              </a:gradFill>
            </a:ln>
            <a:effectLst>
              <a:outerShdw blurRad="381000" dist="127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prstClr val="white"/>
                </a:solidFill>
                <a:latin typeface="+mj-ea"/>
                <a:ea typeface="+mj-ea"/>
              </a:endParaRPr>
            </a:p>
          </p:txBody>
        </p:sp>
        <p:sp>
          <p:nvSpPr>
            <p:cNvPr id="45" name="Index-3">
              <a:extLst>
                <a:ext uri="{FF2B5EF4-FFF2-40B4-BE49-F238E27FC236}">
                  <a16:creationId xmlns:a16="http://schemas.microsoft.com/office/drawing/2014/main" id="{70F1AA1C-C74E-9F3D-871C-6715B305D2AB}"/>
                </a:ext>
              </a:extLst>
            </p:cNvPr>
            <p:cNvSpPr/>
            <p:nvPr>
              <p:custDataLst>
                <p:tags r:id="rId11"/>
              </p:custDataLst>
            </p:nvPr>
          </p:nvSpPr>
          <p:spPr>
            <a:xfrm>
              <a:off x="2201076" y="1191978"/>
              <a:ext cx="541020" cy="533400"/>
            </a:xfrm>
            <a:prstGeom prst="roundRect">
              <a:avLst>
                <a:gd name="adj" fmla="val 50000"/>
              </a:avLst>
            </a:prstGeom>
            <a:solidFill>
              <a:srgbClr val="00B050"/>
            </a:solidFill>
            <a:ln w="25400">
              <a:gradFill>
                <a:gsLst>
                  <a:gs pos="0">
                    <a:schemeClr val="bg1"/>
                  </a:gs>
                  <a:gs pos="100000">
                    <a:schemeClr val="bg1">
                      <a:lumMod val="85000"/>
                    </a:schemeClr>
                  </a:gs>
                </a:gsLst>
                <a:lin ang="5400000" scaled="1"/>
              </a:gra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b="1" dirty="0">
                  <a:solidFill>
                    <a:schemeClr val="lt1"/>
                  </a:solidFill>
                  <a:latin typeface="+mj-ea"/>
                  <a:ea typeface="+mj-ea"/>
                  <a:cs typeface="+mn-ea"/>
                </a:rPr>
                <a:t>2</a:t>
              </a:r>
              <a:endParaRPr lang="zh-CN" altLang="en-US" b="1" dirty="0">
                <a:solidFill>
                  <a:schemeClr val="lt1"/>
                </a:solidFill>
                <a:latin typeface="+mj-ea"/>
                <a:ea typeface="+mj-ea"/>
                <a:cs typeface="+mn-ea"/>
              </a:endParaRPr>
            </a:p>
          </p:txBody>
        </p:sp>
        <p:grpSp>
          <p:nvGrpSpPr>
            <p:cNvPr id="46" name="组合 45">
              <a:extLst>
                <a:ext uri="{FF2B5EF4-FFF2-40B4-BE49-F238E27FC236}">
                  <a16:creationId xmlns:a16="http://schemas.microsoft.com/office/drawing/2014/main" id="{7752D472-D4FA-A885-4906-0F319E77ED3A}"/>
                </a:ext>
              </a:extLst>
            </p:cNvPr>
            <p:cNvGrpSpPr/>
            <p:nvPr/>
          </p:nvGrpSpPr>
          <p:grpSpPr>
            <a:xfrm>
              <a:off x="2837072" y="1175067"/>
              <a:ext cx="3952867" cy="651902"/>
              <a:chOff x="2938672" y="4441055"/>
              <a:chExt cx="3952867" cy="651902"/>
            </a:xfrm>
          </p:grpSpPr>
          <p:sp>
            <p:nvSpPr>
              <p:cNvPr id="47" name="Title-3">
                <a:extLst>
                  <a:ext uri="{FF2B5EF4-FFF2-40B4-BE49-F238E27FC236}">
                    <a16:creationId xmlns:a16="http://schemas.microsoft.com/office/drawing/2014/main" id="{4BAB44D7-C653-7E98-DFDC-DF884C8D6358}"/>
                  </a:ext>
                </a:extLst>
              </p:cNvPr>
              <p:cNvSpPr txBox="1"/>
              <p:nvPr>
                <p:custDataLst>
                  <p:tags r:id="rId12"/>
                </p:custDataLst>
              </p:nvPr>
            </p:nvSpPr>
            <p:spPr>
              <a:xfrm>
                <a:off x="2938672" y="4441055"/>
                <a:ext cx="3952866" cy="369332"/>
              </a:xfrm>
              <a:prstGeom prst="rect">
                <a:avLst/>
              </a:prstGeom>
              <a:noFill/>
            </p:spPr>
            <p:txBody>
              <a:bodyPr wrap="square" rtlCol="0">
                <a:noAutofit/>
              </a:bodyPr>
              <a:lstStyle/>
              <a:p>
                <a:r>
                  <a:rPr lang="zh-CN" altLang="en-US" b="1" dirty="0"/>
                  <a:t>项目工作流理解</a:t>
                </a:r>
                <a:endParaRPr lang="en-US" altLang="zh-CN" sz="1800" b="1" dirty="0">
                  <a:latin typeface="Times New Roman" panose="02020603050405020304" pitchFamily="18" charset="0"/>
                  <a:ea typeface="新宋体" panose="02010609030101010101" pitchFamily="49" charset="-122"/>
                </a:endParaRPr>
              </a:p>
              <a:p>
                <a:endParaRPr lang="zh-CN" altLang="en-US" b="1" dirty="0">
                  <a:solidFill>
                    <a:schemeClr val="accent3"/>
                  </a:solidFill>
                </a:endParaRPr>
              </a:p>
            </p:txBody>
          </p:sp>
          <p:sp>
            <p:nvSpPr>
              <p:cNvPr id="48" name="Body-3">
                <a:extLst>
                  <a:ext uri="{FF2B5EF4-FFF2-40B4-BE49-F238E27FC236}">
                    <a16:creationId xmlns:a16="http://schemas.microsoft.com/office/drawing/2014/main" id="{367A913D-43EE-3724-16BF-9614F046A367}"/>
                  </a:ext>
                </a:extLst>
              </p:cNvPr>
              <p:cNvSpPr>
                <a:spLocks/>
              </p:cNvSpPr>
              <p:nvPr>
                <p:custDataLst>
                  <p:tags r:id="rId13"/>
                </p:custDataLst>
              </p:nvPr>
            </p:nvSpPr>
            <p:spPr>
              <a:xfrm>
                <a:off x="2938673" y="4622086"/>
                <a:ext cx="3952866" cy="470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3765">
                  <a:lnSpc>
                    <a:spcPct val="130000"/>
                  </a:lnSpc>
                  <a:buSzPct val="100000"/>
                  <a:defRPr/>
                </a:pPr>
                <a:r>
                  <a:rPr lang="en-US" altLang="zh-CN" b="1" dirty="0">
                    <a:solidFill>
                      <a:schemeClr val="tx2">
                        <a:lumMod val="75000"/>
                        <a:lumOff val="25000"/>
                      </a:schemeClr>
                    </a:solidFill>
                    <a:latin typeface="+mj-lt"/>
                  </a:rPr>
                  <a:t>Finding key pieces of the puzzle</a:t>
                </a:r>
                <a:endParaRPr lang="en-GB" altLang="zh-CN" b="1" dirty="0">
                  <a:solidFill>
                    <a:schemeClr val="tx2">
                      <a:lumMod val="75000"/>
                      <a:lumOff val="25000"/>
                    </a:schemeClr>
                  </a:solidFill>
                  <a:latin typeface="+mj-lt"/>
                </a:endParaRPr>
              </a:p>
            </p:txBody>
          </p:sp>
        </p:grpSp>
      </p:grpSp>
      <p:grpSp>
        <p:nvGrpSpPr>
          <p:cNvPr id="32" name="组合 31">
            <a:extLst>
              <a:ext uri="{FF2B5EF4-FFF2-40B4-BE49-F238E27FC236}">
                <a16:creationId xmlns:a16="http://schemas.microsoft.com/office/drawing/2014/main" id="{3D1E16F0-E16E-53C7-AEE4-644018395506}"/>
              </a:ext>
            </a:extLst>
          </p:cNvPr>
          <p:cNvGrpSpPr/>
          <p:nvPr/>
        </p:nvGrpSpPr>
        <p:grpSpPr>
          <a:xfrm>
            <a:off x="1848883" y="3268754"/>
            <a:ext cx="8823238" cy="859956"/>
            <a:chOff x="1788160" y="1028700"/>
            <a:chExt cx="5001778" cy="859956"/>
          </a:xfrm>
        </p:grpSpPr>
        <p:sp>
          <p:nvSpPr>
            <p:cNvPr id="39" name="2">
              <a:extLst>
                <a:ext uri="{FF2B5EF4-FFF2-40B4-BE49-F238E27FC236}">
                  <a16:creationId xmlns:a16="http://schemas.microsoft.com/office/drawing/2014/main" id="{7A87F134-2805-D130-93A5-F3E91EAEC5B3}"/>
                </a:ext>
              </a:extLst>
            </p:cNvPr>
            <p:cNvSpPr/>
            <p:nvPr>
              <p:custDataLst>
                <p:tags r:id="rId7"/>
              </p:custDataLst>
            </p:nvPr>
          </p:nvSpPr>
          <p:spPr>
            <a:xfrm>
              <a:off x="1788160" y="1028700"/>
              <a:ext cx="4993534" cy="859956"/>
            </a:xfrm>
            <a:prstGeom prst="roundRect">
              <a:avLst>
                <a:gd name="adj" fmla="val 50000"/>
              </a:avLst>
            </a:prstGeom>
            <a:solidFill>
              <a:schemeClr val="bg1">
                <a:lumMod val="95000"/>
              </a:schemeClr>
            </a:solidFill>
            <a:ln w="25400">
              <a:gradFill>
                <a:gsLst>
                  <a:gs pos="0">
                    <a:schemeClr val="bg1"/>
                  </a:gs>
                  <a:gs pos="100000">
                    <a:schemeClr val="bg1">
                      <a:lumMod val="85000"/>
                    </a:schemeClr>
                  </a:gs>
                </a:gsLst>
                <a:lin ang="5400000" scaled="1"/>
              </a:gradFill>
            </a:ln>
            <a:effectLst>
              <a:outerShdw blurRad="381000" dist="127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prstClr val="white"/>
                </a:solidFill>
                <a:latin typeface="+mj-ea"/>
                <a:ea typeface="+mj-ea"/>
              </a:endParaRPr>
            </a:p>
          </p:txBody>
        </p:sp>
        <p:sp>
          <p:nvSpPr>
            <p:cNvPr id="40" name="Index-2">
              <a:extLst>
                <a:ext uri="{FF2B5EF4-FFF2-40B4-BE49-F238E27FC236}">
                  <a16:creationId xmlns:a16="http://schemas.microsoft.com/office/drawing/2014/main" id="{3AF9248D-D1A4-1792-887F-6D25AA984455}"/>
                </a:ext>
              </a:extLst>
            </p:cNvPr>
            <p:cNvSpPr/>
            <p:nvPr>
              <p:custDataLst>
                <p:tags r:id="rId8"/>
              </p:custDataLst>
            </p:nvPr>
          </p:nvSpPr>
          <p:spPr>
            <a:xfrm>
              <a:off x="2201076" y="1191978"/>
              <a:ext cx="541020" cy="533400"/>
            </a:xfrm>
            <a:prstGeom prst="roundRect">
              <a:avLst>
                <a:gd name="adj" fmla="val 50000"/>
              </a:avLst>
            </a:prstGeom>
            <a:solidFill>
              <a:schemeClr val="accent3"/>
            </a:solidFill>
            <a:ln w="25400">
              <a:gradFill>
                <a:gsLst>
                  <a:gs pos="0">
                    <a:schemeClr val="bg1"/>
                  </a:gs>
                  <a:gs pos="100000">
                    <a:schemeClr val="bg1">
                      <a:lumMod val="85000"/>
                    </a:schemeClr>
                  </a:gs>
                </a:gsLst>
                <a:lin ang="5400000" scaled="1"/>
              </a:gra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b="1">
                  <a:solidFill>
                    <a:schemeClr val="lt1"/>
                  </a:solidFill>
                  <a:latin typeface="+mj-ea"/>
                  <a:ea typeface="+mj-ea"/>
                  <a:cs typeface="+mn-ea"/>
                </a:rPr>
                <a:t>1</a:t>
              </a:r>
              <a:endParaRPr lang="zh-CN" altLang="en-US" b="1" dirty="0">
                <a:solidFill>
                  <a:schemeClr val="lt1"/>
                </a:solidFill>
                <a:latin typeface="+mj-ea"/>
                <a:ea typeface="+mj-ea"/>
                <a:cs typeface="+mn-ea"/>
              </a:endParaRPr>
            </a:p>
          </p:txBody>
        </p:sp>
        <p:sp>
          <p:nvSpPr>
            <p:cNvPr id="42" name="Title-2">
              <a:extLst>
                <a:ext uri="{FF2B5EF4-FFF2-40B4-BE49-F238E27FC236}">
                  <a16:creationId xmlns:a16="http://schemas.microsoft.com/office/drawing/2014/main" id="{2EE3B9E5-063C-5A27-A2EB-1373316402B9}"/>
                </a:ext>
              </a:extLst>
            </p:cNvPr>
            <p:cNvSpPr txBox="1"/>
            <p:nvPr>
              <p:custDataLst>
                <p:tags r:id="rId9"/>
              </p:custDataLst>
            </p:nvPr>
          </p:nvSpPr>
          <p:spPr>
            <a:xfrm>
              <a:off x="2837072" y="1175067"/>
              <a:ext cx="3952866" cy="369332"/>
            </a:xfrm>
            <a:prstGeom prst="rect">
              <a:avLst/>
            </a:prstGeom>
            <a:noFill/>
          </p:spPr>
          <p:txBody>
            <a:bodyPr wrap="square" rtlCol="0">
              <a:noAutofit/>
            </a:bodyPr>
            <a:lstStyle/>
            <a:p>
              <a:r>
                <a:rPr lang="zh-CN" altLang="en-US" b="1" dirty="0"/>
                <a:t>环境配置解析</a:t>
              </a:r>
              <a:r>
                <a:rPr lang="en-US" altLang="zh-CN" b="1"/>
                <a:t> </a:t>
              </a:r>
              <a:endParaRPr lang="zh-CN" altLang="en-US" b="1" dirty="0"/>
            </a:p>
          </p:txBody>
        </p:sp>
      </p:grpSp>
      <p:sp>
        <p:nvSpPr>
          <p:cNvPr id="54" name="Body-3">
            <a:extLst>
              <a:ext uri="{FF2B5EF4-FFF2-40B4-BE49-F238E27FC236}">
                <a16:creationId xmlns:a16="http://schemas.microsoft.com/office/drawing/2014/main" id="{D60BA798-BA55-C3AF-0D33-1C5B36CB62C2}"/>
              </a:ext>
            </a:extLst>
          </p:cNvPr>
          <p:cNvSpPr>
            <a:spLocks/>
          </p:cNvSpPr>
          <p:nvPr>
            <p:custDataLst>
              <p:tags r:id="rId1"/>
            </p:custDataLst>
          </p:nvPr>
        </p:nvSpPr>
        <p:spPr>
          <a:xfrm>
            <a:off x="3699185" y="3611800"/>
            <a:ext cx="6972936" cy="470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3765" rtl="0" eaLnBrk="1" fontAlgn="auto" latinLnBrk="0" hangingPunct="1">
              <a:lnSpc>
                <a:spcPct val="130000"/>
              </a:lnSpc>
              <a:spcBef>
                <a:spcPts val="0"/>
              </a:spcBef>
              <a:spcAft>
                <a:spcPts val="0"/>
              </a:spcAft>
              <a:buClrTx/>
              <a:buSzPct val="100000"/>
              <a:buFontTx/>
              <a:buNone/>
              <a:tabLst/>
              <a:defRPr/>
            </a:pPr>
            <a:r>
              <a:rPr kumimoji="0" lang="en-US" altLang="zh-CN" b="1" i="0" u="none" strike="noStrike" kern="1200" cap="none" spc="0" normalizeH="0" baseline="0" noProof="0" dirty="0">
                <a:ln>
                  <a:noFill/>
                </a:ln>
                <a:solidFill>
                  <a:schemeClr val="tx2">
                    <a:lumMod val="75000"/>
                    <a:lumOff val="25000"/>
                  </a:schemeClr>
                </a:solidFill>
                <a:effectLst/>
                <a:uLnTx/>
                <a:uFillTx/>
                <a:latin typeface="+mj-lt"/>
                <a:cs typeface="+mn-cs"/>
              </a:rPr>
              <a:t>“ It works on my </a:t>
            </a:r>
            <a:r>
              <a:rPr kumimoji="0" lang="en-US" altLang="zh-CN" b="1" i="0" u="none" strike="noStrike" kern="1200" cap="none" spc="0" normalizeH="0" baseline="0" noProof="0" dirty="0" err="1">
                <a:ln>
                  <a:noFill/>
                </a:ln>
                <a:solidFill>
                  <a:schemeClr val="tx2">
                    <a:lumMod val="75000"/>
                    <a:lumOff val="25000"/>
                  </a:schemeClr>
                </a:solidFill>
                <a:effectLst/>
                <a:uLnTx/>
                <a:uFillTx/>
                <a:latin typeface="+mj-lt"/>
                <a:cs typeface="+mn-cs"/>
              </a:rPr>
              <a:t>computer”Problem</a:t>
            </a:r>
            <a:endParaRPr kumimoji="0" lang="en-GB" altLang="zh-CN" b="1" i="0" u="none" strike="noStrike" kern="1200" cap="none" spc="0" normalizeH="0" baseline="0" noProof="0" dirty="0">
              <a:ln>
                <a:noFill/>
              </a:ln>
              <a:solidFill>
                <a:schemeClr val="tx2">
                  <a:lumMod val="75000"/>
                  <a:lumOff val="25000"/>
                </a:schemeClr>
              </a:solidFill>
              <a:effectLst/>
              <a:uLnTx/>
              <a:uFillTx/>
              <a:latin typeface="+mj-lt"/>
              <a:cs typeface="+mn-cs"/>
            </a:endParaRPr>
          </a:p>
        </p:txBody>
      </p:sp>
      <p:sp>
        <p:nvSpPr>
          <p:cNvPr id="55" name="Body-3">
            <a:extLst>
              <a:ext uri="{FF2B5EF4-FFF2-40B4-BE49-F238E27FC236}">
                <a16:creationId xmlns:a16="http://schemas.microsoft.com/office/drawing/2014/main" id="{774792A0-4450-7D5F-B890-775C8D297F9A}"/>
              </a:ext>
            </a:extLst>
          </p:cNvPr>
          <p:cNvSpPr>
            <a:spLocks/>
          </p:cNvSpPr>
          <p:nvPr>
            <p:custDataLst>
              <p:tags r:id="rId2"/>
            </p:custDataLst>
          </p:nvPr>
        </p:nvSpPr>
        <p:spPr>
          <a:xfrm>
            <a:off x="3680520" y="2471932"/>
            <a:ext cx="6972936" cy="470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3765" rtl="0" eaLnBrk="1" fontAlgn="auto" latinLnBrk="0" hangingPunct="1">
              <a:lnSpc>
                <a:spcPct val="130000"/>
              </a:lnSpc>
              <a:spcBef>
                <a:spcPts val="0"/>
              </a:spcBef>
              <a:spcAft>
                <a:spcPts val="0"/>
              </a:spcAft>
              <a:buClrTx/>
              <a:buSzPct val="100000"/>
              <a:buFontTx/>
              <a:buNone/>
              <a:tabLst/>
              <a:defRPr/>
            </a:pPr>
            <a:r>
              <a:rPr kumimoji="0" lang="zh-CN" altLang="en-US" sz="1400" b="1" i="0" u="none" strike="noStrike" kern="1200" cap="none" spc="0" normalizeH="0" baseline="0" noProof="0" dirty="0">
                <a:ln>
                  <a:noFill/>
                </a:ln>
                <a:solidFill>
                  <a:schemeClr val="tx2">
                    <a:lumMod val="75000"/>
                    <a:lumOff val="25000"/>
                  </a:schemeClr>
                </a:solidFill>
                <a:effectLst/>
                <a:uLnTx/>
                <a:uFillTx/>
                <a:latin typeface="+mj-lt"/>
                <a:cs typeface="+mn-cs"/>
              </a:rPr>
              <a:t>数据集来自</a:t>
            </a:r>
            <a:r>
              <a:rPr kumimoji="0" lang="en-US" altLang="zh-CN" sz="1400" b="1" i="0" u="none" strike="noStrike" kern="1200" cap="none" spc="0" normalizeH="0" baseline="0" noProof="0" dirty="0" err="1">
                <a:ln>
                  <a:noFill/>
                </a:ln>
                <a:solidFill>
                  <a:schemeClr val="tx2">
                    <a:lumMod val="75000"/>
                    <a:lumOff val="25000"/>
                  </a:schemeClr>
                </a:solidFill>
                <a:effectLst/>
                <a:uLnTx/>
                <a:uFillTx/>
                <a:latin typeface="+mj-lt"/>
                <a:cs typeface="+mn-cs"/>
              </a:rPr>
              <a:t>kaggle</a:t>
            </a:r>
            <a:r>
              <a:rPr kumimoji="0" lang="en-US" altLang="zh-CN" sz="1400" b="1" i="0" u="none" strike="noStrike" kern="1200" cap="none" spc="0" normalizeH="0" baseline="0" noProof="0" dirty="0">
                <a:ln>
                  <a:noFill/>
                </a:ln>
                <a:solidFill>
                  <a:schemeClr val="tx2">
                    <a:lumMod val="75000"/>
                    <a:lumOff val="25000"/>
                  </a:schemeClr>
                </a:solidFill>
                <a:effectLst/>
                <a:uLnTx/>
                <a:uFillTx/>
                <a:latin typeface="+mj-lt"/>
                <a:cs typeface="+mn-cs"/>
              </a:rPr>
              <a:t>: https://www.kaggle.com/competitions/ml-2025-spring-hw-2/data</a:t>
            </a:r>
          </a:p>
        </p:txBody>
      </p:sp>
      <p:grpSp>
        <p:nvGrpSpPr>
          <p:cNvPr id="2" name="组合 1">
            <a:extLst>
              <a:ext uri="{FF2B5EF4-FFF2-40B4-BE49-F238E27FC236}">
                <a16:creationId xmlns:a16="http://schemas.microsoft.com/office/drawing/2014/main" id="{6A533272-5D0F-7A02-3796-F5AFF7507C9E}"/>
              </a:ext>
            </a:extLst>
          </p:cNvPr>
          <p:cNvGrpSpPr/>
          <p:nvPr/>
        </p:nvGrpSpPr>
        <p:grpSpPr>
          <a:xfrm>
            <a:off x="1844760" y="5603227"/>
            <a:ext cx="8823238" cy="859956"/>
            <a:chOff x="1788160" y="1028700"/>
            <a:chExt cx="5001778" cy="859956"/>
          </a:xfrm>
        </p:grpSpPr>
        <p:sp>
          <p:nvSpPr>
            <p:cNvPr id="3" name="4">
              <a:extLst>
                <a:ext uri="{FF2B5EF4-FFF2-40B4-BE49-F238E27FC236}">
                  <a16:creationId xmlns:a16="http://schemas.microsoft.com/office/drawing/2014/main" id="{7C0CE7B1-6207-7767-1E07-740F4081B697}"/>
                </a:ext>
              </a:extLst>
            </p:cNvPr>
            <p:cNvSpPr/>
            <p:nvPr>
              <p:custDataLst>
                <p:tags r:id="rId3"/>
              </p:custDataLst>
            </p:nvPr>
          </p:nvSpPr>
          <p:spPr>
            <a:xfrm>
              <a:off x="1788160" y="1028700"/>
              <a:ext cx="4993534" cy="859956"/>
            </a:xfrm>
            <a:prstGeom prst="roundRect">
              <a:avLst>
                <a:gd name="adj" fmla="val 50000"/>
              </a:avLst>
            </a:prstGeom>
            <a:solidFill>
              <a:schemeClr val="bg1">
                <a:lumMod val="95000"/>
              </a:schemeClr>
            </a:solidFill>
            <a:ln w="25400">
              <a:gradFill>
                <a:gsLst>
                  <a:gs pos="0">
                    <a:schemeClr val="bg1"/>
                  </a:gs>
                  <a:gs pos="100000">
                    <a:schemeClr val="bg1">
                      <a:lumMod val="85000"/>
                    </a:schemeClr>
                  </a:gs>
                </a:gsLst>
                <a:lin ang="5400000" scaled="1"/>
              </a:gradFill>
            </a:ln>
            <a:effectLst>
              <a:outerShdw blurRad="381000" dist="127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prstClr val="white"/>
                </a:solidFill>
                <a:latin typeface="+mj-ea"/>
                <a:ea typeface="+mj-ea"/>
              </a:endParaRPr>
            </a:p>
          </p:txBody>
        </p:sp>
        <p:sp>
          <p:nvSpPr>
            <p:cNvPr id="5" name="Index-4">
              <a:extLst>
                <a:ext uri="{FF2B5EF4-FFF2-40B4-BE49-F238E27FC236}">
                  <a16:creationId xmlns:a16="http://schemas.microsoft.com/office/drawing/2014/main" id="{62F91465-6EFB-089F-3CC8-48CFC477CA47}"/>
                </a:ext>
              </a:extLst>
            </p:cNvPr>
            <p:cNvSpPr/>
            <p:nvPr>
              <p:custDataLst>
                <p:tags r:id="rId4"/>
              </p:custDataLst>
            </p:nvPr>
          </p:nvSpPr>
          <p:spPr>
            <a:xfrm>
              <a:off x="2201076" y="1191978"/>
              <a:ext cx="541020" cy="533400"/>
            </a:xfrm>
            <a:prstGeom prst="roundRect">
              <a:avLst>
                <a:gd name="adj" fmla="val 50000"/>
              </a:avLst>
            </a:prstGeom>
            <a:solidFill>
              <a:schemeClr val="accent5">
                <a:lumMod val="75000"/>
              </a:schemeClr>
            </a:solidFill>
            <a:ln w="25400">
              <a:gradFill>
                <a:gsLst>
                  <a:gs pos="0">
                    <a:schemeClr val="bg1"/>
                  </a:gs>
                  <a:gs pos="100000">
                    <a:schemeClr val="bg1">
                      <a:lumMod val="85000"/>
                    </a:schemeClr>
                  </a:gs>
                </a:gsLst>
                <a:lin ang="5400000" scaled="1"/>
              </a:gra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b="1" dirty="0">
                  <a:solidFill>
                    <a:schemeClr val="lt1"/>
                  </a:solidFill>
                  <a:latin typeface="+mj-ea"/>
                  <a:ea typeface="+mj-ea"/>
                  <a:cs typeface="+mn-ea"/>
                </a:rPr>
                <a:t>3</a:t>
              </a:r>
              <a:endParaRPr lang="zh-CN" altLang="en-US" b="1" dirty="0">
                <a:solidFill>
                  <a:schemeClr val="lt1"/>
                </a:solidFill>
                <a:latin typeface="+mj-ea"/>
                <a:ea typeface="+mj-ea"/>
                <a:cs typeface="+mn-ea"/>
              </a:endParaRPr>
            </a:p>
          </p:txBody>
        </p:sp>
        <p:grpSp>
          <p:nvGrpSpPr>
            <p:cNvPr id="6" name="组合 5">
              <a:extLst>
                <a:ext uri="{FF2B5EF4-FFF2-40B4-BE49-F238E27FC236}">
                  <a16:creationId xmlns:a16="http://schemas.microsoft.com/office/drawing/2014/main" id="{5D2B2130-CBC8-26D9-ED7F-633CA1E6A078}"/>
                </a:ext>
              </a:extLst>
            </p:cNvPr>
            <p:cNvGrpSpPr/>
            <p:nvPr/>
          </p:nvGrpSpPr>
          <p:grpSpPr>
            <a:xfrm>
              <a:off x="2742096" y="1175067"/>
              <a:ext cx="4047842" cy="713589"/>
              <a:chOff x="2843696" y="4441055"/>
              <a:chExt cx="4047842" cy="713589"/>
            </a:xfrm>
          </p:grpSpPr>
          <p:sp>
            <p:nvSpPr>
              <p:cNvPr id="7" name="Title-4">
                <a:extLst>
                  <a:ext uri="{FF2B5EF4-FFF2-40B4-BE49-F238E27FC236}">
                    <a16:creationId xmlns:a16="http://schemas.microsoft.com/office/drawing/2014/main" id="{735E235B-CF67-6C11-B63B-B6A421B8AD69}"/>
                  </a:ext>
                </a:extLst>
              </p:cNvPr>
              <p:cNvSpPr txBox="1"/>
              <p:nvPr>
                <p:custDataLst>
                  <p:tags r:id="rId5"/>
                </p:custDataLst>
              </p:nvPr>
            </p:nvSpPr>
            <p:spPr>
              <a:xfrm>
                <a:off x="2938672" y="4441055"/>
                <a:ext cx="3952866" cy="369332"/>
              </a:xfrm>
              <a:prstGeom prst="rect">
                <a:avLst/>
              </a:prstGeom>
              <a:noFill/>
            </p:spPr>
            <p:txBody>
              <a:bodyPr wrap="square" rtlCol="0">
                <a:noAutofit/>
              </a:bodyPr>
              <a:lstStyle/>
              <a:p>
                <a:r>
                  <a:rPr lang="zh-CN" altLang="en-US" b="1" dirty="0"/>
                  <a:t>实验结果</a:t>
                </a:r>
              </a:p>
            </p:txBody>
          </p:sp>
          <p:sp>
            <p:nvSpPr>
              <p:cNvPr id="8" name="Body-4">
                <a:extLst>
                  <a:ext uri="{FF2B5EF4-FFF2-40B4-BE49-F238E27FC236}">
                    <a16:creationId xmlns:a16="http://schemas.microsoft.com/office/drawing/2014/main" id="{01FCA0CE-3385-6B91-6ECE-A60A4334F995}"/>
                  </a:ext>
                </a:extLst>
              </p:cNvPr>
              <p:cNvSpPr>
                <a:spLocks/>
              </p:cNvSpPr>
              <p:nvPr>
                <p:custDataLst>
                  <p:tags r:id="rId6"/>
                </p:custDataLst>
              </p:nvPr>
            </p:nvSpPr>
            <p:spPr>
              <a:xfrm>
                <a:off x="2843696" y="4683773"/>
                <a:ext cx="2564809" cy="470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3765" rtl="0" eaLnBrk="1" fontAlgn="auto" latinLnBrk="0" hangingPunct="1">
                  <a:lnSpc>
                    <a:spcPct val="130000"/>
                  </a:lnSpc>
                  <a:spcBef>
                    <a:spcPts val="0"/>
                  </a:spcBef>
                  <a:spcAft>
                    <a:spcPts val="0"/>
                  </a:spcAft>
                  <a:buClrTx/>
                  <a:buSzPct val="100000"/>
                  <a:buFontTx/>
                  <a:buNone/>
                  <a:tabLst/>
                  <a:defRPr/>
                </a:pPr>
                <a:r>
                  <a:rPr kumimoji="0" lang="zh-CN" altLang="en-US" sz="1400" b="1" i="0" u="none" strike="noStrike" kern="1200" cap="none" spc="0" normalizeH="0" baseline="0" noProof="0" dirty="0">
                    <a:ln>
                      <a:noFill/>
                    </a:ln>
                    <a:solidFill>
                      <a:schemeClr val="tx2">
                        <a:lumMod val="75000"/>
                        <a:lumOff val="25000"/>
                      </a:schemeClr>
                    </a:solidFill>
                    <a:effectLst/>
                    <a:uLnTx/>
                    <a:uFillTx/>
                    <a:latin typeface="+mn-ea"/>
                    <a:cs typeface="+mn-cs"/>
                  </a:rPr>
                  <a:t>‘人’生是旷野”</a:t>
                </a:r>
                <a:r>
                  <a:rPr kumimoji="0" lang="en-US" altLang="zh-CN" sz="1400" b="1" i="0" u="none" strike="noStrike" kern="1200" cap="none" spc="0" normalizeH="0" baseline="0" noProof="0" dirty="0">
                    <a:ln>
                      <a:noFill/>
                    </a:ln>
                    <a:solidFill>
                      <a:schemeClr val="tx2">
                        <a:lumMod val="75000"/>
                        <a:lumOff val="25000"/>
                      </a:schemeClr>
                    </a:solidFill>
                    <a:effectLst/>
                    <a:uLnTx/>
                    <a:uFillTx/>
                    <a:latin typeface="+mn-ea"/>
                    <a:cs typeface="+mn-cs"/>
                  </a:rPr>
                  <a:t>, </a:t>
                </a:r>
                <a:r>
                  <a:rPr kumimoji="0" lang="zh-CN" altLang="en-US" sz="1400" b="1" i="0" u="none" strike="noStrike" kern="1200" cap="none" spc="0" normalizeH="0" baseline="0" noProof="0" dirty="0">
                    <a:ln>
                      <a:noFill/>
                    </a:ln>
                    <a:solidFill>
                      <a:schemeClr val="tx2">
                        <a:lumMod val="75000"/>
                        <a:lumOff val="25000"/>
                      </a:schemeClr>
                    </a:solidFill>
                    <a:effectLst/>
                    <a:uLnTx/>
                    <a:uFillTx/>
                    <a:latin typeface="+mn-ea"/>
                    <a:cs typeface="+mn-cs"/>
                  </a:rPr>
                  <a:t>但也许你需要一本漫游指南</a:t>
                </a:r>
                <a:endParaRPr kumimoji="0" lang="en-GB" altLang="zh-CN" sz="1400" b="1" i="0" u="none" strike="noStrike" kern="1200" cap="none" spc="0" normalizeH="0" baseline="0" noProof="0" dirty="0">
                  <a:ln>
                    <a:noFill/>
                  </a:ln>
                  <a:solidFill>
                    <a:schemeClr val="tx2">
                      <a:lumMod val="75000"/>
                      <a:lumOff val="25000"/>
                    </a:schemeClr>
                  </a:solidFill>
                  <a:effectLst/>
                  <a:uLnTx/>
                  <a:uFillTx/>
                  <a:latin typeface="+mn-ea"/>
                  <a:cs typeface="+mn-cs"/>
                </a:endParaRPr>
              </a:p>
            </p:txBody>
          </p:sp>
        </p:grpSp>
      </p:grpSp>
      <p:sp>
        <p:nvSpPr>
          <p:cNvPr id="11" name="标题 3">
            <a:extLst>
              <a:ext uri="{FF2B5EF4-FFF2-40B4-BE49-F238E27FC236}">
                <a16:creationId xmlns:a16="http://schemas.microsoft.com/office/drawing/2014/main" id="{8832C317-269B-9C89-68F0-6E291D908C06}"/>
              </a:ext>
            </a:extLst>
          </p:cNvPr>
          <p:cNvSpPr txBox="1">
            <a:spLocks/>
          </p:cNvSpPr>
          <p:nvPr/>
        </p:nvSpPr>
        <p:spPr>
          <a:xfrm>
            <a:off x="0" y="0"/>
            <a:ext cx="12192000" cy="1630075"/>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dirty="0"/>
              <a:t>AI Agents: LLM-Driven Machine Learning</a:t>
            </a:r>
            <a:br>
              <a:rPr lang="en-US" altLang="zh-CN" dirty="0"/>
            </a:br>
            <a:r>
              <a:rPr lang="en-US" altLang="zh-CN" dirty="0"/>
              <a:t>AI Agents: </a:t>
            </a:r>
            <a:r>
              <a:rPr lang="zh-CN" altLang="en-US" dirty="0"/>
              <a:t>由大模型驱动的机器学习</a:t>
            </a:r>
          </a:p>
        </p:txBody>
      </p:sp>
    </p:spTree>
    <p:extLst>
      <p:ext uri="{BB962C8B-B14F-4D97-AF65-F5344CB8AC3E}">
        <p14:creationId xmlns:p14="http://schemas.microsoft.com/office/powerpoint/2010/main" val="630246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578F973-5501-1AA7-91BE-AE12D0FFBA1B}"/>
              </a:ext>
            </a:extLst>
          </p:cNvPr>
          <p:cNvPicPr>
            <a:picLocks noChangeAspect="1"/>
          </p:cNvPicPr>
          <p:nvPr/>
        </p:nvPicPr>
        <p:blipFill>
          <a:blip r:embed="rId3"/>
          <a:stretch>
            <a:fillRect/>
          </a:stretch>
        </p:blipFill>
        <p:spPr>
          <a:xfrm>
            <a:off x="861282" y="600164"/>
            <a:ext cx="10469436" cy="5563376"/>
          </a:xfrm>
          <a:prstGeom prst="rect">
            <a:avLst/>
          </a:prstGeom>
        </p:spPr>
      </p:pic>
      <p:sp>
        <p:nvSpPr>
          <p:cNvPr id="5" name="文本框 4">
            <a:extLst>
              <a:ext uri="{FF2B5EF4-FFF2-40B4-BE49-F238E27FC236}">
                <a16:creationId xmlns:a16="http://schemas.microsoft.com/office/drawing/2014/main" id="{7341A039-FBA2-9EEB-1365-9E8C6023215E}"/>
              </a:ext>
            </a:extLst>
          </p:cNvPr>
          <p:cNvSpPr txBox="1"/>
          <p:nvPr/>
        </p:nvSpPr>
        <p:spPr>
          <a:xfrm>
            <a:off x="0" y="0"/>
            <a:ext cx="7315203" cy="1200329"/>
          </a:xfrm>
          <a:prstGeom prst="rect">
            <a:avLst/>
          </a:prstGeom>
          <a:noFill/>
        </p:spPr>
        <p:txBody>
          <a:bodyPr wrap="square" rtlCol="0">
            <a:spAutoFit/>
          </a:bodyPr>
          <a:lstStyle/>
          <a:p>
            <a:r>
              <a:rPr lang="en-US" altLang="zh-CN" sz="2400" b="1" dirty="0">
                <a:latin typeface="Times New Roman" panose="02020603050405020304" pitchFamily="18" charset="0"/>
                <a:ea typeface="新宋体" panose="02010609030101010101" pitchFamily="49" charset="-122"/>
              </a:rPr>
              <a:t>Finding key pieces of the puzzle</a:t>
            </a:r>
          </a:p>
          <a:p>
            <a:r>
              <a:rPr lang="zh-CN" altLang="en-US" sz="2400" b="1" dirty="0">
                <a:latin typeface="Times New Roman" panose="02020603050405020304" pitchFamily="18" charset="0"/>
                <a:ea typeface="新宋体" panose="02010609030101010101" pitchFamily="49" charset="-122"/>
              </a:rPr>
              <a:t>关键参数</a:t>
            </a:r>
            <a:r>
              <a:rPr lang="en-US" altLang="zh-CN" sz="2400" b="1" dirty="0">
                <a:latin typeface="Times New Roman" panose="02020603050405020304" pitchFamily="18" charset="0"/>
                <a:ea typeface="新宋体" panose="02010609030101010101" pitchFamily="49" charset="-122"/>
              </a:rPr>
              <a:t>(2.0) – </a:t>
            </a:r>
            <a:r>
              <a:rPr lang="en-US" altLang="zh-CN" sz="2400" b="0" dirty="0">
                <a:solidFill>
                  <a:srgbClr val="569CD6"/>
                </a:solidFill>
                <a:effectLst/>
                <a:latin typeface="Consolas" panose="020B0609020204030204" pitchFamily="49" charset="0"/>
              </a:rPr>
              <a:t>temperature</a:t>
            </a:r>
          </a:p>
          <a:p>
            <a:r>
              <a:rPr lang="zh-CN" altLang="en-US" sz="2400" b="1" dirty="0">
                <a:latin typeface="Consolas" panose="020B0609020204030204" pitchFamily="49" charset="0"/>
                <a:ea typeface="新宋体" panose="02010609030101010101" pitchFamily="49" charset="-122"/>
              </a:rPr>
              <a:t>为什么它能够影响模型的输出的随机性</a:t>
            </a:r>
            <a:r>
              <a:rPr lang="en-US" altLang="zh-CN" sz="2400" b="1" dirty="0">
                <a:latin typeface="Consolas" panose="020B0609020204030204" pitchFamily="49" charset="0"/>
                <a:ea typeface="新宋体" panose="02010609030101010101" pitchFamily="49" charset="-122"/>
              </a:rPr>
              <a:t>?</a:t>
            </a:r>
            <a:endParaRPr lang="zh-CN" altLang="en-US" sz="2400" b="1" dirty="0">
              <a:latin typeface="Times New Roman" panose="02020603050405020304" pitchFamily="18" charset="0"/>
              <a:ea typeface="新宋体" panose="02010609030101010101" pitchFamily="49" charset="-122"/>
            </a:endParaRPr>
          </a:p>
        </p:txBody>
      </p:sp>
      <p:sp>
        <p:nvSpPr>
          <p:cNvPr id="2" name="矩形: 圆角 1">
            <a:extLst>
              <a:ext uri="{FF2B5EF4-FFF2-40B4-BE49-F238E27FC236}">
                <a16:creationId xmlns:a16="http://schemas.microsoft.com/office/drawing/2014/main" id="{FABF96FA-6141-2E9D-9D14-A8FDE0535C6B}"/>
              </a:ext>
            </a:extLst>
          </p:cNvPr>
          <p:cNvSpPr/>
          <p:nvPr/>
        </p:nvSpPr>
        <p:spPr>
          <a:xfrm>
            <a:off x="1276908" y="2907849"/>
            <a:ext cx="280588" cy="261610"/>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w="76200">
                <a:solidFill>
                  <a:schemeClr val="tx1"/>
                </a:solidFill>
              </a:ln>
              <a:solidFill>
                <a:schemeClr val="tx1"/>
              </a:solidFill>
            </a:endParaRPr>
          </a:p>
        </p:txBody>
      </p:sp>
    </p:spTree>
    <p:extLst>
      <p:ext uri="{BB962C8B-B14F-4D97-AF65-F5344CB8AC3E}">
        <p14:creationId xmlns:p14="http://schemas.microsoft.com/office/powerpoint/2010/main" val="29239161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5E5AD934-6725-392A-06CB-8BBA38EFB484}"/>
                  </a:ext>
                </a:extLst>
              </p:cNvPr>
              <p:cNvSpPr txBox="1"/>
              <p:nvPr/>
            </p:nvSpPr>
            <p:spPr>
              <a:xfrm>
                <a:off x="-670199" y="1462497"/>
                <a:ext cx="6224586" cy="13718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smtClean="0">
                              <a:solidFill>
                                <a:schemeClr val="tx1"/>
                              </a:solidFill>
                              <a:latin typeface="Cambria Math" panose="02040503050406030204" pitchFamily="18" charset="0"/>
                            </a:rPr>
                          </m:ctrlPr>
                        </m:dPr>
                        <m:e>
                          <m:m>
                            <m:mPr>
                              <m:plcHide m:val="on"/>
                              <m:mcs>
                                <m:mc>
                                  <m:mcPr>
                                    <m:count m:val="6"/>
                                    <m:mcJc m:val="center"/>
                                  </m:mcPr>
                                </m:mc>
                              </m:mcs>
                              <m:ctrlPr>
                                <a:rPr lang="zh-CN" altLang="en-US" i="1">
                                  <a:solidFill>
                                    <a:schemeClr val="tx1"/>
                                  </a:solidFill>
                                  <a:latin typeface="Cambria Math" panose="02040503050406030204" pitchFamily="18" charset="0"/>
                                </a:rPr>
                              </m:ctrlPr>
                            </m:mPr>
                            <m:mr>
                              <m:e>
                                <m:r>
                                  <a:rPr lang="zh-CN" altLang="en-US">
                                    <a:solidFill>
                                      <a:schemeClr val="tx1"/>
                                    </a:solidFill>
                                    <a:latin typeface="Cambria Math" panose="02040503050406030204" pitchFamily="18" charset="0"/>
                                  </a:rPr>
                                  <m:t>0.234</m:t>
                                </m:r>
                              </m:e>
                              <m:e>
                                <m:r>
                                  <a:rPr lang="zh-CN" altLang="en-US" i="0">
                                    <a:solidFill>
                                      <a:schemeClr val="tx1"/>
                                    </a:solidFill>
                                    <a:latin typeface="Cambria Math" panose="02040503050406030204" pitchFamily="18" charset="0"/>
                                  </a:rPr>
                                  <m:t>0.567</m:t>
                                </m:r>
                              </m:e>
                              <m:e>
                                <m:r>
                                  <a:rPr lang="zh-CN" altLang="en-US" i="0">
                                    <a:solidFill>
                                      <a:schemeClr val="tx1"/>
                                    </a:solidFill>
                                    <a:latin typeface="Cambria Math" panose="02040503050406030204" pitchFamily="18" charset="0"/>
                                  </a:rPr>
                                  <m:t>0.890</m:t>
                                </m:r>
                              </m:e>
                              <m:e>
                                <m:r>
                                  <a:rPr lang="zh-CN" altLang="en-US" i="0">
                                    <a:solidFill>
                                      <a:schemeClr val="tx1"/>
                                    </a:solidFill>
                                    <a:latin typeface="Cambria Math" panose="02040503050406030204" pitchFamily="18" charset="0"/>
                                  </a:rPr>
                                  <m:t>0.123</m:t>
                                </m:r>
                              </m:e>
                              <m:e>
                                <m:r>
                                  <a:rPr lang="zh-CN" altLang="en-US" i="0">
                                    <a:solidFill>
                                      <a:schemeClr val="tx1"/>
                                    </a:solidFill>
                                    <a:latin typeface="Cambria Math" panose="02040503050406030204" pitchFamily="18" charset="0"/>
                                  </a:rPr>
                                  <m:t>0.456</m:t>
                                </m:r>
                              </m:e>
                              <m:e>
                                <m:r>
                                  <a:rPr lang="zh-CN" altLang="en-US" i="0">
                                    <a:solidFill>
                                      <a:schemeClr val="tx1"/>
                                    </a:solidFill>
                                    <a:latin typeface="Cambria Math" panose="02040503050406030204" pitchFamily="18" charset="0"/>
                                  </a:rPr>
                                  <m:t>0.789</m:t>
                                </m:r>
                              </m:e>
                            </m:mr>
                            <m:mr>
                              <m:e>
                                <m:r>
                                  <a:rPr lang="zh-CN" altLang="en-US" i="0">
                                    <a:solidFill>
                                      <a:schemeClr val="tx1"/>
                                    </a:solidFill>
                                    <a:latin typeface="Cambria Math" panose="02040503050406030204" pitchFamily="18" charset="0"/>
                                  </a:rPr>
                                  <m:t>0.345</m:t>
                                </m:r>
                              </m:e>
                              <m:e>
                                <m:r>
                                  <a:rPr lang="zh-CN" altLang="en-US" i="0">
                                    <a:solidFill>
                                      <a:schemeClr val="tx1"/>
                                    </a:solidFill>
                                    <a:latin typeface="Cambria Math" panose="02040503050406030204" pitchFamily="18" charset="0"/>
                                  </a:rPr>
                                  <m:t>0.678</m:t>
                                </m:r>
                              </m:e>
                              <m:e>
                                <m:r>
                                  <a:rPr lang="zh-CN" altLang="en-US" i="0">
                                    <a:solidFill>
                                      <a:schemeClr val="tx1"/>
                                    </a:solidFill>
                                    <a:latin typeface="Cambria Math" panose="02040503050406030204" pitchFamily="18" charset="0"/>
                                  </a:rPr>
                                  <m:t>0.901</m:t>
                                </m:r>
                              </m:e>
                              <m:e>
                                <m:r>
                                  <a:rPr lang="zh-CN" altLang="en-US" i="0">
                                    <a:solidFill>
                                      <a:schemeClr val="tx1"/>
                                    </a:solidFill>
                                    <a:latin typeface="Cambria Math" panose="02040503050406030204" pitchFamily="18" charset="0"/>
                                  </a:rPr>
                                  <m:t>0.234</m:t>
                                </m:r>
                              </m:e>
                              <m:e>
                                <m:r>
                                  <a:rPr lang="zh-CN" altLang="en-US" i="0">
                                    <a:solidFill>
                                      <a:schemeClr val="tx1"/>
                                    </a:solidFill>
                                    <a:latin typeface="Cambria Math" panose="02040503050406030204" pitchFamily="18" charset="0"/>
                                  </a:rPr>
                                  <m:t>0.567</m:t>
                                </m:r>
                              </m:e>
                              <m:e>
                                <m:r>
                                  <a:rPr lang="zh-CN" altLang="en-US" i="0">
                                    <a:solidFill>
                                      <a:schemeClr val="tx1"/>
                                    </a:solidFill>
                                    <a:latin typeface="Cambria Math" panose="02040503050406030204" pitchFamily="18" charset="0"/>
                                  </a:rPr>
                                  <m:t>0.890</m:t>
                                </m:r>
                              </m:e>
                            </m:mr>
                            <m:mr>
                              <m:e>
                                <m:r>
                                  <a:rPr lang="zh-CN" altLang="en-US" i="0">
                                    <a:solidFill>
                                      <a:schemeClr val="tx1"/>
                                    </a:solidFill>
                                    <a:latin typeface="Cambria Math" panose="02040503050406030204" pitchFamily="18" charset="0"/>
                                  </a:rPr>
                                  <m:t>0.456</m:t>
                                </m:r>
                              </m:e>
                              <m:e>
                                <m:r>
                                  <a:rPr lang="zh-CN" altLang="en-US" i="0">
                                    <a:solidFill>
                                      <a:schemeClr val="tx1"/>
                                    </a:solidFill>
                                    <a:latin typeface="Cambria Math" panose="02040503050406030204" pitchFamily="18" charset="0"/>
                                  </a:rPr>
                                  <m:t>0.789</m:t>
                                </m:r>
                              </m:e>
                              <m:e>
                                <m:r>
                                  <a:rPr lang="zh-CN" altLang="en-US" i="0">
                                    <a:solidFill>
                                      <a:schemeClr val="tx1"/>
                                    </a:solidFill>
                                    <a:latin typeface="Cambria Math" panose="02040503050406030204" pitchFamily="18" charset="0"/>
                                  </a:rPr>
                                  <m:t>0.012</m:t>
                                </m:r>
                              </m:e>
                              <m:e>
                                <m:r>
                                  <a:rPr lang="zh-CN" altLang="en-US" i="0">
                                    <a:solidFill>
                                      <a:schemeClr val="tx1"/>
                                    </a:solidFill>
                                    <a:latin typeface="Cambria Math" panose="02040503050406030204" pitchFamily="18" charset="0"/>
                                  </a:rPr>
                                  <m:t>0.345</m:t>
                                </m:r>
                              </m:e>
                              <m:e>
                                <m:r>
                                  <a:rPr lang="zh-CN" altLang="en-US" i="0">
                                    <a:solidFill>
                                      <a:schemeClr val="tx1"/>
                                    </a:solidFill>
                                    <a:latin typeface="Cambria Math" panose="02040503050406030204" pitchFamily="18" charset="0"/>
                                  </a:rPr>
                                  <m:t>0.678</m:t>
                                </m:r>
                              </m:e>
                              <m:e>
                                <m:r>
                                  <a:rPr lang="zh-CN" altLang="en-US" i="0">
                                    <a:solidFill>
                                      <a:schemeClr val="tx1"/>
                                    </a:solidFill>
                                    <a:latin typeface="Cambria Math" panose="02040503050406030204" pitchFamily="18" charset="0"/>
                                  </a:rPr>
                                  <m:t>0.901</m:t>
                                </m:r>
                              </m:e>
                            </m:mr>
                            <m:mr>
                              <m:e>
                                <m:r>
                                  <a:rPr lang="zh-CN" altLang="en-US" i="0">
                                    <a:solidFill>
                                      <a:schemeClr val="tx1"/>
                                    </a:solidFill>
                                    <a:latin typeface="Cambria Math" panose="02040503050406030204" pitchFamily="18" charset="0"/>
                                  </a:rPr>
                                  <m:t>⋮</m:t>
                                </m:r>
                              </m:e>
                              <m:e>
                                <m:r>
                                  <a:rPr lang="zh-CN" altLang="en-US" i="0">
                                    <a:solidFill>
                                      <a:schemeClr val="tx1"/>
                                    </a:solidFill>
                                    <a:latin typeface="Cambria Math" panose="02040503050406030204" pitchFamily="18" charset="0"/>
                                  </a:rPr>
                                  <m:t>⋮</m:t>
                                </m:r>
                              </m:e>
                              <m:e>
                                <m:r>
                                  <a:rPr lang="zh-CN" altLang="en-US" i="0">
                                    <a:solidFill>
                                      <a:schemeClr val="tx1"/>
                                    </a:solidFill>
                                    <a:latin typeface="Cambria Math" panose="02040503050406030204" pitchFamily="18" charset="0"/>
                                  </a:rPr>
                                  <m:t>⋮</m:t>
                                </m:r>
                              </m:e>
                              <m:e>
                                <m:r>
                                  <a:rPr lang="zh-CN" altLang="en-US" i="0">
                                    <a:solidFill>
                                      <a:schemeClr val="tx1"/>
                                    </a:solidFill>
                                    <a:latin typeface="Cambria Math" panose="02040503050406030204" pitchFamily="18" charset="0"/>
                                  </a:rPr>
                                  <m:t>⋮</m:t>
                                </m:r>
                              </m:e>
                              <m:e>
                                <m:r>
                                  <a:rPr lang="zh-CN" altLang="en-US" i="0">
                                    <a:solidFill>
                                      <a:schemeClr val="tx1"/>
                                    </a:solidFill>
                                    <a:latin typeface="Cambria Math" panose="02040503050406030204" pitchFamily="18" charset="0"/>
                                  </a:rPr>
                                  <m:t>⋮</m:t>
                                </m:r>
                              </m:e>
                              <m:e>
                                <m:r>
                                  <a:rPr lang="zh-CN" altLang="en-US" i="0">
                                    <a:solidFill>
                                      <a:schemeClr val="tx1"/>
                                    </a:solidFill>
                                    <a:latin typeface="Cambria Math" panose="02040503050406030204" pitchFamily="18" charset="0"/>
                                  </a:rPr>
                                  <m:t>⋮</m:t>
                                </m:r>
                              </m:e>
                            </m:mr>
                            <m:mr>
                              <m:e>
                                <m:r>
                                  <a:rPr lang="zh-CN" altLang="en-US" i="0">
                                    <a:solidFill>
                                      <a:schemeClr val="tx1"/>
                                    </a:solidFill>
                                    <a:latin typeface="Cambria Math" panose="02040503050406030204" pitchFamily="18" charset="0"/>
                                  </a:rPr>
                                  <m:t>0.567</m:t>
                                </m:r>
                              </m:e>
                              <m:e>
                                <m:r>
                                  <a:rPr lang="zh-CN" altLang="en-US" i="0">
                                    <a:solidFill>
                                      <a:schemeClr val="tx1"/>
                                    </a:solidFill>
                                    <a:latin typeface="Cambria Math" panose="02040503050406030204" pitchFamily="18" charset="0"/>
                                  </a:rPr>
                                  <m:t>0.890</m:t>
                                </m:r>
                              </m:e>
                              <m:e>
                                <m:r>
                                  <a:rPr lang="zh-CN" altLang="en-US" i="0">
                                    <a:solidFill>
                                      <a:schemeClr val="tx1"/>
                                    </a:solidFill>
                                    <a:latin typeface="Cambria Math" panose="02040503050406030204" pitchFamily="18" charset="0"/>
                                  </a:rPr>
                                  <m:t>0.123</m:t>
                                </m:r>
                              </m:e>
                              <m:e>
                                <m:r>
                                  <a:rPr lang="zh-CN" altLang="en-US" i="0">
                                    <a:solidFill>
                                      <a:schemeClr val="tx1"/>
                                    </a:solidFill>
                                    <a:latin typeface="Cambria Math" panose="02040503050406030204" pitchFamily="18" charset="0"/>
                                  </a:rPr>
                                  <m:t>0.456</m:t>
                                </m:r>
                              </m:e>
                              <m:e>
                                <m:r>
                                  <a:rPr lang="zh-CN" altLang="en-US" i="0">
                                    <a:solidFill>
                                      <a:schemeClr val="tx1"/>
                                    </a:solidFill>
                                    <a:latin typeface="Cambria Math" panose="02040503050406030204" pitchFamily="18" charset="0"/>
                                  </a:rPr>
                                  <m:t>0.789</m:t>
                                </m:r>
                              </m:e>
                              <m:e>
                                <m:r>
                                  <a:rPr lang="zh-CN" altLang="en-US" i="0">
                                    <a:solidFill>
                                      <a:schemeClr val="tx1"/>
                                    </a:solidFill>
                                    <a:latin typeface="Cambria Math" panose="02040503050406030204" pitchFamily="18" charset="0"/>
                                  </a:rPr>
                                  <m:t>0.012</m:t>
                                </m:r>
                              </m:e>
                            </m:mr>
                          </m:m>
                        </m:e>
                      </m:d>
                    </m:oMath>
                  </m:oMathPara>
                </a14:m>
                <a:endParaRPr lang="zh-CN" altLang="en-US" dirty="0">
                  <a:solidFill>
                    <a:schemeClr val="tx1"/>
                  </a:solidFill>
                </a:endParaRPr>
              </a:p>
            </p:txBody>
          </p:sp>
        </mc:Choice>
        <mc:Fallback xmlns="">
          <p:sp>
            <p:nvSpPr>
              <p:cNvPr id="72" name="文本框 71">
                <a:extLst>
                  <a:ext uri="{FF2B5EF4-FFF2-40B4-BE49-F238E27FC236}">
                    <a16:creationId xmlns:a16="http://schemas.microsoft.com/office/drawing/2014/main" id="{5E5AD934-6725-392A-06CB-8BBA38EFB484}"/>
                  </a:ext>
                </a:extLst>
              </p:cNvPr>
              <p:cNvSpPr txBox="1">
                <a:spLocks noRot="1" noChangeAspect="1" noMove="1" noResize="1" noEditPoints="1" noAdjustHandles="1" noChangeArrowheads="1" noChangeShapeType="1" noTextEdit="1"/>
              </p:cNvSpPr>
              <p:nvPr/>
            </p:nvSpPr>
            <p:spPr>
              <a:xfrm>
                <a:off x="-670199" y="1462497"/>
                <a:ext cx="6224586" cy="1371850"/>
              </a:xfrm>
              <a:prstGeom prst="rect">
                <a:avLst/>
              </a:prstGeom>
              <a:blipFill>
                <a:blip r:embed="rId3"/>
                <a:stretch>
                  <a:fillRect/>
                </a:stretch>
              </a:blipFill>
            </p:spPr>
            <p:txBody>
              <a:bodyPr/>
              <a:lstStyle/>
              <a:p>
                <a:r>
                  <a:rPr lang="zh-CN" altLang="en-US">
                    <a:noFill/>
                  </a:rPr>
                  <a:t> </a:t>
                </a:r>
              </a:p>
            </p:txBody>
          </p:sp>
        </mc:Fallback>
      </mc:AlternateContent>
      <p:sp>
        <p:nvSpPr>
          <p:cNvPr id="38" name="矩形: 圆角 37">
            <a:extLst>
              <a:ext uri="{FF2B5EF4-FFF2-40B4-BE49-F238E27FC236}">
                <a16:creationId xmlns:a16="http://schemas.microsoft.com/office/drawing/2014/main" id="{53DB10AF-9FBD-6603-3512-710363687894}"/>
              </a:ext>
            </a:extLst>
          </p:cNvPr>
          <p:cNvSpPr/>
          <p:nvPr/>
        </p:nvSpPr>
        <p:spPr>
          <a:xfrm>
            <a:off x="5310338" y="816539"/>
            <a:ext cx="1951160" cy="2915751"/>
          </a:xfrm>
          <a:prstGeom prst="roundRect">
            <a:avLst>
              <a:gd name="adj" fmla="val 3666"/>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C4CC79D6-EFB4-1B7B-C4E0-BBB610C09249}"/>
              </a:ext>
            </a:extLst>
          </p:cNvPr>
          <p:cNvSpPr txBox="1"/>
          <p:nvPr/>
        </p:nvSpPr>
        <p:spPr>
          <a:xfrm>
            <a:off x="0" y="0"/>
            <a:ext cx="7315203" cy="1200329"/>
          </a:xfrm>
          <a:prstGeom prst="rect">
            <a:avLst/>
          </a:prstGeom>
          <a:noFill/>
        </p:spPr>
        <p:txBody>
          <a:bodyPr wrap="square" rtlCol="0">
            <a:spAutoFit/>
          </a:bodyPr>
          <a:lstStyle/>
          <a:p>
            <a:r>
              <a:rPr lang="en-US" altLang="zh-CN" sz="2400" b="1" dirty="0">
                <a:latin typeface="Times New Roman" panose="02020603050405020304" pitchFamily="18" charset="0"/>
                <a:ea typeface="新宋体" panose="02010609030101010101" pitchFamily="49" charset="-122"/>
              </a:rPr>
              <a:t>Finding key pieces of the puzzle</a:t>
            </a:r>
          </a:p>
          <a:p>
            <a:r>
              <a:rPr lang="zh-CN" altLang="en-US" sz="2400" b="1" dirty="0">
                <a:latin typeface="Times New Roman" panose="02020603050405020304" pitchFamily="18" charset="0"/>
                <a:ea typeface="新宋体" panose="02010609030101010101" pitchFamily="49" charset="-122"/>
              </a:rPr>
              <a:t>关键参数</a:t>
            </a:r>
            <a:r>
              <a:rPr lang="en-US" altLang="zh-CN" sz="2400" b="1" dirty="0">
                <a:latin typeface="Times New Roman" panose="02020603050405020304" pitchFamily="18" charset="0"/>
                <a:ea typeface="新宋体" panose="02010609030101010101" pitchFamily="49" charset="-122"/>
              </a:rPr>
              <a:t>(2.0) – </a:t>
            </a:r>
            <a:r>
              <a:rPr lang="en-US" altLang="zh-CN" sz="2400" b="0" dirty="0">
                <a:solidFill>
                  <a:srgbClr val="569CD6"/>
                </a:solidFill>
                <a:effectLst/>
                <a:latin typeface="Consolas" panose="020B0609020204030204" pitchFamily="49" charset="0"/>
              </a:rPr>
              <a:t>temperature</a:t>
            </a:r>
          </a:p>
          <a:p>
            <a:r>
              <a:rPr lang="en-US" altLang="zh-CN" sz="2400" b="1" dirty="0">
                <a:latin typeface="Times New Roman" panose="02020603050405020304" pitchFamily="18" charset="0"/>
                <a:ea typeface="新宋体" panose="02010609030101010101" pitchFamily="49" charset="-122"/>
              </a:rPr>
              <a:t>Next Token Prediction</a:t>
            </a:r>
            <a:endParaRPr lang="zh-CN" altLang="en-US" sz="2400" b="1" dirty="0">
              <a:latin typeface="Times New Roman" panose="02020603050405020304" pitchFamily="18" charset="0"/>
              <a:ea typeface="新宋体" panose="02010609030101010101" pitchFamily="49" charset="-122"/>
            </a:endParaRPr>
          </a:p>
        </p:txBody>
      </p:sp>
      <p:sp>
        <p:nvSpPr>
          <p:cNvPr id="11" name="文本框 10">
            <a:extLst>
              <a:ext uri="{FF2B5EF4-FFF2-40B4-BE49-F238E27FC236}">
                <a16:creationId xmlns:a16="http://schemas.microsoft.com/office/drawing/2014/main" id="{BFE9653F-ED0D-37D7-007A-3AB7DF5A7B9D}"/>
              </a:ext>
            </a:extLst>
          </p:cNvPr>
          <p:cNvSpPr txBox="1"/>
          <p:nvPr/>
        </p:nvSpPr>
        <p:spPr>
          <a:xfrm>
            <a:off x="123825" y="1738537"/>
            <a:ext cx="695325" cy="707886"/>
          </a:xfrm>
          <a:prstGeom prst="rect">
            <a:avLst/>
          </a:prstGeom>
          <a:gradFill flip="none" rotWithShape="1">
            <a:gsLst>
              <a:gs pos="0">
                <a:schemeClr val="accent1">
                  <a:lumMod val="5000"/>
                  <a:lumOff val="95000"/>
                  <a:alpha val="2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txBody>
          <a:bodyPr wrap="square" rtlCol="0">
            <a:spAutoFit/>
          </a:bodyPr>
          <a:lstStyle/>
          <a:p>
            <a:r>
              <a:rPr lang="zh-CN" altLang="en-US" sz="4000" dirty="0"/>
              <a:t>机</a:t>
            </a:r>
          </a:p>
        </p:txBody>
      </p:sp>
      <p:sp>
        <p:nvSpPr>
          <p:cNvPr id="13" name="文本框 12">
            <a:extLst>
              <a:ext uri="{FF2B5EF4-FFF2-40B4-BE49-F238E27FC236}">
                <a16:creationId xmlns:a16="http://schemas.microsoft.com/office/drawing/2014/main" id="{D169AF51-3EB5-6272-5123-5A92BED02E1F}"/>
              </a:ext>
            </a:extLst>
          </p:cNvPr>
          <p:cNvSpPr txBox="1"/>
          <p:nvPr/>
        </p:nvSpPr>
        <p:spPr>
          <a:xfrm>
            <a:off x="966433" y="1738537"/>
            <a:ext cx="695325" cy="707886"/>
          </a:xfrm>
          <a:prstGeom prst="rect">
            <a:avLst/>
          </a:prstGeom>
          <a:gradFill flip="none" rotWithShape="1">
            <a:gsLst>
              <a:gs pos="0">
                <a:schemeClr val="accent1">
                  <a:lumMod val="5000"/>
                  <a:lumOff val="95000"/>
                  <a:alpha val="2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txBody>
          <a:bodyPr wrap="square" rtlCol="0">
            <a:spAutoFit/>
          </a:bodyPr>
          <a:lstStyle/>
          <a:p>
            <a:r>
              <a:rPr lang="zh-CN" altLang="en-US" sz="4000" dirty="0"/>
              <a:t>器</a:t>
            </a:r>
          </a:p>
        </p:txBody>
      </p:sp>
      <p:sp>
        <p:nvSpPr>
          <p:cNvPr id="14" name="文本框 13">
            <a:extLst>
              <a:ext uri="{FF2B5EF4-FFF2-40B4-BE49-F238E27FC236}">
                <a16:creationId xmlns:a16="http://schemas.microsoft.com/office/drawing/2014/main" id="{276BEF9F-3288-44AF-5EBD-94E26E8E3294}"/>
              </a:ext>
            </a:extLst>
          </p:cNvPr>
          <p:cNvSpPr txBox="1"/>
          <p:nvPr/>
        </p:nvSpPr>
        <p:spPr>
          <a:xfrm>
            <a:off x="1757008" y="1738537"/>
            <a:ext cx="695325" cy="707886"/>
          </a:xfrm>
          <a:prstGeom prst="rect">
            <a:avLst/>
          </a:prstGeom>
          <a:gradFill flip="none" rotWithShape="1">
            <a:gsLst>
              <a:gs pos="0">
                <a:schemeClr val="accent1">
                  <a:lumMod val="5000"/>
                  <a:lumOff val="95000"/>
                  <a:alpha val="2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txBody>
          <a:bodyPr wrap="square" rtlCol="0">
            <a:spAutoFit/>
          </a:bodyPr>
          <a:lstStyle/>
          <a:p>
            <a:r>
              <a:rPr lang="zh-CN" altLang="en-US" sz="4000" dirty="0"/>
              <a:t>学</a:t>
            </a:r>
          </a:p>
        </p:txBody>
      </p:sp>
      <p:sp>
        <p:nvSpPr>
          <p:cNvPr id="15" name="文本框 14">
            <a:extLst>
              <a:ext uri="{FF2B5EF4-FFF2-40B4-BE49-F238E27FC236}">
                <a16:creationId xmlns:a16="http://schemas.microsoft.com/office/drawing/2014/main" id="{F97955A8-A8AB-2EF5-1073-26D0FF4974AB}"/>
              </a:ext>
            </a:extLst>
          </p:cNvPr>
          <p:cNvSpPr txBox="1"/>
          <p:nvPr/>
        </p:nvSpPr>
        <p:spPr>
          <a:xfrm>
            <a:off x="2557816" y="1725992"/>
            <a:ext cx="695325" cy="707886"/>
          </a:xfrm>
          <a:prstGeom prst="rect">
            <a:avLst/>
          </a:prstGeom>
          <a:gradFill flip="none" rotWithShape="1">
            <a:gsLst>
              <a:gs pos="0">
                <a:schemeClr val="accent1">
                  <a:lumMod val="5000"/>
                  <a:lumOff val="95000"/>
                  <a:alpha val="2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txBody>
          <a:bodyPr wrap="square" rtlCol="0">
            <a:spAutoFit/>
          </a:bodyPr>
          <a:lstStyle/>
          <a:p>
            <a:r>
              <a:rPr lang="zh-CN" altLang="en-US" sz="4000" dirty="0"/>
              <a:t>习</a:t>
            </a:r>
          </a:p>
        </p:txBody>
      </p:sp>
      <p:sp>
        <p:nvSpPr>
          <p:cNvPr id="18" name="文本框 17">
            <a:extLst>
              <a:ext uri="{FF2B5EF4-FFF2-40B4-BE49-F238E27FC236}">
                <a16:creationId xmlns:a16="http://schemas.microsoft.com/office/drawing/2014/main" id="{5AC36BA3-398E-0560-40BC-D24E55F41B65}"/>
              </a:ext>
            </a:extLst>
          </p:cNvPr>
          <p:cNvSpPr txBox="1"/>
          <p:nvPr/>
        </p:nvSpPr>
        <p:spPr>
          <a:xfrm>
            <a:off x="3348391" y="1736742"/>
            <a:ext cx="695325" cy="707886"/>
          </a:xfrm>
          <a:prstGeom prst="rect">
            <a:avLst/>
          </a:prstGeom>
          <a:gradFill flip="none" rotWithShape="1">
            <a:gsLst>
              <a:gs pos="0">
                <a:schemeClr val="accent1">
                  <a:lumMod val="5000"/>
                  <a:lumOff val="95000"/>
                  <a:alpha val="2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txBody>
          <a:bodyPr wrap="square" rtlCol="0">
            <a:spAutoFit/>
          </a:bodyPr>
          <a:lstStyle/>
          <a:p>
            <a:r>
              <a:rPr lang="zh-CN" altLang="en-US" sz="4000" dirty="0"/>
              <a:t>是</a:t>
            </a:r>
          </a:p>
        </p:txBody>
      </p:sp>
      <p:sp>
        <p:nvSpPr>
          <p:cNvPr id="21" name="文本框 20">
            <a:extLst>
              <a:ext uri="{FF2B5EF4-FFF2-40B4-BE49-F238E27FC236}">
                <a16:creationId xmlns:a16="http://schemas.microsoft.com/office/drawing/2014/main" id="{64F00E4D-45A1-FEAB-6384-714BF1D45F5D}"/>
              </a:ext>
            </a:extLst>
          </p:cNvPr>
          <p:cNvSpPr txBox="1"/>
          <p:nvPr/>
        </p:nvSpPr>
        <p:spPr>
          <a:xfrm>
            <a:off x="4138966" y="1714064"/>
            <a:ext cx="695325" cy="707886"/>
          </a:xfrm>
          <a:prstGeom prst="rect">
            <a:avLst/>
          </a:prstGeom>
          <a:gradFill flip="none" rotWithShape="1">
            <a:gsLst>
              <a:gs pos="0">
                <a:schemeClr val="accent1">
                  <a:lumMod val="5000"/>
                  <a:lumOff val="95000"/>
                  <a:alpha val="2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txBody>
          <a:bodyPr wrap="square" rtlCol="0">
            <a:spAutoFit/>
          </a:bodyPr>
          <a:lstStyle/>
          <a:p>
            <a:r>
              <a:rPr lang="en-US" altLang="zh-CN" sz="4000" dirty="0"/>
              <a:t>?</a:t>
            </a:r>
            <a:endParaRPr lang="zh-CN" altLang="en-US" sz="4000" dirty="0"/>
          </a:p>
        </p:txBody>
      </p:sp>
      <p:sp>
        <p:nvSpPr>
          <p:cNvPr id="32" name="Rectangle 7">
            <a:extLst>
              <a:ext uri="{FF2B5EF4-FFF2-40B4-BE49-F238E27FC236}">
                <a16:creationId xmlns:a16="http://schemas.microsoft.com/office/drawing/2014/main" id="{AED31E4D-E89B-D710-230A-F6550C274E77}"/>
              </a:ext>
            </a:extLst>
          </p:cNvPr>
          <p:cNvSpPr>
            <a:spLocks noChangeArrowheads="1"/>
          </p:cNvSpPr>
          <p:nvPr/>
        </p:nvSpPr>
        <p:spPr bwMode="auto">
          <a:xfrm>
            <a:off x="0" y="-48399"/>
            <a:ext cx="6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dirty="0">
                <a:ln>
                  <a:noFill/>
                </a:ln>
                <a:solidFill>
                  <a:schemeClr val="tx1"/>
                </a:solidFill>
                <a:effectLst/>
                <a:latin typeface="Arial" panose="020B0604020202020204" pitchFamily="34" charset="0"/>
              </a:rPr>
            </a:b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grpSp>
        <p:nvGrpSpPr>
          <p:cNvPr id="53" name="组合 52">
            <a:extLst>
              <a:ext uri="{FF2B5EF4-FFF2-40B4-BE49-F238E27FC236}">
                <a16:creationId xmlns:a16="http://schemas.microsoft.com/office/drawing/2014/main" id="{8181F561-C426-724D-3548-757CEB3A600B}"/>
              </a:ext>
            </a:extLst>
          </p:cNvPr>
          <p:cNvGrpSpPr/>
          <p:nvPr/>
        </p:nvGrpSpPr>
        <p:grpSpPr>
          <a:xfrm>
            <a:off x="5332586" y="889072"/>
            <a:ext cx="686760" cy="2556662"/>
            <a:chOff x="6241823" y="2505665"/>
            <a:chExt cx="686760" cy="1331177"/>
          </a:xfrm>
        </p:grpSpPr>
        <p:sp>
          <p:nvSpPr>
            <p:cNvPr id="22" name="矩形: 圆角 21">
              <a:extLst>
                <a:ext uri="{FF2B5EF4-FFF2-40B4-BE49-F238E27FC236}">
                  <a16:creationId xmlns:a16="http://schemas.microsoft.com/office/drawing/2014/main" id="{B83DDE72-FB5C-C998-1C5F-3EB75FF3B334}"/>
                </a:ext>
              </a:extLst>
            </p:cNvPr>
            <p:cNvSpPr/>
            <p:nvPr/>
          </p:nvSpPr>
          <p:spPr>
            <a:xfrm>
              <a:off x="6300190" y="2505665"/>
              <a:ext cx="628393" cy="1331177"/>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A</a:t>
              </a:r>
            </a:p>
            <a:p>
              <a:pPr algn="ctr"/>
              <a:r>
                <a:rPr lang="en-US" altLang="zh-CN" sz="1400" b="1" dirty="0">
                  <a:solidFill>
                    <a:schemeClr val="tx1"/>
                  </a:solidFill>
                </a:rPr>
                <a:t>T</a:t>
              </a:r>
            </a:p>
            <a:p>
              <a:pPr algn="ctr"/>
              <a:r>
                <a:rPr lang="en-US" altLang="zh-CN" sz="1400" b="1" dirty="0">
                  <a:solidFill>
                    <a:schemeClr val="tx1"/>
                  </a:solidFill>
                </a:rPr>
                <a:t>T</a:t>
              </a:r>
            </a:p>
            <a:p>
              <a:pPr algn="ctr"/>
              <a:r>
                <a:rPr lang="en-US" altLang="zh-CN" sz="1400" b="1" dirty="0">
                  <a:solidFill>
                    <a:schemeClr val="tx1"/>
                  </a:solidFill>
                </a:rPr>
                <a:t>E</a:t>
              </a:r>
            </a:p>
            <a:p>
              <a:pPr algn="ctr"/>
              <a:r>
                <a:rPr lang="en-US" altLang="zh-CN" sz="1400" b="1" dirty="0">
                  <a:solidFill>
                    <a:schemeClr val="tx1"/>
                  </a:solidFill>
                </a:rPr>
                <a:t>N</a:t>
              </a:r>
            </a:p>
            <a:p>
              <a:pPr algn="ctr"/>
              <a:r>
                <a:rPr lang="en-US" altLang="zh-CN" sz="1400" b="1" dirty="0">
                  <a:solidFill>
                    <a:schemeClr val="tx1"/>
                  </a:solidFill>
                </a:rPr>
                <a:t>T</a:t>
              </a:r>
            </a:p>
            <a:p>
              <a:pPr algn="ctr"/>
              <a:r>
                <a:rPr lang="en-US" altLang="zh-CN" sz="1400" b="1" dirty="0">
                  <a:solidFill>
                    <a:schemeClr val="tx1"/>
                  </a:solidFill>
                </a:rPr>
                <a:t>I</a:t>
              </a:r>
            </a:p>
            <a:p>
              <a:pPr algn="ctr"/>
              <a:r>
                <a:rPr lang="en-US" altLang="zh-CN" sz="1400" b="1" dirty="0">
                  <a:solidFill>
                    <a:schemeClr val="tx1"/>
                  </a:solidFill>
                </a:rPr>
                <a:t>O</a:t>
              </a:r>
            </a:p>
            <a:p>
              <a:pPr algn="ctr"/>
              <a:r>
                <a:rPr lang="en-US" altLang="zh-CN" sz="1400" b="1" dirty="0">
                  <a:solidFill>
                    <a:schemeClr val="tx1"/>
                  </a:solidFill>
                </a:rPr>
                <a:t>N</a:t>
              </a:r>
            </a:p>
            <a:p>
              <a:pPr algn="ctr"/>
              <a:endParaRPr lang="en-US" altLang="zh-CN" dirty="0"/>
            </a:p>
          </p:txBody>
        </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A4D043F7-6D0B-40C3-4B54-04D3F574C8DA}"/>
                    </a:ext>
                  </a:extLst>
                </p:cNvPr>
                <p:cNvSpPr txBox="1"/>
                <p:nvPr/>
              </p:nvSpPr>
              <p:spPr>
                <a:xfrm>
                  <a:off x="6241823" y="3552909"/>
                  <a:ext cx="679505" cy="2551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000" i="1" smtClean="0">
                            <a:solidFill>
                              <a:schemeClr val="tx1"/>
                            </a:solidFill>
                            <a:latin typeface="Cambria Math" panose="02040503050406030204" pitchFamily="18" charset="0"/>
                          </a:rPr>
                          <m:t>𝑆</m:t>
                        </m:r>
                        <m:d>
                          <m:dPr>
                            <m:ctrlPr>
                              <a:rPr lang="zh-CN" altLang="en-US" sz="1000" i="1">
                                <a:solidFill>
                                  <a:schemeClr val="tx1"/>
                                </a:solidFill>
                                <a:latin typeface="Cambria Math" panose="02040503050406030204" pitchFamily="18" charset="0"/>
                              </a:rPr>
                            </m:ctrlPr>
                          </m:dPr>
                          <m:e>
                            <m:f>
                              <m:fPr>
                                <m:ctrlPr>
                                  <a:rPr lang="zh-CN" altLang="en-US" sz="1000" i="1">
                                    <a:solidFill>
                                      <a:schemeClr val="tx1"/>
                                    </a:solidFill>
                                    <a:latin typeface="Cambria Math" panose="02040503050406030204" pitchFamily="18" charset="0"/>
                                  </a:rPr>
                                </m:ctrlPr>
                              </m:fPr>
                              <m:num>
                                <m:r>
                                  <a:rPr lang="zh-CN" altLang="en-US" sz="1000" i="1">
                                    <a:solidFill>
                                      <a:schemeClr val="tx1"/>
                                    </a:solidFill>
                                    <a:latin typeface="Cambria Math" panose="02040503050406030204" pitchFamily="18" charset="0"/>
                                  </a:rPr>
                                  <m:t>𝑄</m:t>
                                </m:r>
                                <m:sSup>
                                  <m:sSupPr>
                                    <m:ctrlPr>
                                      <a:rPr lang="zh-CN" altLang="en-US" sz="1000" i="1">
                                        <a:solidFill>
                                          <a:schemeClr val="tx1"/>
                                        </a:solidFill>
                                        <a:latin typeface="Cambria Math" panose="02040503050406030204" pitchFamily="18" charset="0"/>
                                      </a:rPr>
                                    </m:ctrlPr>
                                  </m:sSupPr>
                                  <m:e>
                                    <m:r>
                                      <a:rPr lang="zh-CN" altLang="en-US" sz="1000" i="1">
                                        <a:solidFill>
                                          <a:schemeClr val="tx1"/>
                                        </a:solidFill>
                                        <a:latin typeface="Cambria Math" panose="02040503050406030204" pitchFamily="18" charset="0"/>
                                      </a:rPr>
                                      <m:t>𝐾</m:t>
                                    </m:r>
                                  </m:e>
                                  <m:sup>
                                    <m:r>
                                      <a:rPr lang="zh-CN" altLang="en-US" sz="1000" i="1">
                                        <a:solidFill>
                                          <a:schemeClr val="tx1"/>
                                        </a:solidFill>
                                        <a:latin typeface="Cambria Math" panose="02040503050406030204" pitchFamily="18" charset="0"/>
                                      </a:rPr>
                                      <m:t>𝑇</m:t>
                                    </m:r>
                                  </m:sup>
                                </m:sSup>
                              </m:num>
                              <m:den>
                                <m:rad>
                                  <m:radPr>
                                    <m:degHide m:val="on"/>
                                    <m:ctrlPr>
                                      <a:rPr lang="zh-CN" altLang="en-US" sz="1000" i="1">
                                        <a:solidFill>
                                          <a:schemeClr val="tx1"/>
                                        </a:solidFill>
                                        <a:latin typeface="Cambria Math" panose="02040503050406030204" pitchFamily="18" charset="0"/>
                                      </a:rPr>
                                    </m:ctrlPr>
                                  </m:radPr>
                                  <m:deg/>
                                  <m:e>
                                    <m:sSub>
                                      <m:sSubPr>
                                        <m:ctrlPr>
                                          <a:rPr lang="zh-CN" altLang="en-US" sz="1000" i="1">
                                            <a:solidFill>
                                              <a:schemeClr val="tx1"/>
                                            </a:solidFill>
                                            <a:latin typeface="Cambria Math" panose="02040503050406030204" pitchFamily="18" charset="0"/>
                                          </a:rPr>
                                        </m:ctrlPr>
                                      </m:sSubPr>
                                      <m:e>
                                        <m:r>
                                          <a:rPr lang="zh-CN" altLang="en-US" sz="1000" i="1">
                                            <a:solidFill>
                                              <a:schemeClr val="tx1"/>
                                            </a:solidFill>
                                            <a:latin typeface="Cambria Math" panose="02040503050406030204" pitchFamily="18" charset="0"/>
                                          </a:rPr>
                                          <m:t>𝑑</m:t>
                                        </m:r>
                                      </m:e>
                                      <m:sub>
                                        <m:r>
                                          <a:rPr lang="zh-CN" altLang="en-US" sz="1000" i="1">
                                            <a:solidFill>
                                              <a:schemeClr val="tx1"/>
                                            </a:solidFill>
                                            <a:latin typeface="Cambria Math" panose="02040503050406030204" pitchFamily="18" charset="0"/>
                                          </a:rPr>
                                          <m:t>𝑘</m:t>
                                        </m:r>
                                      </m:sub>
                                    </m:sSub>
                                  </m:e>
                                </m:rad>
                              </m:den>
                            </m:f>
                          </m:e>
                        </m:d>
                        <m:r>
                          <a:rPr lang="zh-CN" altLang="en-US" sz="1000" i="1">
                            <a:solidFill>
                              <a:schemeClr val="tx1"/>
                            </a:solidFill>
                            <a:latin typeface="Cambria Math" panose="02040503050406030204" pitchFamily="18" charset="0"/>
                          </a:rPr>
                          <m:t>𝑉</m:t>
                        </m:r>
                      </m:oMath>
                    </m:oMathPara>
                  </a14:m>
                  <a:endParaRPr lang="zh-CN" altLang="en-US" sz="1000" dirty="0">
                    <a:solidFill>
                      <a:schemeClr val="tx1"/>
                    </a:solidFill>
                  </a:endParaRPr>
                </a:p>
              </p:txBody>
            </p:sp>
          </mc:Choice>
          <mc:Fallback xmlns="">
            <p:sp>
              <p:nvSpPr>
                <p:cNvPr id="34" name="文本框 33">
                  <a:extLst>
                    <a:ext uri="{FF2B5EF4-FFF2-40B4-BE49-F238E27FC236}">
                      <a16:creationId xmlns:a16="http://schemas.microsoft.com/office/drawing/2014/main" id="{A4D043F7-6D0B-40C3-4B54-04D3F574C8DA}"/>
                    </a:ext>
                  </a:extLst>
                </p:cNvPr>
                <p:cNvSpPr txBox="1">
                  <a:spLocks noRot="1" noChangeAspect="1" noMove="1" noResize="1" noEditPoints="1" noAdjustHandles="1" noChangeArrowheads="1" noChangeShapeType="1" noTextEdit="1"/>
                </p:cNvSpPr>
                <p:nvPr/>
              </p:nvSpPr>
              <p:spPr>
                <a:xfrm>
                  <a:off x="6241823" y="3552909"/>
                  <a:ext cx="679505" cy="255165"/>
                </a:xfrm>
                <a:prstGeom prst="rect">
                  <a:avLst/>
                </a:prstGeom>
                <a:blipFill>
                  <a:blip r:embed="rId4"/>
                  <a:stretch>
                    <a:fillRect r="-8108"/>
                  </a:stretch>
                </a:blipFill>
              </p:spPr>
              <p:txBody>
                <a:bodyPr/>
                <a:lstStyle/>
                <a:p>
                  <a:r>
                    <a:rPr lang="zh-CN" altLang="en-US">
                      <a:noFill/>
                    </a:rPr>
                    <a:t> </a:t>
                  </a:r>
                </a:p>
              </p:txBody>
            </p:sp>
          </mc:Fallback>
        </mc:AlternateContent>
      </p:grpSp>
      <p:sp>
        <p:nvSpPr>
          <p:cNvPr id="39" name="文本框 38">
            <a:extLst>
              <a:ext uri="{FF2B5EF4-FFF2-40B4-BE49-F238E27FC236}">
                <a16:creationId xmlns:a16="http://schemas.microsoft.com/office/drawing/2014/main" id="{63CA8797-B62D-F137-BBB9-684931ACD6B5}"/>
              </a:ext>
            </a:extLst>
          </p:cNvPr>
          <p:cNvSpPr txBox="1"/>
          <p:nvPr/>
        </p:nvSpPr>
        <p:spPr>
          <a:xfrm>
            <a:off x="5563883" y="3406492"/>
            <a:ext cx="1449949" cy="369332"/>
          </a:xfrm>
          <a:prstGeom prst="rect">
            <a:avLst/>
          </a:prstGeom>
          <a:noFill/>
        </p:spPr>
        <p:txBody>
          <a:bodyPr wrap="none" rtlCol="0">
            <a:spAutoFit/>
          </a:bodyPr>
          <a:lstStyle/>
          <a:p>
            <a:r>
              <a:rPr lang="en-US" altLang="zh-CN" b="1" dirty="0"/>
              <a:t>Transformer</a:t>
            </a:r>
            <a:endParaRPr lang="zh-CN" altLang="en-US" b="1" dirty="0"/>
          </a:p>
        </p:txBody>
      </p:sp>
      <p:cxnSp>
        <p:nvCxnSpPr>
          <p:cNvPr id="41" name="直接箭头连接符 40">
            <a:extLst>
              <a:ext uri="{FF2B5EF4-FFF2-40B4-BE49-F238E27FC236}">
                <a16:creationId xmlns:a16="http://schemas.microsoft.com/office/drawing/2014/main" id="{9DB73481-CB76-7CEB-7FDC-21AC1BA1FB2F}"/>
              </a:ext>
            </a:extLst>
          </p:cNvPr>
          <p:cNvCxnSpPr/>
          <p:nvPr/>
        </p:nvCxnSpPr>
        <p:spPr>
          <a:xfrm>
            <a:off x="4857750" y="2215059"/>
            <a:ext cx="37147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08F6AA78-41B5-4513-9A4C-6D4DE44056E6}"/>
              </a:ext>
            </a:extLst>
          </p:cNvPr>
          <p:cNvCxnSpPr/>
          <p:nvPr/>
        </p:nvCxnSpPr>
        <p:spPr>
          <a:xfrm>
            <a:off x="6096000" y="2205329"/>
            <a:ext cx="371475" cy="0"/>
          </a:xfrm>
          <a:prstGeom prst="straightConnector1">
            <a:avLst/>
          </a:prstGeom>
          <a:ln w="571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D6352D5E-B9DE-081A-F674-065E3B3BB9CF}"/>
                  </a:ext>
                </a:extLst>
              </p:cNvPr>
              <p:cNvSpPr txBox="1"/>
              <p:nvPr/>
            </p:nvSpPr>
            <p:spPr>
              <a:xfrm>
                <a:off x="7378860" y="1498439"/>
                <a:ext cx="4529192" cy="13718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smtClean="0">
                              <a:solidFill>
                                <a:schemeClr val="tx1"/>
                              </a:solidFill>
                              <a:latin typeface="Cambria Math" panose="02040503050406030204" pitchFamily="18" charset="0"/>
                            </a:rPr>
                          </m:ctrlPr>
                        </m:dPr>
                        <m:e>
                          <m:m>
                            <m:mPr>
                              <m:plcHide m:val="on"/>
                              <m:mcs>
                                <m:mc>
                                  <m:mcPr>
                                    <m:count m:val="6"/>
                                    <m:mcJc m:val="center"/>
                                  </m:mcPr>
                                </m:mc>
                              </m:mcs>
                              <m:ctrlPr>
                                <a:rPr lang="zh-CN" altLang="en-US" i="1">
                                  <a:solidFill>
                                    <a:schemeClr val="tx1"/>
                                  </a:solidFill>
                                  <a:latin typeface="Cambria Math" panose="02040503050406030204" pitchFamily="18" charset="0"/>
                                </a:rPr>
                              </m:ctrlPr>
                            </m:mPr>
                            <m:mr>
                              <m:e>
                                <m:r>
                                  <a:rPr lang="zh-CN" altLang="en-US">
                                    <a:solidFill>
                                      <a:schemeClr val="tx1"/>
                                    </a:solidFill>
                                    <a:latin typeface="Cambria Math" panose="02040503050406030204" pitchFamily="18" charset="0"/>
                                  </a:rPr>
                                  <m:t>0.234</m:t>
                                </m:r>
                              </m:e>
                              <m:e>
                                <m:r>
                                  <a:rPr lang="zh-CN" altLang="en-US" i="0">
                                    <a:solidFill>
                                      <a:schemeClr val="tx1"/>
                                    </a:solidFill>
                                    <a:latin typeface="Cambria Math" panose="02040503050406030204" pitchFamily="18" charset="0"/>
                                  </a:rPr>
                                  <m:t>0.567</m:t>
                                </m:r>
                              </m:e>
                              <m:e>
                                <m:r>
                                  <a:rPr lang="zh-CN" altLang="en-US" i="0">
                                    <a:solidFill>
                                      <a:schemeClr val="tx1"/>
                                    </a:solidFill>
                                    <a:latin typeface="Cambria Math" panose="02040503050406030204" pitchFamily="18" charset="0"/>
                                  </a:rPr>
                                  <m:t>0.890</m:t>
                                </m:r>
                              </m:e>
                              <m:e>
                                <m:r>
                                  <a:rPr lang="zh-CN" altLang="en-US" i="0">
                                    <a:solidFill>
                                      <a:schemeClr val="tx1"/>
                                    </a:solidFill>
                                    <a:latin typeface="Cambria Math" panose="02040503050406030204" pitchFamily="18" charset="0"/>
                                  </a:rPr>
                                  <m:t>0.123</m:t>
                                </m:r>
                              </m:e>
                              <m:e>
                                <m:r>
                                  <a:rPr lang="zh-CN" altLang="en-US" i="0">
                                    <a:solidFill>
                                      <a:schemeClr val="tx1"/>
                                    </a:solidFill>
                                    <a:latin typeface="Cambria Math" panose="02040503050406030204" pitchFamily="18" charset="0"/>
                                  </a:rPr>
                                  <m:t>0.456</m:t>
                                </m:r>
                              </m:e>
                              <m:e>
                                <m:r>
                                  <a:rPr lang="zh-CN" altLang="en-US" i="0">
                                    <a:solidFill>
                                      <a:schemeClr val="tx1"/>
                                    </a:solidFill>
                                    <a:latin typeface="Cambria Math" panose="02040503050406030204" pitchFamily="18" charset="0"/>
                                  </a:rPr>
                                  <m:t>0.789</m:t>
                                </m:r>
                              </m:e>
                            </m:mr>
                            <m:mr>
                              <m:e>
                                <m:r>
                                  <a:rPr lang="zh-CN" altLang="en-US" i="0">
                                    <a:solidFill>
                                      <a:schemeClr val="tx1"/>
                                    </a:solidFill>
                                    <a:latin typeface="Cambria Math" panose="02040503050406030204" pitchFamily="18" charset="0"/>
                                  </a:rPr>
                                  <m:t>0.345</m:t>
                                </m:r>
                              </m:e>
                              <m:e>
                                <m:r>
                                  <a:rPr lang="zh-CN" altLang="en-US" i="0">
                                    <a:solidFill>
                                      <a:schemeClr val="tx1"/>
                                    </a:solidFill>
                                    <a:latin typeface="Cambria Math" panose="02040503050406030204" pitchFamily="18" charset="0"/>
                                  </a:rPr>
                                  <m:t>0.678</m:t>
                                </m:r>
                              </m:e>
                              <m:e>
                                <m:r>
                                  <a:rPr lang="zh-CN" altLang="en-US" i="0">
                                    <a:solidFill>
                                      <a:schemeClr val="tx1"/>
                                    </a:solidFill>
                                    <a:latin typeface="Cambria Math" panose="02040503050406030204" pitchFamily="18" charset="0"/>
                                  </a:rPr>
                                  <m:t>0.901</m:t>
                                </m:r>
                              </m:e>
                              <m:e>
                                <m:r>
                                  <a:rPr lang="zh-CN" altLang="en-US" i="0">
                                    <a:solidFill>
                                      <a:schemeClr val="tx1"/>
                                    </a:solidFill>
                                    <a:latin typeface="Cambria Math" panose="02040503050406030204" pitchFamily="18" charset="0"/>
                                  </a:rPr>
                                  <m:t>0.234</m:t>
                                </m:r>
                              </m:e>
                              <m:e>
                                <m:r>
                                  <a:rPr lang="zh-CN" altLang="en-US" i="0">
                                    <a:solidFill>
                                      <a:schemeClr val="tx1"/>
                                    </a:solidFill>
                                    <a:latin typeface="Cambria Math" panose="02040503050406030204" pitchFamily="18" charset="0"/>
                                  </a:rPr>
                                  <m:t>0.567</m:t>
                                </m:r>
                              </m:e>
                              <m:e>
                                <m:r>
                                  <a:rPr lang="zh-CN" altLang="en-US" i="0">
                                    <a:solidFill>
                                      <a:schemeClr val="tx1"/>
                                    </a:solidFill>
                                    <a:latin typeface="Cambria Math" panose="02040503050406030204" pitchFamily="18" charset="0"/>
                                  </a:rPr>
                                  <m:t>0.890</m:t>
                                </m:r>
                              </m:e>
                            </m:mr>
                            <m:mr>
                              <m:e>
                                <m:r>
                                  <a:rPr lang="zh-CN" altLang="en-US" i="0">
                                    <a:solidFill>
                                      <a:schemeClr val="tx1"/>
                                    </a:solidFill>
                                    <a:latin typeface="Cambria Math" panose="02040503050406030204" pitchFamily="18" charset="0"/>
                                  </a:rPr>
                                  <m:t>0.456</m:t>
                                </m:r>
                              </m:e>
                              <m:e>
                                <m:r>
                                  <a:rPr lang="zh-CN" altLang="en-US" i="0">
                                    <a:solidFill>
                                      <a:schemeClr val="tx1"/>
                                    </a:solidFill>
                                    <a:latin typeface="Cambria Math" panose="02040503050406030204" pitchFamily="18" charset="0"/>
                                  </a:rPr>
                                  <m:t>0.789</m:t>
                                </m:r>
                              </m:e>
                              <m:e>
                                <m:r>
                                  <a:rPr lang="zh-CN" altLang="en-US" i="0">
                                    <a:solidFill>
                                      <a:schemeClr val="tx1"/>
                                    </a:solidFill>
                                    <a:latin typeface="Cambria Math" panose="02040503050406030204" pitchFamily="18" charset="0"/>
                                  </a:rPr>
                                  <m:t>0.012</m:t>
                                </m:r>
                              </m:e>
                              <m:e>
                                <m:r>
                                  <a:rPr lang="zh-CN" altLang="en-US" i="0">
                                    <a:solidFill>
                                      <a:schemeClr val="tx1"/>
                                    </a:solidFill>
                                    <a:latin typeface="Cambria Math" panose="02040503050406030204" pitchFamily="18" charset="0"/>
                                  </a:rPr>
                                  <m:t>0.345</m:t>
                                </m:r>
                              </m:e>
                              <m:e>
                                <m:r>
                                  <a:rPr lang="zh-CN" altLang="en-US" i="0">
                                    <a:solidFill>
                                      <a:schemeClr val="tx1"/>
                                    </a:solidFill>
                                    <a:latin typeface="Cambria Math" panose="02040503050406030204" pitchFamily="18" charset="0"/>
                                  </a:rPr>
                                  <m:t>0.678</m:t>
                                </m:r>
                              </m:e>
                              <m:e>
                                <m:r>
                                  <a:rPr lang="zh-CN" altLang="en-US" i="0">
                                    <a:solidFill>
                                      <a:schemeClr val="tx1"/>
                                    </a:solidFill>
                                    <a:latin typeface="Cambria Math" panose="02040503050406030204" pitchFamily="18" charset="0"/>
                                  </a:rPr>
                                  <m:t>0.901</m:t>
                                </m:r>
                              </m:e>
                            </m:mr>
                            <m:mr>
                              <m:e>
                                <m:r>
                                  <a:rPr lang="zh-CN" altLang="en-US" i="0">
                                    <a:solidFill>
                                      <a:schemeClr val="tx1"/>
                                    </a:solidFill>
                                    <a:latin typeface="Cambria Math" panose="02040503050406030204" pitchFamily="18" charset="0"/>
                                  </a:rPr>
                                  <m:t>⋮</m:t>
                                </m:r>
                              </m:e>
                              <m:e>
                                <m:r>
                                  <a:rPr lang="zh-CN" altLang="en-US" i="0">
                                    <a:solidFill>
                                      <a:schemeClr val="tx1"/>
                                    </a:solidFill>
                                    <a:latin typeface="Cambria Math" panose="02040503050406030204" pitchFamily="18" charset="0"/>
                                  </a:rPr>
                                  <m:t>⋮</m:t>
                                </m:r>
                              </m:e>
                              <m:e>
                                <m:r>
                                  <a:rPr lang="zh-CN" altLang="en-US" i="0">
                                    <a:solidFill>
                                      <a:schemeClr val="tx1"/>
                                    </a:solidFill>
                                    <a:latin typeface="Cambria Math" panose="02040503050406030204" pitchFamily="18" charset="0"/>
                                  </a:rPr>
                                  <m:t>⋮</m:t>
                                </m:r>
                              </m:e>
                              <m:e>
                                <m:r>
                                  <a:rPr lang="zh-CN" altLang="en-US" i="0">
                                    <a:solidFill>
                                      <a:schemeClr val="tx1"/>
                                    </a:solidFill>
                                    <a:latin typeface="Cambria Math" panose="02040503050406030204" pitchFamily="18" charset="0"/>
                                  </a:rPr>
                                  <m:t>⋮</m:t>
                                </m:r>
                              </m:e>
                              <m:e>
                                <m:r>
                                  <a:rPr lang="zh-CN" altLang="en-US" i="0">
                                    <a:solidFill>
                                      <a:schemeClr val="tx1"/>
                                    </a:solidFill>
                                    <a:latin typeface="Cambria Math" panose="02040503050406030204" pitchFamily="18" charset="0"/>
                                  </a:rPr>
                                  <m:t>⋮</m:t>
                                </m:r>
                              </m:e>
                              <m:e>
                                <m:r>
                                  <a:rPr lang="zh-CN" altLang="en-US" i="0">
                                    <a:solidFill>
                                      <a:schemeClr val="tx1"/>
                                    </a:solidFill>
                                    <a:latin typeface="Cambria Math" panose="02040503050406030204" pitchFamily="18" charset="0"/>
                                  </a:rPr>
                                  <m:t>⋮</m:t>
                                </m:r>
                              </m:e>
                            </m:mr>
                            <m:mr>
                              <m:e>
                                <m:r>
                                  <a:rPr lang="zh-CN" altLang="en-US" i="0">
                                    <a:solidFill>
                                      <a:schemeClr val="tx1"/>
                                    </a:solidFill>
                                    <a:latin typeface="Cambria Math" panose="02040503050406030204" pitchFamily="18" charset="0"/>
                                  </a:rPr>
                                  <m:t>0.567</m:t>
                                </m:r>
                              </m:e>
                              <m:e>
                                <m:r>
                                  <a:rPr lang="zh-CN" altLang="en-US" i="0">
                                    <a:solidFill>
                                      <a:schemeClr val="tx1"/>
                                    </a:solidFill>
                                    <a:latin typeface="Cambria Math" panose="02040503050406030204" pitchFamily="18" charset="0"/>
                                  </a:rPr>
                                  <m:t>0.890</m:t>
                                </m:r>
                              </m:e>
                              <m:e>
                                <m:r>
                                  <a:rPr lang="zh-CN" altLang="en-US" i="0">
                                    <a:solidFill>
                                      <a:schemeClr val="tx1"/>
                                    </a:solidFill>
                                    <a:latin typeface="Cambria Math" panose="02040503050406030204" pitchFamily="18" charset="0"/>
                                  </a:rPr>
                                  <m:t>0.123</m:t>
                                </m:r>
                              </m:e>
                              <m:e>
                                <m:r>
                                  <a:rPr lang="zh-CN" altLang="en-US" i="0">
                                    <a:solidFill>
                                      <a:schemeClr val="tx1"/>
                                    </a:solidFill>
                                    <a:latin typeface="Cambria Math" panose="02040503050406030204" pitchFamily="18" charset="0"/>
                                  </a:rPr>
                                  <m:t>0.456</m:t>
                                </m:r>
                              </m:e>
                              <m:e>
                                <m:r>
                                  <a:rPr lang="zh-CN" altLang="en-US" i="0">
                                    <a:solidFill>
                                      <a:schemeClr val="tx1"/>
                                    </a:solidFill>
                                    <a:latin typeface="Cambria Math" panose="02040503050406030204" pitchFamily="18" charset="0"/>
                                  </a:rPr>
                                  <m:t>0.789</m:t>
                                </m:r>
                              </m:e>
                              <m:e>
                                <m:r>
                                  <a:rPr lang="zh-CN" altLang="en-US" i="0">
                                    <a:solidFill>
                                      <a:schemeClr val="tx1"/>
                                    </a:solidFill>
                                    <a:latin typeface="Cambria Math" panose="02040503050406030204" pitchFamily="18" charset="0"/>
                                  </a:rPr>
                                  <m:t>0.012</m:t>
                                </m:r>
                              </m:e>
                            </m:mr>
                          </m:m>
                        </m:e>
                      </m:d>
                    </m:oMath>
                  </m:oMathPara>
                </a14:m>
                <a:endParaRPr lang="zh-CN" altLang="en-US" dirty="0">
                  <a:solidFill>
                    <a:schemeClr val="tx1"/>
                  </a:solidFill>
                </a:endParaRPr>
              </a:p>
            </p:txBody>
          </p:sp>
        </mc:Choice>
        <mc:Fallback xmlns="">
          <p:sp>
            <p:nvSpPr>
              <p:cNvPr id="75" name="文本框 74">
                <a:extLst>
                  <a:ext uri="{FF2B5EF4-FFF2-40B4-BE49-F238E27FC236}">
                    <a16:creationId xmlns:a16="http://schemas.microsoft.com/office/drawing/2014/main" id="{D6352D5E-B9DE-081A-F674-065E3B3BB9CF}"/>
                  </a:ext>
                </a:extLst>
              </p:cNvPr>
              <p:cNvSpPr txBox="1">
                <a:spLocks noRot="1" noChangeAspect="1" noMove="1" noResize="1" noEditPoints="1" noAdjustHandles="1" noChangeArrowheads="1" noChangeShapeType="1" noTextEdit="1"/>
              </p:cNvSpPr>
              <p:nvPr/>
            </p:nvSpPr>
            <p:spPr>
              <a:xfrm>
                <a:off x="7378860" y="1498439"/>
                <a:ext cx="4529192" cy="1371850"/>
              </a:xfrm>
              <a:prstGeom prst="rect">
                <a:avLst/>
              </a:prstGeom>
              <a:blipFill>
                <a:blip r:embed="rId5"/>
                <a:stretch>
                  <a:fillRect r="-4441"/>
                </a:stretch>
              </a:blipFill>
            </p:spPr>
            <p:txBody>
              <a:bodyPr/>
              <a:lstStyle/>
              <a:p>
                <a:r>
                  <a:rPr lang="zh-CN" altLang="en-US">
                    <a:noFill/>
                  </a:rPr>
                  <a:t> </a:t>
                </a:r>
              </a:p>
            </p:txBody>
          </p:sp>
        </mc:Fallback>
      </mc:AlternateContent>
      <p:sp>
        <p:nvSpPr>
          <p:cNvPr id="77" name="矩形: 圆角 76">
            <a:extLst>
              <a:ext uri="{FF2B5EF4-FFF2-40B4-BE49-F238E27FC236}">
                <a16:creationId xmlns:a16="http://schemas.microsoft.com/office/drawing/2014/main" id="{6712F508-CA87-DB84-D616-7ED60EFE1BC7}"/>
              </a:ext>
            </a:extLst>
          </p:cNvPr>
          <p:cNvSpPr/>
          <p:nvPr/>
        </p:nvSpPr>
        <p:spPr>
          <a:xfrm>
            <a:off x="6526881" y="889072"/>
            <a:ext cx="628393" cy="2556662"/>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MLP</a:t>
            </a:r>
          </a:p>
        </p:txBody>
      </p:sp>
      <p:cxnSp>
        <p:nvCxnSpPr>
          <p:cNvPr id="78" name="直接箭头连接符 77">
            <a:extLst>
              <a:ext uri="{FF2B5EF4-FFF2-40B4-BE49-F238E27FC236}">
                <a16:creationId xmlns:a16="http://schemas.microsoft.com/office/drawing/2014/main" id="{C5294C28-22C4-196B-3538-E4F5D366FA62}"/>
              </a:ext>
            </a:extLst>
          </p:cNvPr>
          <p:cNvCxnSpPr/>
          <p:nvPr/>
        </p:nvCxnSpPr>
        <p:spPr>
          <a:xfrm>
            <a:off x="7193122" y="2215059"/>
            <a:ext cx="37147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A12732D4-1ECB-4AC1-723E-10A1D62346F2}"/>
              </a:ext>
            </a:extLst>
          </p:cNvPr>
          <p:cNvSpPr txBox="1"/>
          <p:nvPr/>
        </p:nvSpPr>
        <p:spPr>
          <a:xfrm>
            <a:off x="7896935" y="1736742"/>
            <a:ext cx="3855751" cy="707886"/>
          </a:xfrm>
          <a:prstGeom prst="rect">
            <a:avLst/>
          </a:prstGeom>
          <a:gradFill flip="none" rotWithShape="1">
            <a:gsLst>
              <a:gs pos="91000">
                <a:srgbClr val="D7E1F2"/>
              </a:gs>
              <a:gs pos="0">
                <a:schemeClr val="accent1">
                  <a:lumMod val="5000"/>
                  <a:lumOff val="95000"/>
                  <a:alpha val="20000"/>
                </a:schemeClr>
              </a:gs>
              <a:gs pos="88000">
                <a:schemeClr val="accent1">
                  <a:lumMod val="45000"/>
                  <a:lumOff val="55000"/>
                </a:schemeClr>
              </a:gs>
              <a:gs pos="93000">
                <a:schemeClr val="accent1">
                  <a:lumMod val="45000"/>
                  <a:lumOff val="55000"/>
                </a:schemeClr>
              </a:gs>
              <a:gs pos="100000">
                <a:schemeClr val="accent1">
                  <a:lumMod val="30000"/>
                  <a:lumOff val="70000"/>
                </a:schemeClr>
              </a:gs>
            </a:gsLst>
            <a:lin ang="5400000" scaled="1"/>
            <a:tileRect/>
          </a:gradFill>
        </p:spPr>
        <p:txBody>
          <a:bodyPr wrap="square" rtlCol="0">
            <a:spAutoFit/>
          </a:bodyPr>
          <a:lstStyle/>
          <a:p>
            <a:r>
              <a:rPr lang="zh-CN" altLang="en-US" sz="4000" dirty="0"/>
              <a:t>相同大小的矩阵</a:t>
            </a:r>
          </a:p>
        </p:txBody>
      </p:sp>
      <p:sp>
        <p:nvSpPr>
          <p:cNvPr id="81" name="矩形: 圆角 80">
            <a:extLst>
              <a:ext uri="{FF2B5EF4-FFF2-40B4-BE49-F238E27FC236}">
                <a16:creationId xmlns:a16="http://schemas.microsoft.com/office/drawing/2014/main" id="{E10B76D7-622B-0EFA-F5A7-1C572E001C9C}"/>
              </a:ext>
            </a:extLst>
          </p:cNvPr>
          <p:cNvSpPr/>
          <p:nvPr/>
        </p:nvSpPr>
        <p:spPr>
          <a:xfrm>
            <a:off x="9651307" y="3901685"/>
            <a:ext cx="1951160" cy="2915751"/>
          </a:xfrm>
          <a:prstGeom prst="roundRect">
            <a:avLst>
              <a:gd name="adj" fmla="val 3666"/>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2" name="组合 81">
            <a:extLst>
              <a:ext uri="{FF2B5EF4-FFF2-40B4-BE49-F238E27FC236}">
                <a16:creationId xmlns:a16="http://schemas.microsoft.com/office/drawing/2014/main" id="{CFFBAD2C-C167-580A-C68F-10337C6B63B3}"/>
              </a:ext>
            </a:extLst>
          </p:cNvPr>
          <p:cNvGrpSpPr/>
          <p:nvPr/>
        </p:nvGrpSpPr>
        <p:grpSpPr>
          <a:xfrm>
            <a:off x="9673555" y="3974218"/>
            <a:ext cx="686760" cy="2556662"/>
            <a:chOff x="6241823" y="2505665"/>
            <a:chExt cx="686760" cy="1331177"/>
          </a:xfrm>
        </p:grpSpPr>
        <p:sp>
          <p:nvSpPr>
            <p:cNvPr id="83" name="矩形: 圆角 82">
              <a:extLst>
                <a:ext uri="{FF2B5EF4-FFF2-40B4-BE49-F238E27FC236}">
                  <a16:creationId xmlns:a16="http://schemas.microsoft.com/office/drawing/2014/main" id="{7573C78E-1913-EC4A-8BF7-648A3E28F1B5}"/>
                </a:ext>
              </a:extLst>
            </p:cNvPr>
            <p:cNvSpPr/>
            <p:nvPr/>
          </p:nvSpPr>
          <p:spPr>
            <a:xfrm>
              <a:off x="6300190" y="2505665"/>
              <a:ext cx="628393" cy="1331177"/>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A</a:t>
              </a:r>
            </a:p>
            <a:p>
              <a:pPr algn="ctr"/>
              <a:r>
                <a:rPr lang="en-US" altLang="zh-CN" sz="1400" b="1" dirty="0">
                  <a:solidFill>
                    <a:schemeClr val="tx1"/>
                  </a:solidFill>
                </a:rPr>
                <a:t>T</a:t>
              </a:r>
            </a:p>
            <a:p>
              <a:pPr algn="ctr"/>
              <a:r>
                <a:rPr lang="en-US" altLang="zh-CN" sz="1400" b="1" dirty="0">
                  <a:solidFill>
                    <a:schemeClr val="tx1"/>
                  </a:solidFill>
                </a:rPr>
                <a:t>T</a:t>
              </a:r>
            </a:p>
            <a:p>
              <a:pPr algn="ctr"/>
              <a:r>
                <a:rPr lang="en-US" altLang="zh-CN" sz="1400" b="1" dirty="0">
                  <a:solidFill>
                    <a:schemeClr val="tx1"/>
                  </a:solidFill>
                </a:rPr>
                <a:t>E</a:t>
              </a:r>
            </a:p>
            <a:p>
              <a:pPr algn="ctr"/>
              <a:r>
                <a:rPr lang="en-US" altLang="zh-CN" sz="1400" b="1" dirty="0">
                  <a:solidFill>
                    <a:schemeClr val="tx1"/>
                  </a:solidFill>
                </a:rPr>
                <a:t>N</a:t>
              </a:r>
            </a:p>
            <a:p>
              <a:pPr algn="ctr"/>
              <a:r>
                <a:rPr lang="en-US" altLang="zh-CN" sz="1400" b="1" dirty="0">
                  <a:solidFill>
                    <a:schemeClr val="tx1"/>
                  </a:solidFill>
                </a:rPr>
                <a:t>T</a:t>
              </a:r>
            </a:p>
            <a:p>
              <a:pPr algn="ctr"/>
              <a:r>
                <a:rPr lang="en-US" altLang="zh-CN" sz="1400" b="1" dirty="0">
                  <a:solidFill>
                    <a:schemeClr val="tx1"/>
                  </a:solidFill>
                </a:rPr>
                <a:t>I</a:t>
              </a:r>
            </a:p>
            <a:p>
              <a:pPr algn="ctr"/>
              <a:r>
                <a:rPr lang="en-US" altLang="zh-CN" sz="1400" b="1" dirty="0">
                  <a:solidFill>
                    <a:schemeClr val="tx1"/>
                  </a:solidFill>
                </a:rPr>
                <a:t>O</a:t>
              </a:r>
            </a:p>
            <a:p>
              <a:pPr algn="ctr"/>
              <a:r>
                <a:rPr lang="en-US" altLang="zh-CN" sz="1400" b="1" dirty="0">
                  <a:solidFill>
                    <a:schemeClr val="tx1"/>
                  </a:solidFill>
                </a:rPr>
                <a:t>N</a:t>
              </a:r>
            </a:p>
            <a:p>
              <a:pPr algn="ctr"/>
              <a:endParaRPr lang="en-US" altLang="zh-CN" dirty="0"/>
            </a:p>
          </p:txBody>
        </p:sp>
        <mc:AlternateContent xmlns:mc="http://schemas.openxmlformats.org/markup-compatibility/2006" xmlns:a14="http://schemas.microsoft.com/office/drawing/2010/main">
          <mc:Choice Requires="a14">
            <p:sp>
              <p:nvSpPr>
                <p:cNvPr id="84" name="文本框 83">
                  <a:extLst>
                    <a:ext uri="{FF2B5EF4-FFF2-40B4-BE49-F238E27FC236}">
                      <a16:creationId xmlns:a16="http://schemas.microsoft.com/office/drawing/2014/main" id="{3A58FA8F-8A64-AEA6-B890-7ABC63CFC63C}"/>
                    </a:ext>
                  </a:extLst>
                </p:cNvPr>
                <p:cNvSpPr txBox="1"/>
                <p:nvPr/>
              </p:nvSpPr>
              <p:spPr>
                <a:xfrm>
                  <a:off x="6241823" y="3552909"/>
                  <a:ext cx="679505" cy="2551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000" i="1" smtClean="0">
                            <a:solidFill>
                              <a:schemeClr val="tx1"/>
                            </a:solidFill>
                            <a:latin typeface="Cambria Math" panose="02040503050406030204" pitchFamily="18" charset="0"/>
                          </a:rPr>
                          <m:t>𝑆</m:t>
                        </m:r>
                        <m:d>
                          <m:dPr>
                            <m:ctrlPr>
                              <a:rPr lang="zh-CN" altLang="en-US" sz="1000" i="1">
                                <a:solidFill>
                                  <a:schemeClr val="tx1"/>
                                </a:solidFill>
                                <a:latin typeface="Cambria Math" panose="02040503050406030204" pitchFamily="18" charset="0"/>
                              </a:rPr>
                            </m:ctrlPr>
                          </m:dPr>
                          <m:e>
                            <m:f>
                              <m:fPr>
                                <m:ctrlPr>
                                  <a:rPr lang="zh-CN" altLang="en-US" sz="1000" i="1">
                                    <a:solidFill>
                                      <a:schemeClr val="tx1"/>
                                    </a:solidFill>
                                    <a:latin typeface="Cambria Math" panose="02040503050406030204" pitchFamily="18" charset="0"/>
                                  </a:rPr>
                                </m:ctrlPr>
                              </m:fPr>
                              <m:num>
                                <m:r>
                                  <a:rPr lang="zh-CN" altLang="en-US" sz="1000" i="1">
                                    <a:solidFill>
                                      <a:schemeClr val="tx1"/>
                                    </a:solidFill>
                                    <a:latin typeface="Cambria Math" panose="02040503050406030204" pitchFamily="18" charset="0"/>
                                  </a:rPr>
                                  <m:t>𝑄</m:t>
                                </m:r>
                                <m:sSup>
                                  <m:sSupPr>
                                    <m:ctrlPr>
                                      <a:rPr lang="zh-CN" altLang="en-US" sz="1000" i="1">
                                        <a:solidFill>
                                          <a:schemeClr val="tx1"/>
                                        </a:solidFill>
                                        <a:latin typeface="Cambria Math" panose="02040503050406030204" pitchFamily="18" charset="0"/>
                                      </a:rPr>
                                    </m:ctrlPr>
                                  </m:sSupPr>
                                  <m:e>
                                    <m:r>
                                      <a:rPr lang="zh-CN" altLang="en-US" sz="1000" i="1">
                                        <a:solidFill>
                                          <a:schemeClr val="tx1"/>
                                        </a:solidFill>
                                        <a:latin typeface="Cambria Math" panose="02040503050406030204" pitchFamily="18" charset="0"/>
                                      </a:rPr>
                                      <m:t>𝐾</m:t>
                                    </m:r>
                                  </m:e>
                                  <m:sup>
                                    <m:r>
                                      <a:rPr lang="zh-CN" altLang="en-US" sz="1000" i="1">
                                        <a:solidFill>
                                          <a:schemeClr val="tx1"/>
                                        </a:solidFill>
                                        <a:latin typeface="Cambria Math" panose="02040503050406030204" pitchFamily="18" charset="0"/>
                                      </a:rPr>
                                      <m:t>𝑇</m:t>
                                    </m:r>
                                  </m:sup>
                                </m:sSup>
                              </m:num>
                              <m:den>
                                <m:rad>
                                  <m:radPr>
                                    <m:degHide m:val="on"/>
                                    <m:ctrlPr>
                                      <a:rPr lang="zh-CN" altLang="en-US" sz="1000" i="1">
                                        <a:solidFill>
                                          <a:schemeClr val="tx1"/>
                                        </a:solidFill>
                                        <a:latin typeface="Cambria Math" panose="02040503050406030204" pitchFamily="18" charset="0"/>
                                      </a:rPr>
                                    </m:ctrlPr>
                                  </m:radPr>
                                  <m:deg/>
                                  <m:e>
                                    <m:sSub>
                                      <m:sSubPr>
                                        <m:ctrlPr>
                                          <a:rPr lang="zh-CN" altLang="en-US" sz="1000" i="1">
                                            <a:solidFill>
                                              <a:schemeClr val="tx1"/>
                                            </a:solidFill>
                                            <a:latin typeface="Cambria Math" panose="02040503050406030204" pitchFamily="18" charset="0"/>
                                          </a:rPr>
                                        </m:ctrlPr>
                                      </m:sSubPr>
                                      <m:e>
                                        <m:r>
                                          <a:rPr lang="zh-CN" altLang="en-US" sz="1000" i="1">
                                            <a:solidFill>
                                              <a:schemeClr val="tx1"/>
                                            </a:solidFill>
                                            <a:latin typeface="Cambria Math" panose="02040503050406030204" pitchFamily="18" charset="0"/>
                                          </a:rPr>
                                          <m:t>𝑑</m:t>
                                        </m:r>
                                      </m:e>
                                      <m:sub>
                                        <m:r>
                                          <a:rPr lang="zh-CN" altLang="en-US" sz="1000" i="1">
                                            <a:solidFill>
                                              <a:schemeClr val="tx1"/>
                                            </a:solidFill>
                                            <a:latin typeface="Cambria Math" panose="02040503050406030204" pitchFamily="18" charset="0"/>
                                          </a:rPr>
                                          <m:t>𝑘</m:t>
                                        </m:r>
                                      </m:sub>
                                    </m:sSub>
                                  </m:e>
                                </m:rad>
                              </m:den>
                            </m:f>
                          </m:e>
                        </m:d>
                        <m:r>
                          <a:rPr lang="zh-CN" altLang="en-US" sz="1000" i="1">
                            <a:solidFill>
                              <a:schemeClr val="tx1"/>
                            </a:solidFill>
                            <a:latin typeface="Cambria Math" panose="02040503050406030204" pitchFamily="18" charset="0"/>
                          </a:rPr>
                          <m:t>𝑉</m:t>
                        </m:r>
                      </m:oMath>
                    </m:oMathPara>
                  </a14:m>
                  <a:endParaRPr lang="zh-CN" altLang="en-US" sz="1000" dirty="0">
                    <a:solidFill>
                      <a:schemeClr val="tx1"/>
                    </a:solidFill>
                  </a:endParaRPr>
                </a:p>
              </p:txBody>
            </p:sp>
          </mc:Choice>
          <mc:Fallback xmlns="">
            <p:sp>
              <p:nvSpPr>
                <p:cNvPr id="84" name="文本框 83">
                  <a:extLst>
                    <a:ext uri="{FF2B5EF4-FFF2-40B4-BE49-F238E27FC236}">
                      <a16:creationId xmlns:a16="http://schemas.microsoft.com/office/drawing/2014/main" id="{3A58FA8F-8A64-AEA6-B890-7ABC63CFC63C}"/>
                    </a:ext>
                  </a:extLst>
                </p:cNvPr>
                <p:cNvSpPr txBox="1">
                  <a:spLocks noRot="1" noChangeAspect="1" noMove="1" noResize="1" noEditPoints="1" noAdjustHandles="1" noChangeArrowheads="1" noChangeShapeType="1" noTextEdit="1"/>
                </p:cNvSpPr>
                <p:nvPr/>
              </p:nvSpPr>
              <p:spPr>
                <a:xfrm>
                  <a:off x="6241823" y="3552909"/>
                  <a:ext cx="679505" cy="255165"/>
                </a:xfrm>
                <a:prstGeom prst="rect">
                  <a:avLst/>
                </a:prstGeom>
                <a:blipFill>
                  <a:blip r:embed="rId6"/>
                  <a:stretch>
                    <a:fillRect r="-8108"/>
                  </a:stretch>
                </a:blipFill>
              </p:spPr>
              <p:txBody>
                <a:bodyPr/>
                <a:lstStyle/>
                <a:p>
                  <a:r>
                    <a:rPr lang="zh-CN" altLang="en-US">
                      <a:noFill/>
                    </a:rPr>
                    <a:t> </a:t>
                  </a:r>
                </a:p>
              </p:txBody>
            </p:sp>
          </mc:Fallback>
        </mc:AlternateContent>
      </p:grpSp>
      <p:sp>
        <p:nvSpPr>
          <p:cNvPr id="85" name="文本框 84">
            <a:extLst>
              <a:ext uri="{FF2B5EF4-FFF2-40B4-BE49-F238E27FC236}">
                <a16:creationId xmlns:a16="http://schemas.microsoft.com/office/drawing/2014/main" id="{E448CE5C-84B7-B532-51A3-06F62F0520F5}"/>
              </a:ext>
            </a:extLst>
          </p:cNvPr>
          <p:cNvSpPr txBox="1"/>
          <p:nvPr/>
        </p:nvSpPr>
        <p:spPr>
          <a:xfrm>
            <a:off x="9904852" y="6491638"/>
            <a:ext cx="1449949" cy="369332"/>
          </a:xfrm>
          <a:prstGeom prst="rect">
            <a:avLst/>
          </a:prstGeom>
          <a:noFill/>
        </p:spPr>
        <p:txBody>
          <a:bodyPr wrap="none" rtlCol="0">
            <a:spAutoFit/>
          </a:bodyPr>
          <a:lstStyle/>
          <a:p>
            <a:r>
              <a:rPr lang="en-US" altLang="zh-CN" b="1" dirty="0"/>
              <a:t>Transformer</a:t>
            </a:r>
            <a:endParaRPr lang="zh-CN" altLang="en-US" b="1" dirty="0"/>
          </a:p>
        </p:txBody>
      </p:sp>
      <p:cxnSp>
        <p:nvCxnSpPr>
          <p:cNvPr id="86" name="直接箭头连接符 85">
            <a:extLst>
              <a:ext uri="{FF2B5EF4-FFF2-40B4-BE49-F238E27FC236}">
                <a16:creationId xmlns:a16="http://schemas.microsoft.com/office/drawing/2014/main" id="{7D308F21-9E53-0DEA-C2D8-57800CC10D38}"/>
              </a:ext>
            </a:extLst>
          </p:cNvPr>
          <p:cNvCxnSpPr/>
          <p:nvPr/>
        </p:nvCxnSpPr>
        <p:spPr>
          <a:xfrm>
            <a:off x="10436969" y="5164014"/>
            <a:ext cx="371475" cy="0"/>
          </a:xfrm>
          <a:prstGeom prst="straightConnector1">
            <a:avLst/>
          </a:prstGeom>
          <a:ln w="571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矩形: 圆角 86">
            <a:extLst>
              <a:ext uri="{FF2B5EF4-FFF2-40B4-BE49-F238E27FC236}">
                <a16:creationId xmlns:a16="http://schemas.microsoft.com/office/drawing/2014/main" id="{41AA6D16-7252-E7BB-7C22-921C7743EE82}"/>
              </a:ext>
            </a:extLst>
          </p:cNvPr>
          <p:cNvSpPr/>
          <p:nvPr/>
        </p:nvSpPr>
        <p:spPr>
          <a:xfrm>
            <a:off x="10867850" y="3974218"/>
            <a:ext cx="628393" cy="2556662"/>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MLP</a:t>
            </a:r>
          </a:p>
        </p:txBody>
      </p:sp>
      <p:cxnSp>
        <p:nvCxnSpPr>
          <p:cNvPr id="88" name="直接箭头连接符 87">
            <a:extLst>
              <a:ext uri="{FF2B5EF4-FFF2-40B4-BE49-F238E27FC236}">
                <a16:creationId xmlns:a16="http://schemas.microsoft.com/office/drawing/2014/main" id="{B08BE9F0-410E-BD0E-68AA-EF401EB53BF0}"/>
              </a:ext>
            </a:extLst>
          </p:cNvPr>
          <p:cNvCxnSpPr>
            <a:cxnSpLocks/>
          </p:cNvCxnSpPr>
          <p:nvPr/>
        </p:nvCxnSpPr>
        <p:spPr>
          <a:xfrm>
            <a:off x="10626887" y="3028940"/>
            <a:ext cx="0" cy="55298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C6C12455-7368-1532-2B16-DE94C6FB000D}"/>
              </a:ext>
            </a:extLst>
          </p:cNvPr>
          <p:cNvCxnSpPr>
            <a:cxnSpLocks/>
          </p:cNvCxnSpPr>
          <p:nvPr/>
        </p:nvCxnSpPr>
        <p:spPr>
          <a:xfrm flipH="1">
            <a:off x="9124546" y="5152527"/>
            <a:ext cx="43815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5" name="文本框 94">
            <a:extLst>
              <a:ext uri="{FF2B5EF4-FFF2-40B4-BE49-F238E27FC236}">
                <a16:creationId xmlns:a16="http://schemas.microsoft.com/office/drawing/2014/main" id="{DF897DB4-1AC1-B8F8-1A04-96A194E10BE3}"/>
              </a:ext>
            </a:extLst>
          </p:cNvPr>
          <p:cNvSpPr txBox="1"/>
          <p:nvPr/>
        </p:nvSpPr>
        <p:spPr>
          <a:xfrm>
            <a:off x="8318441" y="4741591"/>
            <a:ext cx="713874" cy="707886"/>
          </a:xfrm>
          <a:prstGeom prst="rect">
            <a:avLst/>
          </a:prstGeom>
          <a:gradFill flip="none" rotWithShape="1">
            <a:gsLst>
              <a:gs pos="0">
                <a:schemeClr val="accent1">
                  <a:lumMod val="5000"/>
                  <a:lumOff val="95000"/>
                  <a:alpha val="2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txBody>
          <a:bodyPr wrap="square" rtlCol="0">
            <a:spAutoFit/>
          </a:bodyPr>
          <a:lstStyle/>
          <a:p>
            <a:r>
              <a:rPr lang="en-US" altLang="zh-CN" sz="4000" dirty="0"/>
              <a:t>…</a:t>
            </a:r>
            <a:endParaRPr lang="zh-CN" altLang="en-US" sz="4000" dirty="0"/>
          </a:p>
        </p:txBody>
      </p:sp>
      <p:sp>
        <p:nvSpPr>
          <p:cNvPr id="104" name="矩形: 圆角 103">
            <a:extLst>
              <a:ext uri="{FF2B5EF4-FFF2-40B4-BE49-F238E27FC236}">
                <a16:creationId xmlns:a16="http://schemas.microsoft.com/office/drawing/2014/main" id="{B89F6B77-32B0-0628-0F3D-3D5F1E5456E6}"/>
              </a:ext>
            </a:extLst>
          </p:cNvPr>
          <p:cNvSpPr/>
          <p:nvPr/>
        </p:nvSpPr>
        <p:spPr>
          <a:xfrm>
            <a:off x="5916529" y="3901685"/>
            <a:ext cx="1951160" cy="2915751"/>
          </a:xfrm>
          <a:prstGeom prst="roundRect">
            <a:avLst>
              <a:gd name="adj" fmla="val 3666"/>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05" name="组合 104">
            <a:extLst>
              <a:ext uri="{FF2B5EF4-FFF2-40B4-BE49-F238E27FC236}">
                <a16:creationId xmlns:a16="http://schemas.microsoft.com/office/drawing/2014/main" id="{2A68DBC4-D872-595C-B9EA-7493E4B5B156}"/>
              </a:ext>
            </a:extLst>
          </p:cNvPr>
          <p:cNvGrpSpPr/>
          <p:nvPr/>
        </p:nvGrpSpPr>
        <p:grpSpPr>
          <a:xfrm>
            <a:off x="5938777" y="3974218"/>
            <a:ext cx="686760" cy="2556662"/>
            <a:chOff x="6241823" y="2505665"/>
            <a:chExt cx="686760" cy="1331177"/>
          </a:xfrm>
        </p:grpSpPr>
        <p:sp>
          <p:nvSpPr>
            <p:cNvPr id="106" name="矩形: 圆角 105">
              <a:extLst>
                <a:ext uri="{FF2B5EF4-FFF2-40B4-BE49-F238E27FC236}">
                  <a16:creationId xmlns:a16="http://schemas.microsoft.com/office/drawing/2014/main" id="{9D66F5CC-7DB7-6B86-03CC-F50CA2DF9018}"/>
                </a:ext>
              </a:extLst>
            </p:cNvPr>
            <p:cNvSpPr/>
            <p:nvPr/>
          </p:nvSpPr>
          <p:spPr>
            <a:xfrm>
              <a:off x="6300190" y="2505665"/>
              <a:ext cx="628393" cy="1331177"/>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A</a:t>
              </a:r>
            </a:p>
            <a:p>
              <a:pPr algn="ctr"/>
              <a:r>
                <a:rPr lang="en-US" altLang="zh-CN" sz="1400" b="1" dirty="0">
                  <a:solidFill>
                    <a:schemeClr val="tx1"/>
                  </a:solidFill>
                </a:rPr>
                <a:t>T</a:t>
              </a:r>
            </a:p>
            <a:p>
              <a:pPr algn="ctr"/>
              <a:r>
                <a:rPr lang="en-US" altLang="zh-CN" sz="1400" b="1" dirty="0">
                  <a:solidFill>
                    <a:schemeClr val="tx1"/>
                  </a:solidFill>
                </a:rPr>
                <a:t>T</a:t>
              </a:r>
            </a:p>
            <a:p>
              <a:pPr algn="ctr"/>
              <a:r>
                <a:rPr lang="en-US" altLang="zh-CN" sz="1400" b="1" dirty="0">
                  <a:solidFill>
                    <a:schemeClr val="tx1"/>
                  </a:solidFill>
                </a:rPr>
                <a:t>E</a:t>
              </a:r>
            </a:p>
            <a:p>
              <a:pPr algn="ctr"/>
              <a:r>
                <a:rPr lang="en-US" altLang="zh-CN" sz="1400" b="1" dirty="0">
                  <a:solidFill>
                    <a:schemeClr val="tx1"/>
                  </a:solidFill>
                </a:rPr>
                <a:t>N</a:t>
              </a:r>
            </a:p>
            <a:p>
              <a:pPr algn="ctr"/>
              <a:r>
                <a:rPr lang="en-US" altLang="zh-CN" sz="1400" b="1" dirty="0">
                  <a:solidFill>
                    <a:schemeClr val="tx1"/>
                  </a:solidFill>
                </a:rPr>
                <a:t>T</a:t>
              </a:r>
            </a:p>
            <a:p>
              <a:pPr algn="ctr"/>
              <a:r>
                <a:rPr lang="en-US" altLang="zh-CN" sz="1400" b="1" dirty="0">
                  <a:solidFill>
                    <a:schemeClr val="tx1"/>
                  </a:solidFill>
                </a:rPr>
                <a:t>I</a:t>
              </a:r>
            </a:p>
            <a:p>
              <a:pPr algn="ctr"/>
              <a:r>
                <a:rPr lang="en-US" altLang="zh-CN" sz="1400" b="1" dirty="0">
                  <a:solidFill>
                    <a:schemeClr val="tx1"/>
                  </a:solidFill>
                </a:rPr>
                <a:t>O</a:t>
              </a:r>
            </a:p>
            <a:p>
              <a:pPr algn="ctr"/>
              <a:r>
                <a:rPr lang="en-US" altLang="zh-CN" sz="1400" b="1" dirty="0">
                  <a:solidFill>
                    <a:schemeClr val="tx1"/>
                  </a:solidFill>
                </a:rPr>
                <a:t>N</a:t>
              </a:r>
            </a:p>
            <a:p>
              <a:pPr algn="ctr"/>
              <a:endParaRPr lang="en-US" altLang="zh-CN" dirty="0"/>
            </a:p>
          </p:txBody>
        </p:sp>
        <mc:AlternateContent xmlns:mc="http://schemas.openxmlformats.org/markup-compatibility/2006" xmlns:a14="http://schemas.microsoft.com/office/drawing/2010/main">
          <mc:Choice Requires="a14">
            <p:sp>
              <p:nvSpPr>
                <p:cNvPr id="107" name="文本框 106">
                  <a:extLst>
                    <a:ext uri="{FF2B5EF4-FFF2-40B4-BE49-F238E27FC236}">
                      <a16:creationId xmlns:a16="http://schemas.microsoft.com/office/drawing/2014/main" id="{C6E7B8EC-A0B7-219B-8720-75358E68E811}"/>
                    </a:ext>
                  </a:extLst>
                </p:cNvPr>
                <p:cNvSpPr txBox="1"/>
                <p:nvPr/>
              </p:nvSpPr>
              <p:spPr>
                <a:xfrm>
                  <a:off x="6241823" y="3552909"/>
                  <a:ext cx="679505" cy="2551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000" i="1" smtClean="0">
                            <a:solidFill>
                              <a:schemeClr val="tx1"/>
                            </a:solidFill>
                            <a:latin typeface="Cambria Math" panose="02040503050406030204" pitchFamily="18" charset="0"/>
                          </a:rPr>
                          <m:t>𝑆</m:t>
                        </m:r>
                        <m:d>
                          <m:dPr>
                            <m:ctrlPr>
                              <a:rPr lang="zh-CN" altLang="en-US" sz="1000" i="1">
                                <a:solidFill>
                                  <a:schemeClr val="tx1"/>
                                </a:solidFill>
                                <a:latin typeface="Cambria Math" panose="02040503050406030204" pitchFamily="18" charset="0"/>
                              </a:rPr>
                            </m:ctrlPr>
                          </m:dPr>
                          <m:e>
                            <m:f>
                              <m:fPr>
                                <m:ctrlPr>
                                  <a:rPr lang="zh-CN" altLang="en-US" sz="1000" i="1">
                                    <a:solidFill>
                                      <a:schemeClr val="tx1"/>
                                    </a:solidFill>
                                    <a:latin typeface="Cambria Math" panose="02040503050406030204" pitchFamily="18" charset="0"/>
                                  </a:rPr>
                                </m:ctrlPr>
                              </m:fPr>
                              <m:num>
                                <m:r>
                                  <a:rPr lang="zh-CN" altLang="en-US" sz="1000" i="1">
                                    <a:solidFill>
                                      <a:schemeClr val="tx1"/>
                                    </a:solidFill>
                                    <a:latin typeface="Cambria Math" panose="02040503050406030204" pitchFamily="18" charset="0"/>
                                  </a:rPr>
                                  <m:t>𝑄</m:t>
                                </m:r>
                                <m:sSup>
                                  <m:sSupPr>
                                    <m:ctrlPr>
                                      <a:rPr lang="zh-CN" altLang="en-US" sz="1000" i="1">
                                        <a:solidFill>
                                          <a:schemeClr val="tx1"/>
                                        </a:solidFill>
                                        <a:latin typeface="Cambria Math" panose="02040503050406030204" pitchFamily="18" charset="0"/>
                                      </a:rPr>
                                    </m:ctrlPr>
                                  </m:sSupPr>
                                  <m:e>
                                    <m:r>
                                      <a:rPr lang="zh-CN" altLang="en-US" sz="1000" i="1">
                                        <a:solidFill>
                                          <a:schemeClr val="tx1"/>
                                        </a:solidFill>
                                        <a:latin typeface="Cambria Math" panose="02040503050406030204" pitchFamily="18" charset="0"/>
                                      </a:rPr>
                                      <m:t>𝐾</m:t>
                                    </m:r>
                                  </m:e>
                                  <m:sup>
                                    <m:r>
                                      <a:rPr lang="zh-CN" altLang="en-US" sz="1000" i="1">
                                        <a:solidFill>
                                          <a:schemeClr val="tx1"/>
                                        </a:solidFill>
                                        <a:latin typeface="Cambria Math" panose="02040503050406030204" pitchFamily="18" charset="0"/>
                                      </a:rPr>
                                      <m:t>𝑇</m:t>
                                    </m:r>
                                  </m:sup>
                                </m:sSup>
                              </m:num>
                              <m:den>
                                <m:rad>
                                  <m:radPr>
                                    <m:degHide m:val="on"/>
                                    <m:ctrlPr>
                                      <a:rPr lang="zh-CN" altLang="en-US" sz="1000" i="1">
                                        <a:solidFill>
                                          <a:schemeClr val="tx1"/>
                                        </a:solidFill>
                                        <a:latin typeface="Cambria Math" panose="02040503050406030204" pitchFamily="18" charset="0"/>
                                      </a:rPr>
                                    </m:ctrlPr>
                                  </m:radPr>
                                  <m:deg/>
                                  <m:e>
                                    <m:sSub>
                                      <m:sSubPr>
                                        <m:ctrlPr>
                                          <a:rPr lang="zh-CN" altLang="en-US" sz="1000" i="1">
                                            <a:solidFill>
                                              <a:schemeClr val="tx1"/>
                                            </a:solidFill>
                                            <a:latin typeface="Cambria Math" panose="02040503050406030204" pitchFamily="18" charset="0"/>
                                          </a:rPr>
                                        </m:ctrlPr>
                                      </m:sSubPr>
                                      <m:e>
                                        <m:r>
                                          <a:rPr lang="zh-CN" altLang="en-US" sz="1000" i="1">
                                            <a:solidFill>
                                              <a:schemeClr val="tx1"/>
                                            </a:solidFill>
                                            <a:latin typeface="Cambria Math" panose="02040503050406030204" pitchFamily="18" charset="0"/>
                                          </a:rPr>
                                          <m:t>𝑑</m:t>
                                        </m:r>
                                      </m:e>
                                      <m:sub>
                                        <m:r>
                                          <a:rPr lang="zh-CN" altLang="en-US" sz="1000" i="1">
                                            <a:solidFill>
                                              <a:schemeClr val="tx1"/>
                                            </a:solidFill>
                                            <a:latin typeface="Cambria Math" panose="02040503050406030204" pitchFamily="18" charset="0"/>
                                          </a:rPr>
                                          <m:t>𝑘</m:t>
                                        </m:r>
                                      </m:sub>
                                    </m:sSub>
                                  </m:e>
                                </m:rad>
                              </m:den>
                            </m:f>
                          </m:e>
                        </m:d>
                        <m:r>
                          <a:rPr lang="zh-CN" altLang="en-US" sz="1000" i="1">
                            <a:solidFill>
                              <a:schemeClr val="tx1"/>
                            </a:solidFill>
                            <a:latin typeface="Cambria Math" panose="02040503050406030204" pitchFamily="18" charset="0"/>
                          </a:rPr>
                          <m:t>𝑉</m:t>
                        </m:r>
                      </m:oMath>
                    </m:oMathPara>
                  </a14:m>
                  <a:endParaRPr lang="zh-CN" altLang="en-US" sz="1000" dirty="0">
                    <a:solidFill>
                      <a:schemeClr val="tx1"/>
                    </a:solidFill>
                  </a:endParaRPr>
                </a:p>
              </p:txBody>
            </p:sp>
          </mc:Choice>
          <mc:Fallback xmlns="">
            <p:sp>
              <p:nvSpPr>
                <p:cNvPr id="107" name="文本框 106">
                  <a:extLst>
                    <a:ext uri="{FF2B5EF4-FFF2-40B4-BE49-F238E27FC236}">
                      <a16:creationId xmlns:a16="http://schemas.microsoft.com/office/drawing/2014/main" id="{C6E7B8EC-A0B7-219B-8720-75358E68E811}"/>
                    </a:ext>
                  </a:extLst>
                </p:cNvPr>
                <p:cNvSpPr txBox="1">
                  <a:spLocks noRot="1" noChangeAspect="1" noMove="1" noResize="1" noEditPoints="1" noAdjustHandles="1" noChangeArrowheads="1" noChangeShapeType="1" noTextEdit="1"/>
                </p:cNvSpPr>
                <p:nvPr/>
              </p:nvSpPr>
              <p:spPr>
                <a:xfrm>
                  <a:off x="6241823" y="3552909"/>
                  <a:ext cx="679505" cy="255165"/>
                </a:xfrm>
                <a:prstGeom prst="rect">
                  <a:avLst/>
                </a:prstGeom>
                <a:blipFill>
                  <a:blip r:embed="rId7"/>
                  <a:stretch>
                    <a:fillRect r="-8036"/>
                  </a:stretch>
                </a:blipFill>
              </p:spPr>
              <p:txBody>
                <a:bodyPr/>
                <a:lstStyle/>
                <a:p>
                  <a:r>
                    <a:rPr lang="zh-CN" altLang="en-US">
                      <a:noFill/>
                    </a:rPr>
                    <a:t> </a:t>
                  </a:r>
                </a:p>
              </p:txBody>
            </p:sp>
          </mc:Fallback>
        </mc:AlternateContent>
      </p:grpSp>
      <p:sp>
        <p:nvSpPr>
          <p:cNvPr id="108" name="文本框 107">
            <a:extLst>
              <a:ext uri="{FF2B5EF4-FFF2-40B4-BE49-F238E27FC236}">
                <a16:creationId xmlns:a16="http://schemas.microsoft.com/office/drawing/2014/main" id="{5113FE72-32A6-3784-A38E-244626DF418D}"/>
              </a:ext>
            </a:extLst>
          </p:cNvPr>
          <p:cNvSpPr txBox="1"/>
          <p:nvPr/>
        </p:nvSpPr>
        <p:spPr>
          <a:xfrm>
            <a:off x="6170074" y="6491638"/>
            <a:ext cx="1449949" cy="369332"/>
          </a:xfrm>
          <a:prstGeom prst="rect">
            <a:avLst/>
          </a:prstGeom>
          <a:noFill/>
        </p:spPr>
        <p:txBody>
          <a:bodyPr wrap="none" rtlCol="0">
            <a:spAutoFit/>
          </a:bodyPr>
          <a:lstStyle/>
          <a:p>
            <a:r>
              <a:rPr lang="en-US" altLang="zh-CN" b="1" dirty="0"/>
              <a:t>Transformer</a:t>
            </a:r>
            <a:endParaRPr lang="zh-CN" altLang="en-US" b="1" dirty="0"/>
          </a:p>
        </p:txBody>
      </p:sp>
      <p:cxnSp>
        <p:nvCxnSpPr>
          <p:cNvPr id="109" name="直接箭头连接符 108">
            <a:extLst>
              <a:ext uri="{FF2B5EF4-FFF2-40B4-BE49-F238E27FC236}">
                <a16:creationId xmlns:a16="http://schemas.microsoft.com/office/drawing/2014/main" id="{67EC3503-A31A-FEFD-B23B-5787181BD60F}"/>
              </a:ext>
            </a:extLst>
          </p:cNvPr>
          <p:cNvCxnSpPr/>
          <p:nvPr/>
        </p:nvCxnSpPr>
        <p:spPr>
          <a:xfrm>
            <a:off x="6702191" y="5164014"/>
            <a:ext cx="371475" cy="0"/>
          </a:xfrm>
          <a:prstGeom prst="straightConnector1">
            <a:avLst/>
          </a:prstGeom>
          <a:ln w="571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0" name="矩形: 圆角 109">
            <a:extLst>
              <a:ext uri="{FF2B5EF4-FFF2-40B4-BE49-F238E27FC236}">
                <a16:creationId xmlns:a16="http://schemas.microsoft.com/office/drawing/2014/main" id="{C735D90E-9A07-4C21-4579-447FB48AB237}"/>
              </a:ext>
            </a:extLst>
          </p:cNvPr>
          <p:cNvSpPr/>
          <p:nvPr/>
        </p:nvSpPr>
        <p:spPr>
          <a:xfrm>
            <a:off x="7133072" y="3974218"/>
            <a:ext cx="628393" cy="2556662"/>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MLP</a:t>
            </a:r>
          </a:p>
        </p:txBody>
      </p:sp>
      <p:cxnSp>
        <p:nvCxnSpPr>
          <p:cNvPr id="111" name="直接箭头连接符 110">
            <a:extLst>
              <a:ext uri="{FF2B5EF4-FFF2-40B4-BE49-F238E27FC236}">
                <a16:creationId xmlns:a16="http://schemas.microsoft.com/office/drawing/2014/main" id="{6EDDB449-41B6-50CA-B5D1-169286F4C128}"/>
              </a:ext>
            </a:extLst>
          </p:cNvPr>
          <p:cNvCxnSpPr>
            <a:cxnSpLocks/>
          </p:cNvCxnSpPr>
          <p:nvPr/>
        </p:nvCxnSpPr>
        <p:spPr>
          <a:xfrm flipH="1">
            <a:off x="7761465" y="5164014"/>
            <a:ext cx="43815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A0753FE8-0D82-07C7-D1C9-EAE009E61ABD}"/>
              </a:ext>
            </a:extLst>
          </p:cNvPr>
          <p:cNvCxnSpPr>
            <a:cxnSpLocks/>
          </p:cNvCxnSpPr>
          <p:nvPr/>
        </p:nvCxnSpPr>
        <p:spPr>
          <a:xfrm flipH="1">
            <a:off x="4834291" y="5152527"/>
            <a:ext cx="97991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2" name="文本框 121">
                <a:extLst>
                  <a:ext uri="{FF2B5EF4-FFF2-40B4-BE49-F238E27FC236}">
                    <a16:creationId xmlns:a16="http://schemas.microsoft.com/office/drawing/2014/main" id="{F1C8DAD8-0B58-C43D-2B08-873E7BE22A05}"/>
                  </a:ext>
                </a:extLst>
              </p:cNvPr>
              <p:cNvSpPr txBox="1"/>
              <p:nvPr/>
            </p:nvSpPr>
            <p:spPr>
              <a:xfrm>
                <a:off x="-790015" y="4679528"/>
                <a:ext cx="6429982" cy="13718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smtClean="0">
                              <a:solidFill>
                                <a:schemeClr val="tx1"/>
                              </a:solidFill>
                              <a:latin typeface="Cambria Math" panose="02040503050406030204" pitchFamily="18" charset="0"/>
                            </a:rPr>
                          </m:ctrlPr>
                        </m:dPr>
                        <m:e>
                          <m:m>
                            <m:mPr>
                              <m:plcHide m:val="on"/>
                              <m:mcs>
                                <m:mc>
                                  <m:mcPr>
                                    <m:count m:val="6"/>
                                    <m:mcJc m:val="center"/>
                                  </m:mcPr>
                                </m:mc>
                              </m:mcs>
                              <m:ctrlPr>
                                <a:rPr lang="zh-CN" altLang="en-US" i="1">
                                  <a:solidFill>
                                    <a:schemeClr val="tx1"/>
                                  </a:solidFill>
                                  <a:latin typeface="Cambria Math" panose="02040503050406030204" pitchFamily="18" charset="0"/>
                                </a:rPr>
                              </m:ctrlPr>
                            </m:mPr>
                            <m:mr>
                              <m:e>
                                <m:r>
                                  <a:rPr lang="zh-CN" altLang="en-US">
                                    <a:solidFill>
                                      <a:schemeClr val="tx1"/>
                                    </a:solidFill>
                                    <a:latin typeface="Cambria Math" panose="02040503050406030204" pitchFamily="18" charset="0"/>
                                  </a:rPr>
                                  <m:t>0.234</m:t>
                                </m:r>
                              </m:e>
                              <m:e>
                                <m:r>
                                  <a:rPr lang="zh-CN" altLang="en-US" i="0">
                                    <a:solidFill>
                                      <a:schemeClr val="tx1"/>
                                    </a:solidFill>
                                    <a:latin typeface="Cambria Math" panose="02040503050406030204" pitchFamily="18" charset="0"/>
                                  </a:rPr>
                                  <m:t>0.678</m:t>
                                </m:r>
                              </m:e>
                              <m:e>
                                <m:r>
                                  <a:rPr lang="zh-CN" altLang="en-US" i="0">
                                    <a:solidFill>
                                      <a:schemeClr val="tx1"/>
                                    </a:solidFill>
                                    <a:latin typeface="Cambria Math" panose="02040503050406030204" pitchFamily="18" charset="0"/>
                                  </a:rPr>
                                  <m:t>0.901</m:t>
                                </m:r>
                              </m:e>
                              <m:e>
                                <m:r>
                                  <a:rPr lang="zh-CN" altLang="en-US" i="0">
                                    <a:solidFill>
                                      <a:schemeClr val="tx1"/>
                                    </a:solidFill>
                                    <a:latin typeface="Cambria Math" panose="02040503050406030204" pitchFamily="18" charset="0"/>
                                  </a:rPr>
                                  <m:t>0.123</m:t>
                                </m:r>
                              </m:e>
                              <m:e>
                                <m:r>
                                  <a:rPr lang="zh-CN" altLang="en-US" i="0">
                                    <a:solidFill>
                                      <a:schemeClr val="tx1"/>
                                    </a:solidFill>
                                    <a:latin typeface="Cambria Math" panose="02040503050406030204" pitchFamily="18" charset="0"/>
                                  </a:rPr>
                                  <m:t>0.456</m:t>
                                </m:r>
                              </m:e>
                              <m:e>
                                <m:r>
                                  <a:rPr lang="zh-CN" altLang="en-US" i="0">
                                    <a:solidFill>
                                      <a:schemeClr val="tx1"/>
                                    </a:solidFill>
                                    <a:latin typeface="Cambria Math" panose="02040503050406030204" pitchFamily="18" charset="0"/>
                                  </a:rPr>
                                  <m:t>0.789</m:t>
                                </m:r>
                              </m:e>
                            </m:mr>
                            <m:mr>
                              <m:e>
                                <m:r>
                                  <a:rPr lang="zh-CN" altLang="en-US" i="0">
                                    <a:solidFill>
                                      <a:schemeClr val="tx1"/>
                                    </a:solidFill>
                                    <a:latin typeface="Cambria Math" panose="02040503050406030204" pitchFamily="18" charset="0"/>
                                  </a:rPr>
                                  <m:t>0.567</m:t>
                                </m:r>
                              </m:e>
                              <m:e>
                                <m:r>
                                  <a:rPr lang="zh-CN" altLang="en-US" i="0">
                                    <a:solidFill>
                                      <a:schemeClr val="tx1"/>
                                    </a:solidFill>
                                    <a:latin typeface="Cambria Math" panose="02040503050406030204" pitchFamily="18" charset="0"/>
                                  </a:rPr>
                                  <m:t>0.890</m:t>
                                </m:r>
                              </m:e>
                              <m:e>
                                <m:r>
                                  <a:rPr lang="zh-CN" altLang="en-US" i="0">
                                    <a:solidFill>
                                      <a:schemeClr val="tx1"/>
                                    </a:solidFill>
                                    <a:latin typeface="Cambria Math" panose="02040503050406030204" pitchFamily="18" charset="0"/>
                                  </a:rPr>
                                  <m:t>0.012</m:t>
                                </m:r>
                              </m:e>
                              <m:e>
                                <m:r>
                                  <a:rPr lang="zh-CN" altLang="en-US" i="0">
                                    <a:solidFill>
                                      <a:schemeClr val="tx1"/>
                                    </a:solidFill>
                                    <a:latin typeface="Cambria Math" panose="02040503050406030204" pitchFamily="18" charset="0"/>
                                  </a:rPr>
                                  <m:t>0.345</m:t>
                                </m:r>
                              </m:e>
                              <m:e>
                                <m:r>
                                  <a:rPr lang="zh-CN" altLang="en-US" i="0">
                                    <a:solidFill>
                                      <a:schemeClr val="tx1"/>
                                    </a:solidFill>
                                    <a:latin typeface="Cambria Math" panose="02040503050406030204" pitchFamily="18" charset="0"/>
                                  </a:rPr>
                                  <m:t>0.678</m:t>
                                </m:r>
                              </m:e>
                              <m:e>
                                <m:r>
                                  <a:rPr lang="zh-CN" altLang="en-US" i="0">
                                    <a:solidFill>
                                      <a:schemeClr val="tx1"/>
                                    </a:solidFill>
                                    <a:latin typeface="Cambria Math" panose="02040503050406030204" pitchFamily="18" charset="0"/>
                                  </a:rPr>
                                  <m:t>0.901</m:t>
                                </m:r>
                              </m:e>
                            </m:mr>
                            <m:mr>
                              <m:e>
                                <m:r>
                                  <a:rPr lang="zh-CN" altLang="en-US" i="0">
                                    <a:solidFill>
                                      <a:schemeClr val="tx1"/>
                                    </a:solidFill>
                                    <a:latin typeface="Cambria Math" panose="02040503050406030204" pitchFamily="18" charset="0"/>
                                  </a:rPr>
                                  <m:t>0.123</m:t>
                                </m:r>
                              </m:e>
                              <m:e>
                                <m:r>
                                  <a:rPr lang="zh-CN" altLang="en-US" i="0">
                                    <a:solidFill>
                                      <a:schemeClr val="tx1"/>
                                    </a:solidFill>
                                    <a:latin typeface="Cambria Math" panose="02040503050406030204" pitchFamily="18" charset="0"/>
                                  </a:rPr>
                                  <m:t>0.345</m:t>
                                </m:r>
                              </m:e>
                              <m:e>
                                <m:r>
                                  <a:rPr lang="zh-CN" altLang="en-US" i="0">
                                    <a:solidFill>
                                      <a:schemeClr val="tx1"/>
                                    </a:solidFill>
                                    <a:latin typeface="Cambria Math" panose="02040503050406030204" pitchFamily="18" charset="0"/>
                                  </a:rPr>
                                  <m:t>0.567</m:t>
                                </m:r>
                              </m:e>
                              <m:e>
                                <m:r>
                                  <a:rPr lang="zh-CN" altLang="en-US" i="0">
                                    <a:solidFill>
                                      <a:schemeClr val="tx1"/>
                                    </a:solidFill>
                                    <a:latin typeface="Cambria Math" panose="02040503050406030204" pitchFamily="18" charset="0"/>
                                  </a:rPr>
                                  <m:t>0.789</m:t>
                                </m:r>
                              </m:e>
                              <m:e>
                                <m:r>
                                  <a:rPr lang="zh-CN" altLang="en-US" i="0">
                                    <a:solidFill>
                                      <a:schemeClr val="tx1"/>
                                    </a:solidFill>
                                    <a:latin typeface="Cambria Math" panose="02040503050406030204" pitchFamily="18" charset="0"/>
                                  </a:rPr>
                                  <m:t>0.012</m:t>
                                </m:r>
                              </m:e>
                              <m:e>
                                <m:r>
                                  <a:rPr lang="zh-CN" altLang="en-US" i="0">
                                    <a:solidFill>
                                      <a:schemeClr val="tx1"/>
                                    </a:solidFill>
                                    <a:latin typeface="Cambria Math" panose="02040503050406030204" pitchFamily="18" charset="0"/>
                                  </a:rPr>
                                  <m:t>0.234</m:t>
                                </m:r>
                              </m:e>
                            </m:mr>
                            <m:mr>
                              <m:e>
                                <m:r>
                                  <a:rPr lang="zh-CN" altLang="en-US" i="0">
                                    <a:solidFill>
                                      <a:schemeClr val="tx1"/>
                                    </a:solidFill>
                                    <a:latin typeface="Cambria Math" panose="02040503050406030204" pitchFamily="18" charset="0"/>
                                  </a:rPr>
                                  <m:t>⋮</m:t>
                                </m:r>
                              </m:e>
                              <m:e>
                                <m:r>
                                  <a:rPr lang="zh-CN" altLang="en-US" i="0">
                                    <a:solidFill>
                                      <a:schemeClr val="tx1"/>
                                    </a:solidFill>
                                    <a:latin typeface="Cambria Math" panose="02040503050406030204" pitchFamily="18" charset="0"/>
                                  </a:rPr>
                                  <m:t>⋮</m:t>
                                </m:r>
                              </m:e>
                              <m:e>
                                <m:r>
                                  <a:rPr lang="zh-CN" altLang="en-US" i="0">
                                    <a:solidFill>
                                      <a:schemeClr val="tx1"/>
                                    </a:solidFill>
                                    <a:latin typeface="Cambria Math" panose="02040503050406030204" pitchFamily="18" charset="0"/>
                                  </a:rPr>
                                  <m:t>⋮</m:t>
                                </m:r>
                              </m:e>
                              <m:e>
                                <m:r>
                                  <a:rPr lang="zh-CN" altLang="en-US" i="0">
                                    <a:solidFill>
                                      <a:schemeClr val="tx1"/>
                                    </a:solidFill>
                                    <a:latin typeface="Cambria Math" panose="02040503050406030204" pitchFamily="18" charset="0"/>
                                  </a:rPr>
                                  <m:t>⋮</m:t>
                                </m:r>
                              </m:e>
                              <m:e>
                                <m:r>
                                  <a:rPr lang="zh-CN" altLang="en-US" i="0">
                                    <a:solidFill>
                                      <a:schemeClr val="tx1"/>
                                    </a:solidFill>
                                    <a:latin typeface="Cambria Math" panose="02040503050406030204" pitchFamily="18" charset="0"/>
                                  </a:rPr>
                                  <m:t>⋮</m:t>
                                </m:r>
                              </m:e>
                              <m:e>
                                <m:r>
                                  <a:rPr lang="zh-CN" altLang="en-US" i="0">
                                    <a:solidFill>
                                      <a:schemeClr val="tx1"/>
                                    </a:solidFill>
                                    <a:latin typeface="Cambria Math" panose="02040503050406030204" pitchFamily="18" charset="0"/>
                                  </a:rPr>
                                  <m:t>⋮</m:t>
                                </m:r>
                              </m:e>
                            </m:mr>
                            <m:mr>
                              <m:e>
                                <m:r>
                                  <a:rPr lang="zh-CN" altLang="en-US" i="0">
                                    <a:solidFill>
                                      <a:schemeClr val="tx1"/>
                                    </a:solidFill>
                                    <a:latin typeface="Cambria Math" panose="02040503050406030204" pitchFamily="18" charset="0"/>
                                  </a:rPr>
                                  <m:t>0.456</m:t>
                                </m:r>
                              </m:e>
                              <m:e>
                                <m:r>
                                  <a:rPr lang="zh-CN" altLang="en-US" i="0">
                                    <a:solidFill>
                                      <a:schemeClr val="tx1"/>
                                    </a:solidFill>
                                    <a:latin typeface="Cambria Math" panose="02040503050406030204" pitchFamily="18" charset="0"/>
                                  </a:rPr>
                                  <m:t>0.789</m:t>
                                </m:r>
                              </m:e>
                              <m:e>
                                <m:r>
                                  <a:rPr lang="zh-CN" altLang="en-US" i="0">
                                    <a:solidFill>
                                      <a:schemeClr val="tx1"/>
                                    </a:solidFill>
                                    <a:latin typeface="Cambria Math" panose="02040503050406030204" pitchFamily="18" charset="0"/>
                                  </a:rPr>
                                  <m:t>0.890</m:t>
                                </m:r>
                              </m:e>
                              <m:e>
                                <m:r>
                                  <a:rPr lang="zh-CN" altLang="en-US" i="0">
                                    <a:solidFill>
                                      <a:schemeClr val="tx1"/>
                                    </a:solidFill>
                                    <a:latin typeface="Cambria Math" panose="02040503050406030204" pitchFamily="18" charset="0"/>
                                  </a:rPr>
                                  <m:t>0.123</m:t>
                                </m:r>
                              </m:e>
                              <m:e>
                                <m:r>
                                  <a:rPr lang="zh-CN" altLang="en-US" i="0">
                                    <a:solidFill>
                                      <a:schemeClr val="tx1"/>
                                    </a:solidFill>
                                    <a:latin typeface="Cambria Math" panose="02040503050406030204" pitchFamily="18" charset="0"/>
                                  </a:rPr>
                                  <m:t>0.345</m:t>
                                </m:r>
                              </m:e>
                              <m:e>
                                <m:r>
                                  <a:rPr lang="zh-CN" altLang="en-US" i="0">
                                    <a:solidFill>
                                      <a:schemeClr val="tx1"/>
                                    </a:solidFill>
                                    <a:latin typeface="Cambria Math" panose="02040503050406030204" pitchFamily="18" charset="0"/>
                                  </a:rPr>
                                  <m:t>0.678</m:t>
                                </m:r>
                              </m:e>
                            </m:mr>
                          </m:m>
                        </m:e>
                      </m:d>
                    </m:oMath>
                  </m:oMathPara>
                </a14:m>
                <a:endParaRPr lang="zh-CN" altLang="en-US" dirty="0">
                  <a:solidFill>
                    <a:schemeClr val="tx1"/>
                  </a:solidFill>
                </a:endParaRPr>
              </a:p>
            </p:txBody>
          </p:sp>
        </mc:Choice>
        <mc:Fallback xmlns="">
          <p:sp>
            <p:nvSpPr>
              <p:cNvPr id="122" name="文本框 121">
                <a:extLst>
                  <a:ext uri="{FF2B5EF4-FFF2-40B4-BE49-F238E27FC236}">
                    <a16:creationId xmlns:a16="http://schemas.microsoft.com/office/drawing/2014/main" id="{F1C8DAD8-0B58-C43D-2B08-873E7BE22A05}"/>
                  </a:ext>
                </a:extLst>
              </p:cNvPr>
              <p:cNvSpPr txBox="1">
                <a:spLocks noRot="1" noChangeAspect="1" noMove="1" noResize="1" noEditPoints="1" noAdjustHandles="1" noChangeArrowheads="1" noChangeShapeType="1" noTextEdit="1"/>
              </p:cNvSpPr>
              <p:nvPr/>
            </p:nvSpPr>
            <p:spPr>
              <a:xfrm>
                <a:off x="-790015" y="4679528"/>
                <a:ext cx="6429982" cy="1371850"/>
              </a:xfrm>
              <a:prstGeom prst="rect">
                <a:avLst/>
              </a:prstGeom>
              <a:blipFill>
                <a:blip r:embed="rId8"/>
                <a:stretch>
                  <a:fillRect/>
                </a:stretch>
              </a:blipFill>
            </p:spPr>
            <p:txBody>
              <a:bodyPr/>
              <a:lstStyle/>
              <a:p>
                <a:r>
                  <a:rPr lang="zh-CN" altLang="en-US">
                    <a:noFill/>
                  </a:rPr>
                  <a:t> </a:t>
                </a:r>
              </a:p>
            </p:txBody>
          </p:sp>
        </mc:Fallback>
      </mc:AlternateContent>
      <p:sp>
        <p:nvSpPr>
          <p:cNvPr id="124" name="文本框 123">
            <a:extLst>
              <a:ext uri="{FF2B5EF4-FFF2-40B4-BE49-F238E27FC236}">
                <a16:creationId xmlns:a16="http://schemas.microsoft.com/office/drawing/2014/main" id="{777F3ECD-04E1-908C-28E6-2F90301B82DD}"/>
              </a:ext>
            </a:extLst>
          </p:cNvPr>
          <p:cNvSpPr txBox="1"/>
          <p:nvPr/>
        </p:nvSpPr>
        <p:spPr>
          <a:xfrm>
            <a:off x="4039747" y="5005613"/>
            <a:ext cx="695325" cy="707886"/>
          </a:xfrm>
          <a:prstGeom prst="rect">
            <a:avLst/>
          </a:prstGeom>
          <a:gradFill flip="none" rotWithShape="1">
            <a:gsLst>
              <a:gs pos="0">
                <a:schemeClr val="accent2">
                  <a:lumMod val="40000"/>
                  <a:lumOff val="60000"/>
                  <a:alpha val="20000"/>
                </a:schemeClr>
              </a:gs>
              <a:gs pos="71000">
                <a:schemeClr val="accent2">
                  <a:lumMod val="20000"/>
                  <a:lumOff val="80000"/>
                </a:schemeClr>
              </a:gs>
            </a:gsLst>
            <a:lin ang="5400000" scaled="1"/>
            <a:tileRect/>
          </a:gradFill>
        </p:spPr>
        <p:txBody>
          <a:bodyPr wrap="square" rtlCol="0">
            <a:spAutoFit/>
          </a:bodyPr>
          <a:lstStyle/>
          <a:p>
            <a:r>
              <a:rPr lang="zh-CN" altLang="en-US" sz="4000" dirty="0"/>
              <a:t>机</a:t>
            </a:r>
          </a:p>
        </p:txBody>
      </p:sp>
      <p:grpSp>
        <p:nvGrpSpPr>
          <p:cNvPr id="137" name="组合 136">
            <a:extLst>
              <a:ext uri="{FF2B5EF4-FFF2-40B4-BE49-F238E27FC236}">
                <a16:creationId xmlns:a16="http://schemas.microsoft.com/office/drawing/2014/main" id="{6FE79DAD-C35C-C757-D173-929F71DC2050}"/>
              </a:ext>
            </a:extLst>
          </p:cNvPr>
          <p:cNvGrpSpPr/>
          <p:nvPr/>
        </p:nvGrpSpPr>
        <p:grpSpPr>
          <a:xfrm>
            <a:off x="7310" y="3292332"/>
            <a:ext cx="4477141" cy="929210"/>
            <a:chOff x="252403" y="3305432"/>
            <a:chExt cx="4493538" cy="929210"/>
          </a:xfrm>
        </p:grpSpPr>
        <p:sp>
          <p:nvSpPr>
            <p:cNvPr id="132" name="矩形: 圆角 131">
              <a:extLst>
                <a:ext uri="{FF2B5EF4-FFF2-40B4-BE49-F238E27FC236}">
                  <a16:creationId xmlns:a16="http://schemas.microsoft.com/office/drawing/2014/main" id="{C3F498D3-670C-3CAE-2407-BB82768A7C2E}"/>
                </a:ext>
              </a:extLst>
            </p:cNvPr>
            <p:cNvSpPr/>
            <p:nvPr/>
          </p:nvSpPr>
          <p:spPr>
            <a:xfrm>
              <a:off x="292892" y="3305432"/>
              <a:ext cx="4346811" cy="92921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文本框 130">
              <a:extLst>
                <a:ext uri="{FF2B5EF4-FFF2-40B4-BE49-F238E27FC236}">
                  <a16:creationId xmlns:a16="http://schemas.microsoft.com/office/drawing/2014/main" id="{312EEF34-4C8B-35B7-894D-D93F5D80E18A}"/>
                </a:ext>
              </a:extLst>
            </p:cNvPr>
            <p:cNvSpPr txBox="1"/>
            <p:nvPr/>
          </p:nvSpPr>
          <p:spPr>
            <a:xfrm>
              <a:off x="252403" y="3341978"/>
              <a:ext cx="4493538" cy="830997"/>
            </a:xfrm>
            <a:prstGeom prst="rect">
              <a:avLst/>
            </a:prstGeom>
            <a:noFill/>
          </p:spPr>
          <p:txBody>
            <a:bodyPr wrap="none" rtlCol="0">
              <a:spAutoFit/>
            </a:bodyPr>
            <a:lstStyle/>
            <a:p>
              <a:r>
                <a:rPr lang="zh-CN" altLang="en-US" sz="2400" dirty="0"/>
                <a:t>输出的答案和原来的问题合并</a:t>
              </a:r>
              <a:endParaRPr lang="en-US" altLang="zh-CN" sz="2400" dirty="0"/>
            </a:p>
            <a:p>
              <a:r>
                <a:rPr lang="zh-CN" altLang="en-US" sz="2400" dirty="0"/>
                <a:t>构成新的问题，进入下一轮循环</a:t>
              </a:r>
            </a:p>
          </p:txBody>
        </p:sp>
      </p:grpSp>
      <p:sp>
        <p:nvSpPr>
          <p:cNvPr id="135" name="文本框 134">
            <a:extLst>
              <a:ext uri="{FF2B5EF4-FFF2-40B4-BE49-F238E27FC236}">
                <a16:creationId xmlns:a16="http://schemas.microsoft.com/office/drawing/2014/main" id="{C1B8D3EC-4DDB-B158-7390-A65D56DB9B51}"/>
              </a:ext>
            </a:extLst>
          </p:cNvPr>
          <p:cNvSpPr txBox="1"/>
          <p:nvPr/>
        </p:nvSpPr>
        <p:spPr>
          <a:xfrm>
            <a:off x="4757065" y="4723301"/>
            <a:ext cx="1218421" cy="369332"/>
          </a:xfrm>
          <a:prstGeom prst="rect">
            <a:avLst/>
          </a:prstGeom>
          <a:noFill/>
        </p:spPr>
        <p:txBody>
          <a:bodyPr wrap="square">
            <a:spAutoFit/>
          </a:bodyPr>
          <a:lstStyle/>
          <a:p>
            <a:r>
              <a:rPr lang="en-US" altLang="zh-CN" sz="1800" b="1" dirty="0">
                <a:solidFill>
                  <a:srgbClr val="FF0000"/>
                </a:solidFill>
                <a:latin typeface="Times New Roman" panose="02020603050405020304" pitchFamily="18" charset="0"/>
                <a:ea typeface="新宋体" panose="02010609030101010101" pitchFamily="49" charset="-122"/>
              </a:rPr>
              <a:t>Prediction</a:t>
            </a:r>
            <a:endParaRPr lang="zh-CN" altLang="en-US" dirty="0">
              <a:solidFill>
                <a:srgbClr val="FF0000"/>
              </a:solidFill>
            </a:endParaRPr>
          </a:p>
        </p:txBody>
      </p:sp>
      <p:cxnSp>
        <p:nvCxnSpPr>
          <p:cNvPr id="143" name="连接符: 肘形 142">
            <a:extLst>
              <a:ext uri="{FF2B5EF4-FFF2-40B4-BE49-F238E27FC236}">
                <a16:creationId xmlns:a16="http://schemas.microsoft.com/office/drawing/2014/main" id="{1AA2878F-7D2A-7FBB-0D40-91C4FD9826EC}"/>
              </a:ext>
            </a:extLst>
          </p:cNvPr>
          <p:cNvCxnSpPr>
            <a:cxnSpLocks/>
            <a:stCxn id="124" idx="0"/>
          </p:cNvCxnSpPr>
          <p:nvPr/>
        </p:nvCxnSpPr>
        <p:spPr>
          <a:xfrm rot="5400000" flipH="1" flipV="1">
            <a:off x="3419030" y="3413009"/>
            <a:ext cx="2560985" cy="624224"/>
          </a:xfrm>
          <a:prstGeom prst="bentConnector3">
            <a:avLst>
              <a:gd name="adj1" fmla="val 23031"/>
            </a:avLst>
          </a:prstGeom>
          <a:ln w="57150">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850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8B36D6-C90D-0A40-A28E-3BBA9116D50D}"/>
              </a:ext>
            </a:extLst>
          </p:cNvPr>
          <p:cNvSpPr txBox="1"/>
          <p:nvPr/>
        </p:nvSpPr>
        <p:spPr>
          <a:xfrm>
            <a:off x="0" y="0"/>
            <a:ext cx="7315203" cy="1200329"/>
          </a:xfrm>
          <a:prstGeom prst="rect">
            <a:avLst/>
          </a:prstGeom>
          <a:noFill/>
        </p:spPr>
        <p:txBody>
          <a:bodyPr wrap="square" rtlCol="0">
            <a:spAutoFit/>
          </a:bodyPr>
          <a:lstStyle/>
          <a:p>
            <a:r>
              <a:rPr lang="en-US" altLang="zh-CN" sz="2400" b="1" dirty="0">
                <a:latin typeface="Times New Roman" panose="02020603050405020304" pitchFamily="18" charset="0"/>
                <a:ea typeface="新宋体" panose="02010609030101010101" pitchFamily="49" charset="-122"/>
              </a:rPr>
              <a:t>Finding key pieces of the puzzle</a:t>
            </a:r>
          </a:p>
          <a:p>
            <a:r>
              <a:rPr lang="zh-CN" altLang="en-US" sz="2400" b="1" dirty="0">
                <a:latin typeface="Times New Roman" panose="02020603050405020304" pitchFamily="18" charset="0"/>
                <a:ea typeface="新宋体" panose="02010609030101010101" pitchFamily="49" charset="-122"/>
              </a:rPr>
              <a:t>关键参数</a:t>
            </a:r>
            <a:r>
              <a:rPr lang="en-US" altLang="zh-CN" sz="2400" b="1" dirty="0">
                <a:latin typeface="Times New Roman" panose="02020603050405020304" pitchFamily="18" charset="0"/>
                <a:ea typeface="新宋体" panose="02010609030101010101" pitchFamily="49" charset="-122"/>
              </a:rPr>
              <a:t>(2.0) – </a:t>
            </a:r>
            <a:r>
              <a:rPr lang="en-US" altLang="zh-CN" sz="2400" b="0" dirty="0">
                <a:solidFill>
                  <a:srgbClr val="569CD6"/>
                </a:solidFill>
                <a:effectLst/>
                <a:latin typeface="Consolas" panose="020B0609020204030204" pitchFamily="49" charset="0"/>
              </a:rPr>
              <a:t>temperature</a:t>
            </a:r>
          </a:p>
          <a:p>
            <a:r>
              <a:rPr lang="zh-CN" altLang="en-US" sz="2400" b="1" dirty="0">
                <a:latin typeface="Times New Roman" panose="02020603050405020304" pitchFamily="18" charset="0"/>
                <a:ea typeface="新宋体" panose="02010609030101010101" pitchFamily="49" charset="-122"/>
              </a:rPr>
              <a:t>影响</a:t>
            </a:r>
            <a:r>
              <a:rPr lang="en-US" altLang="zh-CN" sz="2400" b="1" dirty="0">
                <a:latin typeface="Times New Roman" panose="02020603050405020304" pitchFamily="18" charset="0"/>
                <a:ea typeface="新宋体" panose="02010609030101010101" pitchFamily="49" charset="-122"/>
              </a:rPr>
              <a:t>prediction</a:t>
            </a:r>
            <a:r>
              <a:rPr lang="zh-CN" altLang="en-US" sz="2400" b="1" dirty="0">
                <a:latin typeface="Times New Roman" panose="02020603050405020304" pitchFamily="18" charset="0"/>
                <a:ea typeface="新宋体" panose="02010609030101010101" pitchFamily="49" charset="-122"/>
              </a:rPr>
              <a:t>的概率，从而多样化输出</a:t>
            </a:r>
          </a:p>
        </p:txBody>
      </p:sp>
      <p:sp>
        <p:nvSpPr>
          <p:cNvPr id="16" name="Google Shape;235;p9">
            <a:extLst>
              <a:ext uri="{FF2B5EF4-FFF2-40B4-BE49-F238E27FC236}">
                <a16:creationId xmlns:a16="http://schemas.microsoft.com/office/drawing/2014/main" id="{A78A9A92-0C0B-EEEB-D9AF-51133C182E1C}"/>
              </a:ext>
            </a:extLst>
          </p:cNvPr>
          <p:cNvSpPr/>
          <p:nvPr/>
        </p:nvSpPr>
        <p:spPr>
          <a:xfrm>
            <a:off x="219076" y="1286699"/>
            <a:ext cx="3543300" cy="4154337"/>
          </a:xfrm>
          <a:prstGeom prst="roundRect">
            <a:avLst>
              <a:gd name="adj" fmla="val 6000"/>
            </a:avLst>
          </a:prstGeom>
          <a:solidFill>
            <a:schemeClr val="lt1"/>
          </a:solidFill>
          <a:ln w="12700" cap="rnd" cmpd="sng">
            <a:solidFill>
              <a:schemeClr val="accent5"/>
            </a:solidFill>
            <a:prstDash val="solid"/>
            <a:round/>
            <a:headEnd type="none" w="sm" len="sm"/>
            <a:tailEnd type="none" w="sm" len="sm"/>
          </a:ln>
          <a:effectLst>
            <a:outerShdw blurRad="254000" dist="127000" algn="ctr" rotWithShape="0">
              <a:schemeClr val="accent1">
                <a:lumMod val="40000"/>
                <a:lumOff val="60000"/>
                <a:alpha val="15000"/>
              </a:schemeClr>
            </a:outerShdw>
          </a:effectLst>
        </p:spPr>
        <p:txBody>
          <a:bodyPr spcFirstLastPara="1" wrap="square" lIns="0" tIns="0" rIns="0" bIns="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2400" b="1" dirty="0">
              <a:solidFill>
                <a:schemeClr val="dk1"/>
              </a:solidFill>
              <a:latin typeface="Times New Roman"/>
              <a:ea typeface="Times New Roman"/>
              <a:cs typeface="Times New Roman"/>
              <a:sym typeface="Times New Roman"/>
            </a:endParaRPr>
          </a:p>
        </p:txBody>
      </p:sp>
      <p:sp>
        <p:nvSpPr>
          <p:cNvPr id="17" name="Google Shape;246;p9">
            <a:extLst>
              <a:ext uri="{FF2B5EF4-FFF2-40B4-BE49-F238E27FC236}">
                <a16:creationId xmlns:a16="http://schemas.microsoft.com/office/drawing/2014/main" id="{C33D93D3-D450-522F-91B2-8ABE76B4D62F}"/>
              </a:ext>
            </a:extLst>
          </p:cNvPr>
          <p:cNvSpPr/>
          <p:nvPr/>
        </p:nvSpPr>
        <p:spPr>
          <a:xfrm>
            <a:off x="609614" y="1685171"/>
            <a:ext cx="2762224" cy="696866"/>
          </a:xfrm>
          <a:prstGeom prst="roundRect">
            <a:avLst>
              <a:gd name="adj" fmla="val 50000"/>
            </a:avLst>
          </a:prstGeom>
          <a:solidFill>
            <a:schemeClr val="accent1">
              <a:lumMod val="75000"/>
            </a:schemeClr>
          </a:solidFill>
          <a:ln>
            <a:solidFill>
              <a:schemeClr val="accent1">
                <a:lumMod val="40000"/>
                <a:lumOff val="60000"/>
              </a:schemeClr>
            </a:solidFill>
          </a:ln>
          <a:effectLst>
            <a:outerShdw blurRad="127000" dist="63500" dir="2700000" algn="tl" rotWithShape="0">
              <a:schemeClr val="accent5">
                <a:lumMod val="40000"/>
                <a:lumOff val="60000"/>
                <a:alpha val="15000"/>
              </a:schemeClr>
            </a:outerShdw>
          </a:effectLst>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2400" b="1" dirty="0">
                <a:solidFill>
                  <a:srgbClr val="FFFFFF"/>
                </a:solidFill>
                <a:latin typeface="Times New Roman"/>
                <a:ea typeface="Times New Roman"/>
                <a:cs typeface="Times New Roman"/>
                <a:sym typeface="Times New Roman"/>
              </a:rPr>
              <a:t>Temperature = 0</a:t>
            </a:r>
            <a:endParaRPr sz="2400" b="1" dirty="0">
              <a:solidFill>
                <a:srgbClr val="FFFFFF"/>
              </a:solidFill>
              <a:latin typeface="Times New Roman"/>
              <a:ea typeface="Times New Roman"/>
              <a:cs typeface="Times New Roman"/>
              <a:sym typeface="Times New Roman"/>
            </a:endParaRPr>
          </a:p>
        </p:txBody>
      </p:sp>
      <p:grpSp>
        <p:nvGrpSpPr>
          <p:cNvPr id="18" name="Google Shape;247;p9">
            <a:extLst>
              <a:ext uri="{FF2B5EF4-FFF2-40B4-BE49-F238E27FC236}">
                <a16:creationId xmlns:a16="http://schemas.microsoft.com/office/drawing/2014/main" id="{F4477515-514B-31F9-D1F4-B2CB9FFAA867}"/>
              </a:ext>
            </a:extLst>
          </p:cNvPr>
          <p:cNvGrpSpPr/>
          <p:nvPr/>
        </p:nvGrpSpPr>
        <p:grpSpPr>
          <a:xfrm>
            <a:off x="1131327" y="3026047"/>
            <a:ext cx="2421497" cy="2196449"/>
            <a:chOff x="8491734" y="1394440"/>
            <a:chExt cx="2421497" cy="1352190"/>
          </a:xfrm>
        </p:grpSpPr>
        <p:cxnSp>
          <p:nvCxnSpPr>
            <p:cNvPr id="24" name="Google Shape;248;p9">
              <a:extLst>
                <a:ext uri="{FF2B5EF4-FFF2-40B4-BE49-F238E27FC236}">
                  <a16:creationId xmlns:a16="http://schemas.microsoft.com/office/drawing/2014/main" id="{3DE3AB59-334F-5405-5179-9540679050CD}"/>
                </a:ext>
              </a:extLst>
            </p:cNvPr>
            <p:cNvCxnSpPr/>
            <p:nvPr/>
          </p:nvCxnSpPr>
          <p:spPr>
            <a:xfrm>
              <a:off x="8491738" y="1394440"/>
              <a:ext cx="0" cy="1352190"/>
            </a:xfrm>
            <a:prstGeom prst="straightConnector1">
              <a:avLst/>
            </a:prstGeom>
            <a:noFill/>
            <a:ln w="12700" cap="rnd" cmpd="sng">
              <a:solidFill>
                <a:schemeClr val="dk2">
                  <a:alpha val="49803"/>
                </a:schemeClr>
              </a:solidFill>
              <a:prstDash val="solid"/>
              <a:miter lim="800000"/>
              <a:headEnd type="none" w="sm" len="sm"/>
              <a:tailEnd type="none" w="sm" len="sm"/>
            </a:ln>
          </p:spPr>
        </p:cxnSp>
        <p:sp>
          <p:nvSpPr>
            <p:cNvPr id="25" name="Google Shape;249;p9">
              <a:extLst>
                <a:ext uri="{FF2B5EF4-FFF2-40B4-BE49-F238E27FC236}">
                  <a16:creationId xmlns:a16="http://schemas.microsoft.com/office/drawing/2014/main" id="{27D09B91-B0FE-21EF-BBF7-9CB2DCEF84BE}"/>
                </a:ext>
              </a:extLst>
            </p:cNvPr>
            <p:cNvSpPr/>
            <p:nvPr/>
          </p:nvSpPr>
          <p:spPr>
            <a:xfrm flipH="1">
              <a:off x="8491736" y="1474870"/>
              <a:ext cx="2421495" cy="255082"/>
            </a:xfrm>
            <a:prstGeom prst="rect">
              <a:avLst/>
            </a:prstGeom>
            <a:solidFill>
              <a:schemeClr val="bg1">
                <a:lumMod val="50000"/>
                <a:alpha val="51000"/>
              </a:scheme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600" b="1" dirty="0">
                <a:solidFill>
                  <a:schemeClr val="accent2"/>
                </a:solidFill>
                <a:latin typeface="Times New Roman"/>
                <a:ea typeface="Times New Roman"/>
                <a:cs typeface="Times New Roman"/>
                <a:sym typeface="Times New Roman"/>
              </a:endParaRPr>
            </a:p>
          </p:txBody>
        </p:sp>
        <p:sp>
          <p:nvSpPr>
            <p:cNvPr id="26" name="Google Shape;250;p9">
              <a:extLst>
                <a:ext uri="{FF2B5EF4-FFF2-40B4-BE49-F238E27FC236}">
                  <a16:creationId xmlns:a16="http://schemas.microsoft.com/office/drawing/2014/main" id="{FD43DD0A-71A0-6F28-2C75-B624EA013D39}"/>
                </a:ext>
              </a:extLst>
            </p:cNvPr>
            <p:cNvSpPr/>
            <p:nvPr/>
          </p:nvSpPr>
          <p:spPr>
            <a:xfrm flipH="1">
              <a:off x="8491734" y="1784193"/>
              <a:ext cx="840346" cy="255082"/>
            </a:xfrm>
            <a:prstGeom prst="rect">
              <a:avLst/>
            </a:prstGeom>
            <a:solidFill>
              <a:schemeClr val="bg1">
                <a:lumMod val="50000"/>
                <a:alpha val="51000"/>
              </a:scheme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600" b="1" dirty="0">
                <a:solidFill>
                  <a:schemeClr val="accent2"/>
                </a:solidFill>
                <a:latin typeface="Times New Roman"/>
                <a:ea typeface="Times New Roman"/>
                <a:cs typeface="Times New Roman"/>
                <a:sym typeface="Times New Roman"/>
              </a:endParaRPr>
            </a:p>
          </p:txBody>
        </p:sp>
        <p:sp>
          <p:nvSpPr>
            <p:cNvPr id="27" name="Google Shape;251;p9">
              <a:extLst>
                <a:ext uri="{FF2B5EF4-FFF2-40B4-BE49-F238E27FC236}">
                  <a16:creationId xmlns:a16="http://schemas.microsoft.com/office/drawing/2014/main" id="{97B963B0-115F-717B-CB8E-7528D3D0220B}"/>
                </a:ext>
              </a:extLst>
            </p:cNvPr>
            <p:cNvSpPr/>
            <p:nvPr/>
          </p:nvSpPr>
          <p:spPr>
            <a:xfrm flipH="1">
              <a:off x="8491737" y="2093516"/>
              <a:ext cx="487917" cy="255082"/>
            </a:xfrm>
            <a:prstGeom prst="rect">
              <a:avLst/>
            </a:prstGeom>
            <a:solidFill>
              <a:schemeClr val="bg1">
                <a:lumMod val="50000"/>
                <a:alpha val="51000"/>
              </a:scheme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600" b="1" dirty="0">
                <a:solidFill>
                  <a:schemeClr val="accent2"/>
                </a:solidFill>
                <a:latin typeface="Times New Roman"/>
                <a:ea typeface="Times New Roman"/>
                <a:cs typeface="Times New Roman"/>
                <a:sym typeface="Times New Roman"/>
              </a:endParaRPr>
            </a:p>
          </p:txBody>
        </p:sp>
        <p:sp>
          <p:nvSpPr>
            <p:cNvPr id="28" name="Google Shape;252;p9">
              <a:extLst>
                <a:ext uri="{FF2B5EF4-FFF2-40B4-BE49-F238E27FC236}">
                  <a16:creationId xmlns:a16="http://schemas.microsoft.com/office/drawing/2014/main" id="{5FDE6F6E-31D6-5DD3-EC01-A679B7D0A256}"/>
                </a:ext>
              </a:extLst>
            </p:cNvPr>
            <p:cNvSpPr/>
            <p:nvPr/>
          </p:nvSpPr>
          <p:spPr>
            <a:xfrm flipH="1">
              <a:off x="8491736" y="2402840"/>
              <a:ext cx="325993" cy="255082"/>
            </a:xfrm>
            <a:prstGeom prst="rect">
              <a:avLst/>
            </a:prstGeom>
            <a:solidFill>
              <a:schemeClr val="bg1">
                <a:lumMod val="50000"/>
                <a:alpha val="51000"/>
              </a:scheme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600" b="1" dirty="0">
                <a:solidFill>
                  <a:schemeClr val="accent2"/>
                </a:solidFill>
                <a:latin typeface="Times New Roman"/>
                <a:ea typeface="Times New Roman"/>
                <a:cs typeface="Times New Roman"/>
                <a:sym typeface="Times New Roman"/>
              </a:endParaRPr>
            </a:p>
          </p:txBody>
        </p:sp>
      </p:grpSp>
      <p:sp>
        <p:nvSpPr>
          <p:cNvPr id="19" name="Google Shape;257;p9">
            <a:extLst>
              <a:ext uri="{FF2B5EF4-FFF2-40B4-BE49-F238E27FC236}">
                <a16:creationId xmlns:a16="http://schemas.microsoft.com/office/drawing/2014/main" id="{A76B12D7-8798-AF3F-5260-8B3225C6E797}"/>
              </a:ext>
            </a:extLst>
          </p:cNvPr>
          <p:cNvSpPr/>
          <p:nvPr/>
        </p:nvSpPr>
        <p:spPr>
          <a:xfrm>
            <a:off x="447677" y="3121364"/>
            <a:ext cx="638951" cy="425325"/>
          </a:xfrm>
          <a:prstGeom prst="roundRect">
            <a:avLst>
              <a:gd name="adj" fmla="val 6000"/>
            </a:avLst>
          </a:prstGeom>
          <a:solidFill>
            <a:schemeClr val="accent5"/>
          </a:solidFill>
          <a:ln>
            <a:noFill/>
          </a:ln>
          <a:effectLst>
            <a:outerShdw blurRad="127000" dist="50800" dir="5400000" algn="ctr" rotWithShape="0">
              <a:schemeClr val="accent1">
                <a:alpha val="14901"/>
              </a:schemeClr>
            </a:outerShdw>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zh-CN" altLang="en-US" sz="1800" b="1" dirty="0">
                <a:solidFill>
                  <a:srgbClr val="FFFFFF"/>
                </a:solidFill>
                <a:latin typeface="Times New Roman"/>
                <a:ea typeface="Times New Roman"/>
                <a:cs typeface="Times New Roman"/>
                <a:sym typeface="Times New Roman"/>
              </a:rPr>
              <a:t>机</a:t>
            </a:r>
            <a:endParaRPr sz="1800" b="1" dirty="0">
              <a:solidFill>
                <a:srgbClr val="FFFFFF"/>
              </a:solidFill>
              <a:latin typeface="Times New Roman"/>
              <a:ea typeface="Times New Roman"/>
              <a:cs typeface="Times New Roman"/>
              <a:sym typeface="Times New Roman"/>
            </a:endParaRPr>
          </a:p>
        </p:txBody>
      </p:sp>
      <p:sp>
        <p:nvSpPr>
          <p:cNvPr id="20" name="Google Shape;258;p9">
            <a:extLst>
              <a:ext uri="{FF2B5EF4-FFF2-40B4-BE49-F238E27FC236}">
                <a16:creationId xmlns:a16="http://schemas.microsoft.com/office/drawing/2014/main" id="{2ED7AC09-3DC7-B214-7AC5-5A28DA269675}"/>
              </a:ext>
            </a:extLst>
          </p:cNvPr>
          <p:cNvSpPr/>
          <p:nvPr/>
        </p:nvSpPr>
        <p:spPr>
          <a:xfrm>
            <a:off x="-318821" y="3852682"/>
            <a:ext cx="1576395" cy="539851"/>
          </a:xfrm>
          <a:prstGeom prst="roundRect">
            <a:avLst>
              <a:gd name="adj" fmla="val 0"/>
            </a:avLst>
          </a:prstGeom>
          <a:noFill/>
          <a:ln>
            <a:noFill/>
          </a:ln>
          <a:effectLst>
            <a:outerShdw blurRad="127000" dist="63500" dir="2700000" algn="tl" rotWithShape="0">
              <a:schemeClr val="accent2">
                <a:alpha val="14901"/>
              </a:schemeClr>
            </a:outerShdw>
          </a:effectLst>
        </p:spPr>
        <p:txBody>
          <a:bodyPr spcFirstLastPara="1" wrap="square" lIns="91425" tIns="45700" rIns="91425" bIns="45700" anchor="ctr"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10000"/>
              </a:lnSpc>
              <a:spcBef>
                <a:spcPts val="0"/>
              </a:spcBef>
              <a:spcAft>
                <a:spcPts val="0"/>
              </a:spcAft>
              <a:buNone/>
            </a:pPr>
            <a:endParaRPr sz="2800" b="1">
              <a:solidFill>
                <a:srgbClr val="FFFFFF"/>
              </a:solidFill>
              <a:latin typeface="Times New Roman"/>
              <a:ea typeface="Times New Roman"/>
              <a:cs typeface="Times New Roman"/>
              <a:sym typeface="Times New Roman"/>
            </a:endParaRPr>
          </a:p>
        </p:txBody>
      </p:sp>
      <p:sp>
        <p:nvSpPr>
          <p:cNvPr id="21" name="Google Shape;259;p9">
            <a:extLst>
              <a:ext uri="{FF2B5EF4-FFF2-40B4-BE49-F238E27FC236}">
                <a16:creationId xmlns:a16="http://schemas.microsoft.com/office/drawing/2014/main" id="{E06D1372-0A38-1CD1-4993-78B02FAEA4F2}"/>
              </a:ext>
            </a:extLst>
          </p:cNvPr>
          <p:cNvSpPr/>
          <p:nvPr/>
        </p:nvSpPr>
        <p:spPr>
          <a:xfrm>
            <a:off x="447677" y="3623761"/>
            <a:ext cx="656833" cy="425325"/>
          </a:xfrm>
          <a:prstGeom prst="roundRect">
            <a:avLst>
              <a:gd name="adj" fmla="val 6000"/>
            </a:avLst>
          </a:prstGeom>
          <a:solidFill>
            <a:schemeClr val="accent5"/>
          </a:solidFill>
          <a:ln>
            <a:noFill/>
          </a:ln>
          <a:effectLst>
            <a:outerShdw blurRad="127000" dist="50800" dir="5400000" algn="ctr" rotWithShape="0">
              <a:schemeClr val="accent1">
                <a:alpha val="14901"/>
              </a:schemeClr>
            </a:outerShdw>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zh-CN" altLang="en-US" sz="1800" b="1" dirty="0">
                <a:solidFill>
                  <a:srgbClr val="FFFFFF"/>
                </a:solidFill>
                <a:latin typeface="Times New Roman"/>
                <a:ea typeface="Times New Roman"/>
                <a:cs typeface="Times New Roman"/>
                <a:sym typeface="Times New Roman"/>
              </a:rPr>
              <a:t>是</a:t>
            </a:r>
            <a:endParaRPr dirty="0"/>
          </a:p>
        </p:txBody>
      </p:sp>
      <p:sp>
        <p:nvSpPr>
          <p:cNvPr id="22" name="Google Shape;260;p9">
            <a:extLst>
              <a:ext uri="{FF2B5EF4-FFF2-40B4-BE49-F238E27FC236}">
                <a16:creationId xmlns:a16="http://schemas.microsoft.com/office/drawing/2014/main" id="{D1DE3F9E-FDA9-670B-9C32-E5BB0CF40AB3}"/>
              </a:ext>
            </a:extLst>
          </p:cNvPr>
          <p:cNvSpPr/>
          <p:nvPr/>
        </p:nvSpPr>
        <p:spPr>
          <a:xfrm>
            <a:off x="447677" y="4124272"/>
            <a:ext cx="638954" cy="425325"/>
          </a:xfrm>
          <a:prstGeom prst="roundRect">
            <a:avLst>
              <a:gd name="adj" fmla="val 6000"/>
            </a:avLst>
          </a:prstGeom>
          <a:solidFill>
            <a:schemeClr val="accent5"/>
          </a:solidFill>
          <a:ln>
            <a:noFill/>
          </a:ln>
          <a:effectLst>
            <a:outerShdw blurRad="127000" dist="50800" dir="5400000" algn="ctr" rotWithShape="0">
              <a:schemeClr val="accent1">
                <a:alpha val="14901"/>
              </a:schemeClr>
            </a:outerShdw>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zh-CN" altLang="en-US" sz="1800" b="1" dirty="0">
                <a:solidFill>
                  <a:srgbClr val="FFFFFF"/>
                </a:solidFill>
                <a:latin typeface="Times New Roman"/>
                <a:ea typeface="Times New Roman"/>
                <a:cs typeface="Times New Roman"/>
                <a:sym typeface="Times New Roman"/>
              </a:rPr>
              <a:t>用</a:t>
            </a:r>
            <a:endParaRPr dirty="0"/>
          </a:p>
        </p:txBody>
      </p:sp>
      <p:sp>
        <p:nvSpPr>
          <p:cNvPr id="23" name="Google Shape;261;p9">
            <a:extLst>
              <a:ext uri="{FF2B5EF4-FFF2-40B4-BE49-F238E27FC236}">
                <a16:creationId xmlns:a16="http://schemas.microsoft.com/office/drawing/2014/main" id="{DE9A6545-BD77-2DAC-F058-23881BCA2DF5}"/>
              </a:ext>
            </a:extLst>
          </p:cNvPr>
          <p:cNvSpPr/>
          <p:nvPr/>
        </p:nvSpPr>
        <p:spPr>
          <a:xfrm>
            <a:off x="447676" y="4621871"/>
            <a:ext cx="638954" cy="425325"/>
          </a:xfrm>
          <a:prstGeom prst="roundRect">
            <a:avLst>
              <a:gd name="adj" fmla="val 6000"/>
            </a:avLst>
          </a:prstGeom>
          <a:solidFill>
            <a:schemeClr val="accent5"/>
          </a:solidFill>
          <a:ln>
            <a:noFill/>
          </a:ln>
          <a:effectLst>
            <a:outerShdw blurRad="127000" dist="50800" dir="5400000" algn="ctr" rotWithShape="0">
              <a:schemeClr val="accent1">
                <a:alpha val="14901"/>
              </a:schemeClr>
            </a:outerShdw>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zh-CN" altLang="en-US" sz="1800" b="1" dirty="0">
                <a:solidFill>
                  <a:srgbClr val="FFFFFF"/>
                </a:solidFill>
                <a:latin typeface="Times New Roman"/>
                <a:ea typeface="Times New Roman"/>
                <a:cs typeface="Times New Roman"/>
                <a:sym typeface="Times New Roman"/>
              </a:rPr>
              <a:t>训</a:t>
            </a:r>
            <a:endParaRPr sz="1800" b="1" dirty="0">
              <a:solidFill>
                <a:srgbClr val="FFFFFF"/>
              </a:solidFill>
              <a:latin typeface="Times New Roman"/>
              <a:ea typeface="Times New Roman"/>
              <a:cs typeface="Times New Roman"/>
              <a:sym typeface="Times New Roman"/>
            </a:endParaRPr>
          </a:p>
        </p:txBody>
      </p:sp>
      <p:sp>
        <p:nvSpPr>
          <p:cNvPr id="29" name="文本框 28">
            <a:extLst>
              <a:ext uri="{FF2B5EF4-FFF2-40B4-BE49-F238E27FC236}">
                <a16:creationId xmlns:a16="http://schemas.microsoft.com/office/drawing/2014/main" id="{14D2767E-4057-7108-41C0-AFEDE54F7677}"/>
              </a:ext>
            </a:extLst>
          </p:cNvPr>
          <p:cNvSpPr txBox="1"/>
          <p:nvPr/>
        </p:nvSpPr>
        <p:spPr>
          <a:xfrm>
            <a:off x="664071" y="2523659"/>
            <a:ext cx="2615203" cy="400110"/>
          </a:xfrm>
          <a:prstGeom prst="rect">
            <a:avLst/>
          </a:prstGeom>
          <a:noFill/>
        </p:spPr>
        <p:txBody>
          <a:bodyPr wrap="none" rtlCol="0">
            <a:spAutoFit/>
          </a:bodyPr>
          <a:lstStyle/>
          <a:p>
            <a:r>
              <a:rPr lang="en-US" altLang="zh-CN" sz="2000" b="1" dirty="0"/>
              <a:t>Prediction Probability</a:t>
            </a:r>
            <a:endParaRPr lang="zh-CN" altLang="en-US" sz="2000" b="1" dirty="0"/>
          </a:p>
        </p:txBody>
      </p:sp>
      <p:sp>
        <p:nvSpPr>
          <p:cNvPr id="58" name="Google Shape;235;p9">
            <a:extLst>
              <a:ext uri="{FF2B5EF4-FFF2-40B4-BE49-F238E27FC236}">
                <a16:creationId xmlns:a16="http://schemas.microsoft.com/office/drawing/2014/main" id="{45E569B1-4E62-4357-D286-03A8F54B89BB}"/>
              </a:ext>
            </a:extLst>
          </p:cNvPr>
          <p:cNvSpPr/>
          <p:nvPr/>
        </p:nvSpPr>
        <p:spPr>
          <a:xfrm>
            <a:off x="4300273" y="1286699"/>
            <a:ext cx="3543300" cy="4154337"/>
          </a:xfrm>
          <a:prstGeom prst="roundRect">
            <a:avLst>
              <a:gd name="adj" fmla="val 6000"/>
            </a:avLst>
          </a:prstGeom>
          <a:solidFill>
            <a:schemeClr val="lt1"/>
          </a:solidFill>
          <a:ln w="12700" cap="rnd" cmpd="sng">
            <a:solidFill>
              <a:schemeClr val="accent2"/>
            </a:solidFill>
            <a:prstDash val="solid"/>
            <a:round/>
            <a:headEnd type="none" w="sm" len="sm"/>
            <a:tailEnd type="none" w="sm" len="sm"/>
          </a:ln>
          <a:effectLst>
            <a:outerShdw blurRad="254000" dist="127000" algn="ctr" rotWithShape="0">
              <a:schemeClr val="accent1">
                <a:lumMod val="40000"/>
                <a:lumOff val="60000"/>
                <a:alpha val="15000"/>
              </a:schemeClr>
            </a:outerShdw>
          </a:effectLst>
        </p:spPr>
        <p:txBody>
          <a:bodyPr spcFirstLastPara="1" wrap="square" lIns="0" tIns="0" rIns="0" bIns="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2400" b="1" dirty="0">
              <a:solidFill>
                <a:schemeClr val="dk1"/>
              </a:solidFill>
              <a:latin typeface="Times New Roman"/>
              <a:ea typeface="Times New Roman"/>
              <a:cs typeface="Times New Roman"/>
              <a:sym typeface="Times New Roman"/>
            </a:endParaRPr>
          </a:p>
        </p:txBody>
      </p:sp>
      <p:sp>
        <p:nvSpPr>
          <p:cNvPr id="59" name="Google Shape;246;p9">
            <a:extLst>
              <a:ext uri="{FF2B5EF4-FFF2-40B4-BE49-F238E27FC236}">
                <a16:creationId xmlns:a16="http://schemas.microsoft.com/office/drawing/2014/main" id="{869FE3BC-9AAC-0A59-83BE-BC9D693B5B6B}"/>
              </a:ext>
            </a:extLst>
          </p:cNvPr>
          <p:cNvSpPr/>
          <p:nvPr/>
        </p:nvSpPr>
        <p:spPr>
          <a:xfrm>
            <a:off x="4690811" y="1685171"/>
            <a:ext cx="2762224" cy="696866"/>
          </a:xfrm>
          <a:prstGeom prst="roundRect">
            <a:avLst>
              <a:gd name="adj" fmla="val 50000"/>
            </a:avLst>
          </a:prstGeom>
          <a:solidFill>
            <a:schemeClr val="accent2">
              <a:lumMod val="75000"/>
            </a:schemeClr>
          </a:solidFill>
          <a:ln>
            <a:solidFill>
              <a:schemeClr val="bg1"/>
            </a:solidFill>
          </a:ln>
          <a:effectLst>
            <a:outerShdw blurRad="127000" dist="63500" dir="2700000" algn="tl" rotWithShape="0">
              <a:schemeClr val="accent2">
                <a:alpha val="15000"/>
              </a:schemeClr>
            </a:outerShdw>
          </a:effectLst>
        </p:spPr>
        <p:txBody>
          <a:bodyPr spcFirstLastPara="1" wrap="square" lIns="91425" tIns="45700" rIns="91425" bIns="45700" anchor="ctr" anchorCtr="0">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2400" b="1" dirty="0">
                <a:solidFill>
                  <a:srgbClr val="FFFFFF"/>
                </a:solidFill>
                <a:latin typeface="Times New Roman"/>
                <a:ea typeface="Times New Roman"/>
                <a:cs typeface="Times New Roman"/>
                <a:sym typeface="Times New Roman"/>
              </a:rPr>
              <a:t>Temperature = 0.5</a:t>
            </a:r>
            <a:endParaRPr sz="2400" b="1" dirty="0">
              <a:solidFill>
                <a:srgbClr val="FFFFFF"/>
              </a:solidFill>
              <a:latin typeface="Times New Roman"/>
              <a:ea typeface="Times New Roman"/>
              <a:cs typeface="Times New Roman"/>
              <a:sym typeface="Times New Roman"/>
            </a:endParaRPr>
          </a:p>
        </p:txBody>
      </p:sp>
      <p:grpSp>
        <p:nvGrpSpPr>
          <p:cNvPr id="60" name="Google Shape;247;p9">
            <a:extLst>
              <a:ext uri="{FF2B5EF4-FFF2-40B4-BE49-F238E27FC236}">
                <a16:creationId xmlns:a16="http://schemas.microsoft.com/office/drawing/2014/main" id="{E08801CE-5D5C-FC76-449F-EFDD3C810129}"/>
              </a:ext>
            </a:extLst>
          </p:cNvPr>
          <p:cNvGrpSpPr/>
          <p:nvPr/>
        </p:nvGrpSpPr>
        <p:grpSpPr>
          <a:xfrm>
            <a:off x="5212524" y="3026047"/>
            <a:ext cx="2421497" cy="2196449"/>
            <a:chOff x="8491734" y="1394440"/>
            <a:chExt cx="2421497" cy="1352190"/>
          </a:xfrm>
        </p:grpSpPr>
        <p:cxnSp>
          <p:nvCxnSpPr>
            <p:cNvPr id="61" name="Google Shape;248;p9">
              <a:extLst>
                <a:ext uri="{FF2B5EF4-FFF2-40B4-BE49-F238E27FC236}">
                  <a16:creationId xmlns:a16="http://schemas.microsoft.com/office/drawing/2014/main" id="{CA09443A-1875-89CA-8FE5-03A2E2AC1725}"/>
                </a:ext>
              </a:extLst>
            </p:cNvPr>
            <p:cNvCxnSpPr/>
            <p:nvPr/>
          </p:nvCxnSpPr>
          <p:spPr>
            <a:xfrm>
              <a:off x="8491738" y="1394440"/>
              <a:ext cx="0" cy="1352190"/>
            </a:xfrm>
            <a:prstGeom prst="straightConnector1">
              <a:avLst/>
            </a:prstGeom>
            <a:noFill/>
            <a:ln w="12700" cap="rnd" cmpd="sng">
              <a:solidFill>
                <a:schemeClr val="dk2">
                  <a:alpha val="49803"/>
                </a:schemeClr>
              </a:solidFill>
              <a:prstDash val="solid"/>
              <a:miter lim="800000"/>
              <a:headEnd type="none" w="sm" len="sm"/>
              <a:tailEnd type="none" w="sm" len="sm"/>
            </a:ln>
          </p:spPr>
        </p:cxnSp>
        <p:sp>
          <p:nvSpPr>
            <p:cNvPr id="62" name="Google Shape;249;p9">
              <a:extLst>
                <a:ext uri="{FF2B5EF4-FFF2-40B4-BE49-F238E27FC236}">
                  <a16:creationId xmlns:a16="http://schemas.microsoft.com/office/drawing/2014/main" id="{CCAC5A56-C700-61AA-23F6-02D49EC086A9}"/>
                </a:ext>
              </a:extLst>
            </p:cNvPr>
            <p:cNvSpPr/>
            <p:nvPr/>
          </p:nvSpPr>
          <p:spPr>
            <a:xfrm flipH="1">
              <a:off x="8491736" y="1474870"/>
              <a:ext cx="2421495" cy="255082"/>
            </a:xfrm>
            <a:prstGeom prst="rect">
              <a:avLst/>
            </a:prstGeom>
            <a:solidFill>
              <a:schemeClr val="bg1">
                <a:lumMod val="50000"/>
                <a:alpha val="51000"/>
              </a:scheme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600" b="1" dirty="0">
                <a:solidFill>
                  <a:schemeClr val="accent2"/>
                </a:solidFill>
                <a:latin typeface="Times New Roman"/>
                <a:ea typeface="Times New Roman"/>
                <a:cs typeface="Times New Roman"/>
                <a:sym typeface="Times New Roman"/>
              </a:endParaRPr>
            </a:p>
          </p:txBody>
        </p:sp>
        <p:sp>
          <p:nvSpPr>
            <p:cNvPr id="63" name="Google Shape;250;p9">
              <a:extLst>
                <a:ext uri="{FF2B5EF4-FFF2-40B4-BE49-F238E27FC236}">
                  <a16:creationId xmlns:a16="http://schemas.microsoft.com/office/drawing/2014/main" id="{FCBABEE0-63C7-BD87-01F9-4275B499EA29}"/>
                </a:ext>
              </a:extLst>
            </p:cNvPr>
            <p:cNvSpPr/>
            <p:nvPr/>
          </p:nvSpPr>
          <p:spPr>
            <a:xfrm flipH="1">
              <a:off x="8491734" y="1784193"/>
              <a:ext cx="1513942" cy="255082"/>
            </a:xfrm>
            <a:prstGeom prst="rect">
              <a:avLst/>
            </a:prstGeom>
            <a:solidFill>
              <a:schemeClr val="bg1">
                <a:lumMod val="50000"/>
                <a:alpha val="51000"/>
              </a:scheme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600" b="1" dirty="0">
                <a:solidFill>
                  <a:schemeClr val="accent2"/>
                </a:solidFill>
                <a:latin typeface="Times New Roman"/>
                <a:ea typeface="Times New Roman"/>
                <a:cs typeface="Times New Roman"/>
                <a:sym typeface="Times New Roman"/>
              </a:endParaRPr>
            </a:p>
          </p:txBody>
        </p:sp>
        <p:sp>
          <p:nvSpPr>
            <p:cNvPr id="64" name="Google Shape;251;p9">
              <a:extLst>
                <a:ext uri="{FF2B5EF4-FFF2-40B4-BE49-F238E27FC236}">
                  <a16:creationId xmlns:a16="http://schemas.microsoft.com/office/drawing/2014/main" id="{F3F9B6E4-B503-58E7-F626-22C789F87AB5}"/>
                </a:ext>
              </a:extLst>
            </p:cNvPr>
            <p:cNvSpPr/>
            <p:nvPr/>
          </p:nvSpPr>
          <p:spPr>
            <a:xfrm flipH="1">
              <a:off x="8491736" y="2093516"/>
              <a:ext cx="1016823" cy="255082"/>
            </a:xfrm>
            <a:prstGeom prst="rect">
              <a:avLst/>
            </a:prstGeom>
            <a:solidFill>
              <a:schemeClr val="bg1">
                <a:lumMod val="50000"/>
                <a:alpha val="51000"/>
              </a:scheme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600" b="1" dirty="0">
                <a:solidFill>
                  <a:schemeClr val="accent2"/>
                </a:solidFill>
                <a:latin typeface="Times New Roman"/>
                <a:ea typeface="Times New Roman"/>
                <a:cs typeface="Times New Roman"/>
                <a:sym typeface="Times New Roman"/>
              </a:endParaRPr>
            </a:p>
          </p:txBody>
        </p:sp>
        <p:sp>
          <p:nvSpPr>
            <p:cNvPr id="65" name="Google Shape;252;p9">
              <a:extLst>
                <a:ext uri="{FF2B5EF4-FFF2-40B4-BE49-F238E27FC236}">
                  <a16:creationId xmlns:a16="http://schemas.microsoft.com/office/drawing/2014/main" id="{B445C1F7-B3B5-27B2-4DB6-98505EF9D971}"/>
                </a:ext>
              </a:extLst>
            </p:cNvPr>
            <p:cNvSpPr/>
            <p:nvPr/>
          </p:nvSpPr>
          <p:spPr>
            <a:xfrm flipH="1">
              <a:off x="8491735" y="2402840"/>
              <a:ext cx="673598" cy="255082"/>
            </a:xfrm>
            <a:prstGeom prst="rect">
              <a:avLst/>
            </a:prstGeom>
            <a:solidFill>
              <a:schemeClr val="bg1">
                <a:lumMod val="50000"/>
                <a:alpha val="51000"/>
              </a:scheme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600" b="1" dirty="0">
                <a:solidFill>
                  <a:schemeClr val="accent2"/>
                </a:solidFill>
                <a:latin typeface="Times New Roman"/>
                <a:ea typeface="Times New Roman"/>
                <a:cs typeface="Times New Roman"/>
                <a:sym typeface="Times New Roman"/>
              </a:endParaRPr>
            </a:p>
          </p:txBody>
        </p:sp>
      </p:grpSp>
      <p:sp>
        <p:nvSpPr>
          <p:cNvPr id="66" name="Google Shape;257;p9">
            <a:extLst>
              <a:ext uri="{FF2B5EF4-FFF2-40B4-BE49-F238E27FC236}">
                <a16:creationId xmlns:a16="http://schemas.microsoft.com/office/drawing/2014/main" id="{D7CB07F2-CFE8-178E-00FE-E58DA8DA43DE}"/>
              </a:ext>
            </a:extLst>
          </p:cNvPr>
          <p:cNvSpPr/>
          <p:nvPr/>
        </p:nvSpPr>
        <p:spPr>
          <a:xfrm>
            <a:off x="4528874" y="3121364"/>
            <a:ext cx="638951" cy="425325"/>
          </a:xfrm>
          <a:prstGeom prst="roundRect">
            <a:avLst>
              <a:gd name="adj" fmla="val 6000"/>
            </a:avLst>
          </a:prstGeom>
          <a:solidFill>
            <a:schemeClr val="accent2">
              <a:lumMod val="60000"/>
              <a:lumOff val="40000"/>
            </a:schemeClr>
          </a:solidFill>
          <a:ln>
            <a:noFill/>
          </a:ln>
          <a:effectLst>
            <a:outerShdw blurRad="127000" dist="50800" dir="5400000" algn="ctr" rotWithShape="0">
              <a:schemeClr val="accent1">
                <a:alpha val="14901"/>
              </a:schemeClr>
            </a:outerShdw>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zh-CN" altLang="en-US" sz="1800" b="1" dirty="0">
                <a:solidFill>
                  <a:srgbClr val="FFFFFF"/>
                </a:solidFill>
                <a:latin typeface="Times New Roman"/>
                <a:ea typeface="Times New Roman"/>
                <a:cs typeface="Times New Roman"/>
                <a:sym typeface="Times New Roman"/>
              </a:rPr>
              <a:t>机</a:t>
            </a:r>
            <a:endParaRPr sz="1800" b="1" dirty="0">
              <a:solidFill>
                <a:srgbClr val="FFFFFF"/>
              </a:solidFill>
              <a:latin typeface="Times New Roman"/>
              <a:ea typeface="Times New Roman"/>
              <a:cs typeface="Times New Roman"/>
              <a:sym typeface="Times New Roman"/>
            </a:endParaRPr>
          </a:p>
        </p:txBody>
      </p:sp>
      <p:sp>
        <p:nvSpPr>
          <p:cNvPr id="67" name="Google Shape;259;p9">
            <a:extLst>
              <a:ext uri="{FF2B5EF4-FFF2-40B4-BE49-F238E27FC236}">
                <a16:creationId xmlns:a16="http://schemas.microsoft.com/office/drawing/2014/main" id="{59781AEF-C25C-4973-E109-166EF4077B25}"/>
              </a:ext>
            </a:extLst>
          </p:cNvPr>
          <p:cNvSpPr/>
          <p:nvPr/>
        </p:nvSpPr>
        <p:spPr>
          <a:xfrm>
            <a:off x="4528874" y="3623761"/>
            <a:ext cx="656833" cy="425325"/>
          </a:xfrm>
          <a:prstGeom prst="roundRect">
            <a:avLst>
              <a:gd name="adj" fmla="val 6000"/>
            </a:avLst>
          </a:prstGeom>
          <a:solidFill>
            <a:schemeClr val="accent2">
              <a:lumMod val="60000"/>
              <a:lumOff val="40000"/>
            </a:schemeClr>
          </a:solidFill>
          <a:ln>
            <a:noFill/>
          </a:ln>
          <a:effectLst>
            <a:outerShdw blurRad="127000" dist="50800" dir="5400000" algn="ctr" rotWithShape="0">
              <a:schemeClr val="accent1">
                <a:alpha val="14901"/>
              </a:schemeClr>
            </a:outerShdw>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zh-CN" altLang="en-US" sz="1800" b="1" dirty="0">
                <a:solidFill>
                  <a:srgbClr val="FFFFFF"/>
                </a:solidFill>
                <a:latin typeface="Times New Roman"/>
                <a:ea typeface="Times New Roman"/>
                <a:cs typeface="Times New Roman"/>
                <a:sym typeface="Times New Roman"/>
              </a:rPr>
              <a:t>是</a:t>
            </a:r>
            <a:endParaRPr dirty="0"/>
          </a:p>
        </p:txBody>
      </p:sp>
      <p:sp>
        <p:nvSpPr>
          <p:cNvPr id="68" name="Google Shape;260;p9">
            <a:extLst>
              <a:ext uri="{FF2B5EF4-FFF2-40B4-BE49-F238E27FC236}">
                <a16:creationId xmlns:a16="http://schemas.microsoft.com/office/drawing/2014/main" id="{487F8A66-02F1-0CD9-7FC0-ECEA7BDF5C9D}"/>
              </a:ext>
            </a:extLst>
          </p:cNvPr>
          <p:cNvSpPr/>
          <p:nvPr/>
        </p:nvSpPr>
        <p:spPr>
          <a:xfrm>
            <a:off x="4528874" y="4124272"/>
            <a:ext cx="638954" cy="425325"/>
          </a:xfrm>
          <a:prstGeom prst="roundRect">
            <a:avLst>
              <a:gd name="adj" fmla="val 6000"/>
            </a:avLst>
          </a:prstGeom>
          <a:solidFill>
            <a:schemeClr val="accent2">
              <a:lumMod val="60000"/>
              <a:lumOff val="40000"/>
            </a:schemeClr>
          </a:solidFill>
          <a:ln>
            <a:noFill/>
          </a:ln>
          <a:effectLst>
            <a:outerShdw blurRad="127000" dist="50800" dir="5400000" algn="ctr" rotWithShape="0">
              <a:schemeClr val="accent1">
                <a:alpha val="14901"/>
              </a:schemeClr>
            </a:outerShdw>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zh-CN" altLang="en-US" sz="1800" b="1" dirty="0">
                <a:solidFill>
                  <a:srgbClr val="FFFFFF"/>
                </a:solidFill>
                <a:latin typeface="Times New Roman"/>
                <a:ea typeface="Times New Roman"/>
                <a:cs typeface="Times New Roman"/>
                <a:sym typeface="Times New Roman"/>
              </a:rPr>
              <a:t>用</a:t>
            </a:r>
            <a:endParaRPr dirty="0"/>
          </a:p>
        </p:txBody>
      </p:sp>
      <p:sp>
        <p:nvSpPr>
          <p:cNvPr id="69" name="Google Shape;261;p9">
            <a:extLst>
              <a:ext uri="{FF2B5EF4-FFF2-40B4-BE49-F238E27FC236}">
                <a16:creationId xmlns:a16="http://schemas.microsoft.com/office/drawing/2014/main" id="{9837C31B-0977-7886-C256-3F4B075635D1}"/>
              </a:ext>
            </a:extLst>
          </p:cNvPr>
          <p:cNvSpPr/>
          <p:nvPr/>
        </p:nvSpPr>
        <p:spPr>
          <a:xfrm>
            <a:off x="4528873" y="4621871"/>
            <a:ext cx="638954" cy="425325"/>
          </a:xfrm>
          <a:prstGeom prst="roundRect">
            <a:avLst>
              <a:gd name="adj" fmla="val 6000"/>
            </a:avLst>
          </a:prstGeom>
          <a:solidFill>
            <a:schemeClr val="accent2">
              <a:lumMod val="60000"/>
              <a:lumOff val="40000"/>
            </a:schemeClr>
          </a:solidFill>
          <a:ln>
            <a:noFill/>
          </a:ln>
          <a:effectLst>
            <a:outerShdw blurRad="127000" dist="50800" dir="5400000" algn="ctr" rotWithShape="0">
              <a:schemeClr val="accent1">
                <a:alpha val="14901"/>
              </a:schemeClr>
            </a:outerShdw>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zh-CN" altLang="en-US" sz="1800" b="1" dirty="0">
                <a:solidFill>
                  <a:srgbClr val="FFFFFF"/>
                </a:solidFill>
                <a:latin typeface="Times New Roman"/>
                <a:ea typeface="Times New Roman"/>
                <a:cs typeface="Times New Roman"/>
                <a:sym typeface="Times New Roman"/>
              </a:rPr>
              <a:t>训</a:t>
            </a:r>
            <a:endParaRPr sz="1800" b="1" dirty="0">
              <a:solidFill>
                <a:srgbClr val="FFFFFF"/>
              </a:solidFill>
              <a:latin typeface="Times New Roman"/>
              <a:ea typeface="Times New Roman"/>
              <a:cs typeface="Times New Roman"/>
              <a:sym typeface="Times New Roman"/>
            </a:endParaRPr>
          </a:p>
        </p:txBody>
      </p:sp>
      <p:sp>
        <p:nvSpPr>
          <p:cNvPr id="70" name="文本框 69">
            <a:extLst>
              <a:ext uri="{FF2B5EF4-FFF2-40B4-BE49-F238E27FC236}">
                <a16:creationId xmlns:a16="http://schemas.microsoft.com/office/drawing/2014/main" id="{A4E4A40D-9CC0-0F2A-88B9-5251F8B91A21}"/>
              </a:ext>
            </a:extLst>
          </p:cNvPr>
          <p:cNvSpPr txBox="1"/>
          <p:nvPr/>
        </p:nvSpPr>
        <p:spPr>
          <a:xfrm>
            <a:off x="4745268" y="2523659"/>
            <a:ext cx="2615203" cy="400110"/>
          </a:xfrm>
          <a:prstGeom prst="rect">
            <a:avLst/>
          </a:prstGeom>
          <a:noFill/>
        </p:spPr>
        <p:txBody>
          <a:bodyPr wrap="none" rtlCol="0">
            <a:spAutoFit/>
          </a:bodyPr>
          <a:lstStyle/>
          <a:p>
            <a:r>
              <a:rPr lang="en-US" altLang="zh-CN" sz="2000" b="1" dirty="0"/>
              <a:t>Prediction Probability</a:t>
            </a:r>
            <a:endParaRPr lang="zh-CN" altLang="en-US" sz="2000" b="1" dirty="0"/>
          </a:p>
        </p:txBody>
      </p:sp>
      <p:sp>
        <p:nvSpPr>
          <p:cNvPr id="71" name="Google Shape;235;p9">
            <a:extLst>
              <a:ext uri="{FF2B5EF4-FFF2-40B4-BE49-F238E27FC236}">
                <a16:creationId xmlns:a16="http://schemas.microsoft.com/office/drawing/2014/main" id="{E753EA7A-4B76-0A54-1031-DF8E11FA65A2}"/>
              </a:ext>
            </a:extLst>
          </p:cNvPr>
          <p:cNvSpPr/>
          <p:nvPr/>
        </p:nvSpPr>
        <p:spPr>
          <a:xfrm>
            <a:off x="8288568" y="1286699"/>
            <a:ext cx="3543300" cy="4154337"/>
          </a:xfrm>
          <a:prstGeom prst="roundRect">
            <a:avLst>
              <a:gd name="adj" fmla="val 6000"/>
            </a:avLst>
          </a:prstGeom>
          <a:solidFill>
            <a:schemeClr val="lt1"/>
          </a:solidFill>
          <a:ln w="12700" cap="rnd" cmpd="sng">
            <a:solidFill>
              <a:srgbClr val="FF0000"/>
            </a:solidFill>
            <a:prstDash val="solid"/>
            <a:round/>
            <a:headEnd type="none" w="sm" len="sm"/>
            <a:tailEnd type="none" w="sm" len="sm"/>
          </a:ln>
          <a:effectLst>
            <a:outerShdw blurRad="254000" dist="127000" algn="ctr" rotWithShape="0">
              <a:schemeClr val="accent1">
                <a:lumMod val="40000"/>
                <a:lumOff val="60000"/>
                <a:alpha val="15000"/>
              </a:schemeClr>
            </a:outerShdw>
          </a:effectLst>
        </p:spPr>
        <p:txBody>
          <a:bodyPr spcFirstLastPara="1" wrap="square" lIns="0" tIns="0" rIns="0" bIns="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2400" b="1" dirty="0">
              <a:solidFill>
                <a:schemeClr val="dk1"/>
              </a:solidFill>
              <a:latin typeface="Times New Roman"/>
              <a:ea typeface="Times New Roman"/>
              <a:cs typeface="Times New Roman"/>
              <a:sym typeface="Times New Roman"/>
            </a:endParaRPr>
          </a:p>
        </p:txBody>
      </p:sp>
      <p:sp>
        <p:nvSpPr>
          <p:cNvPr id="72" name="Google Shape;246;p9">
            <a:extLst>
              <a:ext uri="{FF2B5EF4-FFF2-40B4-BE49-F238E27FC236}">
                <a16:creationId xmlns:a16="http://schemas.microsoft.com/office/drawing/2014/main" id="{B967A7E5-F2EF-CF12-77FC-6E05C6EBB864}"/>
              </a:ext>
            </a:extLst>
          </p:cNvPr>
          <p:cNvSpPr/>
          <p:nvPr/>
        </p:nvSpPr>
        <p:spPr>
          <a:xfrm>
            <a:off x="8679106" y="1685171"/>
            <a:ext cx="2762224" cy="696866"/>
          </a:xfrm>
          <a:prstGeom prst="roundRect">
            <a:avLst>
              <a:gd name="adj" fmla="val 50000"/>
            </a:avLst>
          </a:prstGeom>
          <a:solidFill>
            <a:srgbClr val="C00000"/>
          </a:solidFill>
          <a:ln>
            <a:solidFill>
              <a:schemeClr val="bg1"/>
            </a:solidFill>
          </a:ln>
          <a:effectLst>
            <a:outerShdw blurRad="127000" dist="63500" dir="2700000" algn="tl" rotWithShape="0">
              <a:schemeClr val="accent5">
                <a:lumMod val="40000"/>
                <a:lumOff val="60000"/>
                <a:alpha val="15000"/>
              </a:schemeClr>
            </a:outerShdw>
          </a:effectLst>
        </p:spPr>
        <p:txBody>
          <a:bodyPr spcFirstLastPara="1" wrap="square" lIns="91425" tIns="45700" rIns="91425" bIns="45700" anchor="ctr" anchorCtr="0">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2400" b="1" dirty="0">
                <a:solidFill>
                  <a:srgbClr val="FFFFFF"/>
                </a:solidFill>
                <a:latin typeface="Times New Roman"/>
                <a:ea typeface="Times New Roman"/>
                <a:cs typeface="Times New Roman"/>
                <a:sym typeface="Times New Roman"/>
              </a:rPr>
              <a:t>Temperature = 0.9</a:t>
            </a:r>
            <a:endParaRPr sz="2400" b="1" dirty="0">
              <a:solidFill>
                <a:srgbClr val="FFFFFF"/>
              </a:solidFill>
              <a:latin typeface="Times New Roman"/>
              <a:ea typeface="Times New Roman"/>
              <a:cs typeface="Times New Roman"/>
              <a:sym typeface="Times New Roman"/>
            </a:endParaRPr>
          </a:p>
        </p:txBody>
      </p:sp>
      <p:grpSp>
        <p:nvGrpSpPr>
          <p:cNvPr id="73" name="Google Shape;247;p9">
            <a:extLst>
              <a:ext uri="{FF2B5EF4-FFF2-40B4-BE49-F238E27FC236}">
                <a16:creationId xmlns:a16="http://schemas.microsoft.com/office/drawing/2014/main" id="{FA2ACFB4-82F3-E258-B781-24C094734AD0}"/>
              </a:ext>
            </a:extLst>
          </p:cNvPr>
          <p:cNvGrpSpPr/>
          <p:nvPr/>
        </p:nvGrpSpPr>
        <p:grpSpPr>
          <a:xfrm>
            <a:off x="9200818" y="3026047"/>
            <a:ext cx="2421498" cy="2196449"/>
            <a:chOff x="8491733" y="1394440"/>
            <a:chExt cx="2421498" cy="1352190"/>
          </a:xfrm>
        </p:grpSpPr>
        <p:cxnSp>
          <p:nvCxnSpPr>
            <p:cNvPr id="74" name="Google Shape;248;p9">
              <a:extLst>
                <a:ext uri="{FF2B5EF4-FFF2-40B4-BE49-F238E27FC236}">
                  <a16:creationId xmlns:a16="http://schemas.microsoft.com/office/drawing/2014/main" id="{A9F74F1A-4873-DA72-92D9-EFA3EB701962}"/>
                </a:ext>
              </a:extLst>
            </p:cNvPr>
            <p:cNvCxnSpPr/>
            <p:nvPr/>
          </p:nvCxnSpPr>
          <p:spPr>
            <a:xfrm>
              <a:off x="8491738" y="1394440"/>
              <a:ext cx="0" cy="1352190"/>
            </a:xfrm>
            <a:prstGeom prst="straightConnector1">
              <a:avLst/>
            </a:prstGeom>
            <a:noFill/>
            <a:ln w="12700" cap="rnd" cmpd="sng">
              <a:solidFill>
                <a:schemeClr val="dk2">
                  <a:alpha val="49803"/>
                </a:schemeClr>
              </a:solidFill>
              <a:prstDash val="solid"/>
              <a:miter lim="800000"/>
              <a:headEnd type="none" w="sm" len="sm"/>
              <a:tailEnd type="none" w="sm" len="sm"/>
            </a:ln>
          </p:spPr>
        </p:cxnSp>
        <p:sp>
          <p:nvSpPr>
            <p:cNvPr id="75" name="Google Shape;249;p9">
              <a:extLst>
                <a:ext uri="{FF2B5EF4-FFF2-40B4-BE49-F238E27FC236}">
                  <a16:creationId xmlns:a16="http://schemas.microsoft.com/office/drawing/2014/main" id="{83D6E530-5909-2CFE-430E-5DB7A69A3148}"/>
                </a:ext>
              </a:extLst>
            </p:cNvPr>
            <p:cNvSpPr/>
            <p:nvPr/>
          </p:nvSpPr>
          <p:spPr>
            <a:xfrm flipH="1">
              <a:off x="8491736" y="1474870"/>
              <a:ext cx="2421495" cy="255082"/>
            </a:xfrm>
            <a:prstGeom prst="rect">
              <a:avLst/>
            </a:prstGeom>
            <a:solidFill>
              <a:schemeClr val="bg1">
                <a:lumMod val="50000"/>
                <a:alpha val="51000"/>
              </a:scheme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600" b="1" dirty="0">
                <a:solidFill>
                  <a:schemeClr val="accent2"/>
                </a:solidFill>
                <a:latin typeface="Times New Roman"/>
                <a:ea typeface="Times New Roman"/>
                <a:cs typeface="Times New Roman"/>
                <a:sym typeface="Times New Roman"/>
              </a:endParaRPr>
            </a:p>
          </p:txBody>
        </p:sp>
        <p:sp>
          <p:nvSpPr>
            <p:cNvPr id="76" name="Google Shape;250;p9">
              <a:extLst>
                <a:ext uri="{FF2B5EF4-FFF2-40B4-BE49-F238E27FC236}">
                  <a16:creationId xmlns:a16="http://schemas.microsoft.com/office/drawing/2014/main" id="{5D21E7FB-A761-B525-431A-D8F8CC818D81}"/>
                </a:ext>
              </a:extLst>
            </p:cNvPr>
            <p:cNvSpPr/>
            <p:nvPr/>
          </p:nvSpPr>
          <p:spPr>
            <a:xfrm flipH="1">
              <a:off x="8491733" y="1784193"/>
              <a:ext cx="2240509" cy="255082"/>
            </a:xfrm>
            <a:prstGeom prst="rect">
              <a:avLst/>
            </a:prstGeom>
            <a:solidFill>
              <a:schemeClr val="bg1">
                <a:lumMod val="50000"/>
                <a:alpha val="51000"/>
              </a:scheme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600" b="1" dirty="0">
                <a:solidFill>
                  <a:schemeClr val="accent2"/>
                </a:solidFill>
                <a:latin typeface="Times New Roman"/>
                <a:ea typeface="Times New Roman"/>
                <a:cs typeface="Times New Roman"/>
                <a:sym typeface="Times New Roman"/>
              </a:endParaRPr>
            </a:p>
          </p:txBody>
        </p:sp>
        <p:sp>
          <p:nvSpPr>
            <p:cNvPr id="77" name="Google Shape;251;p9">
              <a:extLst>
                <a:ext uri="{FF2B5EF4-FFF2-40B4-BE49-F238E27FC236}">
                  <a16:creationId xmlns:a16="http://schemas.microsoft.com/office/drawing/2014/main" id="{FE68918B-4FD1-8E6B-E22D-3624FD2E7770}"/>
                </a:ext>
              </a:extLst>
            </p:cNvPr>
            <p:cNvSpPr/>
            <p:nvPr/>
          </p:nvSpPr>
          <p:spPr>
            <a:xfrm flipH="1">
              <a:off x="8491736" y="2093516"/>
              <a:ext cx="1859847" cy="255082"/>
            </a:xfrm>
            <a:prstGeom prst="rect">
              <a:avLst/>
            </a:prstGeom>
            <a:solidFill>
              <a:schemeClr val="bg1">
                <a:lumMod val="50000"/>
                <a:alpha val="51000"/>
              </a:scheme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600" b="1" dirty="0">
                <a:solidFill>
                  <a:schemeClr val="accent2"/>
                </a:solidFill>
                <a:latin typeface="Times New Roman"/>
                <a:ea typeface="Times New Roman"/>
                <a:cs typeface="Times New Roman"/>
                <a:sym typeface="Times New Roman"/>
              </a:endParaRPr>
            </a:p>
          </p:txBody>
        </p:sp>
        <p:sp>
          <p:nvSpPr>
            <p:cNvPr id="78" name="Google Shape;252;p9">
              <a:extLst>
                <a:ext uri="{FF2B5EF4-FFF2-40B4-BE49-F238E27FC236}">
                  <a16:creationId xmlns:a16="http://schemas.microsoft.com/office/drawing/2014/main" id="{E5A892EA-9DF5-54C3-823D-FFA0F853DFAE}"/>
                </a:ext>
              </a:extLst>
            </p:cNvPr>
            <p:cNvSpPr/>
            <p:nvPr/>
          </p:nvSpPr>
          <p:spPr>
            <a:xfrm flipH="1">
              <a:off x="8491735" y="2402840"/>
              <a:ext cx="1429079" cy="255082"/>
            </a:xfrm>
            <a:prstGeom prst="rect">
              <a:avLst/>
            </a:prstGeom>
            <a:solidFill>
              <a:schemeClr val="bg1">
                <a:lumMod val="50000"/>
                <a:alpha val="51000"/>
              </a:schemeClr>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600" b="1" dirty="0">
                <a:solidFill>
                  <a:schemeClr val="accent2"/>
                </a:solidFill>
                <a:latin typeface="Times New Roman"/>
                <a:ea typeface="Times New Roman"/>
                <a:cs typeface="Times New Roman"/>
                <a:sym typeface="Times New Roman"/>
              </a:endParaRPr>
            </a:p>
          </p:txBody>
        </p:sp>
      </p:grpSp>
      <p:sp>
        <p:nvSpPr>
          <p:cNvPr id="79" name="Google Shape;257;p9">
            <a:extLst>
              <a:ext uri="{FF2B5EF4-FFF2-40B4-BE49-F238E27FC236}">
                <a16:creationId xmlns:a16="http://schemas.microsoft.com/office/drawing/2014/main" id="{186F4A0A-A668-0CED-50D9-EB4696F566D8}"/>
              </a:ext>
            </a:extLst>
          </p:cNvPr>
          <p:cNvSpPr/>
          <p:nvPr/>
        </p:nvSpPr>
        <p:spPr>
          <a:xfrm>
            <a:off x="8517169" y="3121364"/>
            <a:ext cx="638951" cy="425325"/>
          </a:xfrm>
          <a:prstGeom prst="roundRect">
            <a:avLst>
              <a:gd name="adj" fmla="val 6000"/>
            </a:avLst>
          </a:prstGeom>
          <a:solidFill>
            <a:srgbClr val="FF0000"/>
          </a:solidFill>
          <a:ln>
            <a:noFill/>
          </a:ln>
          <a:effectLst>
            <a:outerShdw blurRad="127000" dist="50800" dir="5400000" algn="ctr" rotWithShape="0">
              <a:schemeClr val="accent1">
                <a:alpha val="14901"/>
              </a:schemeClr>
            </a:outerShdw>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zh-CN" altLang="en-US" sz="1800" b="1" dirty="0">
                <a:solidFill>
                  <a:srgbClr val="FFFFFF"/>
                </a:solidFill>
                <a:latin typeface="Times New Roman"/>
                <a:ea typeface="Times New Roman"/>
                <a:cs typeface="Times New Roman"/>
                <a:sym typeface="Times New Roman"/>
              </a:rPr>
              <a:t>机</a:t>
            </a:r>
            <a:endParaRPr sz="1800" b="1" dirty="0">
              <a:solidFill>
                <a:srgbClr val="FFFFFF"/>
              </a:solidFill>
              <a:latin typeface="Times New Roman"/>
              <a:ea typeface="Times New Roman"/>
              <a:cs typeface="Times New Roman"/>
              <a:sym typeface="Times New Roman"/>
            </a:endParaRPr>
          </a:p>
        </p:txBody>
      </p:sp>
      <p:sp>
        <p:nvSpPr>
          <p:cNvPr id="80" name="Google Shape;259;p9">
            <a:extLst>
              <a:ext uri="{FF2B5EF4-FFF2-40B4-BE49-F238E27FC236}">
                <a16:creationId xmlns:a16="http://schemas.microsoft.com/office/drawing/2014/main" id="{663CDF39-3855-EFC7-B65D-7A8BCDA790E8}"/>
              </a:ext>
            </a:extLst>
          </p:cNvPr>
          <p:cNvSpPr/>
          <p:nvPr/>
        </p:nvSpPr>
        <p:spPr>
          <a:xfrm>
            <a:off x="8517169" y="3623761"/>
            <a:ext cx="656833" cy="425325"/>
          </a:xfrm>
          <a:prstGeom prst="roundRect">
            <a:avLst>
              <a:gd name="adj" fmla="val 6000"/>
            </a:avLst>
          </a:prstGeom>
          <a:solidFill>
            <a:srgbClr val="FF0000"/>
          </a:solidFill>
          <a:ln>
            <a:noFill/>
          </a:ln>
          <a:effectLst>
            <a:outerShdw blurRad="127000" dist="50800" dir="5400000" algn="ctr" rotWithShape="0">
              <a:schemeClr val="accent1">
                <a:alpha val="14901"/>
              </a:schemeClr>
            </a:outerShdw>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zh-CN" altLang="en-US" sz="1800" b="1" dirty="0">
                <a:solidFill>
                  <a:srgbClr val="FFFFFF"/>
                </a:solidFill>
                <a:latin typeface="Times New Roman"/>
                <a:ea typeface="Times New Roman"/>
                <a:cs typeface="Times New Roman"/>
                <a:sym typeface="Times New Roman"/>
              </a:rPr>
              <a:t>是</a:t>
            </a:r>
            <a:endParaRPr dirty="0"/>
          </a:p>
        </p:txBody>
      </p:sp>
      <p:sp>
        <p:nvSpPr>
          <p:cNvPr id="81" name="Google Shape;260;p9">
            <a:extLst>
              <a:ext uri="{FF2B5EF4-FFF2-40B4-BE49-F238E27FC236}">
                <a16:creationId xmlns:a16="http://schemas.microsoft.com/office/drawing/2014/main" id="{EEDB43D7-17F8-7AB5-F6AB-C234A22DF3E4}"/>
              </a:ext>
            </a:extLst>
          </p:cNvPr>
          <p:cNvSpPr/>
          <p:nvPr/>
        </p:nvSpPr>
        <p:spPr>
          <a:xfrm>
            <a:off x="8517169" y="4124272"/>
            <a:ext cx="638954" cy="425325"/>
          </a:xfrm>
          <a:prstGeom prst="roundRect">
            <a:avLst>
              <a:gd name="adj" fmla="val 6000"/>
            </a:avLst>
          </a:prstGeom>
          <a:solidFill>
            <a:srgbClr val="FF0000"/>
          </a:solidFill>
          <a:ln>
            <a:noFill/>
          </a:ln>
          <a:effectLst>
            <a:outerShdw blurRad="127000" dist="50800" dir="5400000" algn="ctr" rotWithShape="0">
              <a:schemeClr val="accent1">
                <a:alpha val="14901"/>
              </a:schemeClr>
            </a:outerShdw>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zh-CN" altLang="en-US" sz="1800" b="1" dirty="0">
                <a:solidFill>
                  <a:srgbClr val="FFFFFF"/>
                </a:solidFill>
                <a:latin typeface="Times New Roman"/>
                <a:ea typeface="Times New Roman"/>
                <a:cs typeface="Times New Roman"/>
                <a:sym typeface="Times New Roman"/>
              </a:rPr>
              <a:t>用</a:t>
            </a:r>
            <a:endParaRPr dirty="0"/>
          </a:p>
        </p:txBody>
      </p:sp>
      <p:sp>
        <p:nvSpPr>
          <p:cNvPr id="82" name="Google Shape;261;p9">
            <a:extLst>
              <a:ext uri="{FF2B5EF4-FFF2-40B4-BE49-F238E27FC236}">
                <a16:creationId xmlns:a16="http://schemas.microsoft.com/office/drawing/2014/main" id="{8841BF74-8F3B-4016-8F45-7FCA76BAE993}"/>
              </a:ext>
            </a:extLst>
          </p:cNvPr>
          <p:cNvSpPr/>
          <p:nvPr/>
        </p:nvSpPr>
        <p:spPr>
          <a:xfrm>
            <a:off x="8517168" y="4621871"/>
            <a:ext cx="638954" cy="425325"/>
          </a:xfrm>
          <a:prstGeom prst="roundRect">
            <a:avLst>
              <a:gd name="adj" fmla="val 6000"/>
            </a:avLst>
          </a:prstGeom>
          <a:solidFill>
            <a:srgbClr val="FF0000"/>
          </a:solidFill>
          <a:ln>
            <a:noFill/>
          </a:ln>
          <a:effectLst>
            <a:outerShdw blurRad="127000" dist="50800" dir="5400000" algn="ctr" rotWithShape="0">
              <a:schemeClr val="accent1">
                <a:alpha val="14901"/>
              </a:schemeClr>
            </a:outerShdw>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zh-CN" altLang="en-US" sz="1800" b="1" dirty="0">
                <a:solidFill>
                  <a:srgbClr val="FFFFFF"/>
                </a:solidFill>
                <a:latin typeface="Times New Roman"/>
                <a:ea typeface="Times New Roman"/>
                <a:cs typeface="Times New Roman"/>
                <a:sym typeface="Times New Roman"/>
              </a:rPr>
              <a:t>训</a:t>
            </a:r>
            <a:endParaRPr sz="1800" b="1" dirty="0">
              <a:solidFill>
                <a:srgbClr val="FFFFFF"/>
              </a:solidFill>
              <a:latin typeface="Times New Roman"/>
              <a:ea typeface="Times New Roman"/>
              <a:cs typeface="Times New Roman"/>
              <a:sym typeface="Times New Roman"/>
            </a:endParaRPr>
          </a:p>
        </p:txBody>
      </p:sp>
      <p:sp>
        <p:nvSpPr>
          <p:cNvPr id="83" name="文本框 82">
            <a:extLst>
              <a:ext uri="{FF2B5EF4-FFF2-40B4-BE49-F238E27FC236}">
                <a16:creationId xmlns:a16="http://schemas.microsoft.com/office/drawing/2014/main" id="{9609A1B0-7F12-9496-B713-170EF8AF9CCD}"/>
              </a:ext>
            </a:extLst>
          </p:cNvPr>
          <p:cNvSpPr txBox="1"/>
          <p:nvPr/>
        </p:nvSpPr>
        <p:spPr>
          <a:xfrm>
            <a:off x="8733563" y="2523659"/>
            <a:ext cx="2615203" cy="400110"/>
          </a:xfrm>
          <a:prstGeom prst="rect">
            <a:avLst/>
          </a:prstGeom>
          <a:noFill/>
        </p:spPr>
        <p:txBody>
          <a:bodyPr wrap="none" rtlCol="0">
            <a:spAutoFit/>
          </a:bodyPr>
          <a:lstStyle/>
          <a:p>
            <a:r>
              <a:rPr lang="en-US" altLang="zh-CN" sz="2000" b="1" dirty="0"/>
              <a:t>Prediction Probability</a:t>
            </a:r>
            <a:endParaRPr lang="zh-CN" altLang="en-US" sz="2000" b="1" dirty="0"/>
          </a:p>
        </p:txBody>
      </p:sp>
      <p:sp>
        <p:nvSpPr>
          <p:cNvPr id="84" name="文本框 83">
            <a:extLst>
              <a:ext uri="{FF2B5EF4-FFF2-40B4-BE49-F238E27FC236}">
                <a16:creationId xmlns:a16="http://schemas.microsoft.com/office/drawing/2014/main" id="{C853B3A0-5B12-B24B-6CFE-A6E8A13B52E3}"/>
              </a:ext>
            </a:extLst>
          </p:cNvPr>
          <p:cNvSpPr txBox="1"/>
          <p:nvPr/>
        </p:nvSpPr>
        <p:spPr>
          <a:xfrm>
            <a:off x="156094" y="5553872"/>
            <a:ext cx="11793550" cy="1200329"/>
          </a:xfrm>
          <a:prstGeom prst="rect">
            <a:avLst/>
          </a:prstGeom>
          <a:noFill/>
        </p:spPr>
        <p:txBody>
          <a:bodyPr wrap="none" rtlCol="0">
            <a:spAutoFit/>
          </a:bodyPr>
          <a:lstStyle/>
          <a:p>
            <a:r>
              <a:rPr lang="zh-CN" altLang="en-US" dirty="0"/>
              <a:t>模型的 </a:t>
            </a:r>
            <a:r>
              <a:rPr lang="en-US" altLang="zh-CN" dirty="0"/>
              <a:t>Pre-train </a:t>
            </a:r>
            <a:r>
              <a:rPr lang="zh-CN" altLang="en-US" dirty="0"/>
              <a:t>就是为了让模型能够做出相对正确的预测。</a:t>
            </a:r>
            <a:r>
              <a:rPr lang="en-US" altLang="zh-CN" dirty="0"/>
              <a:t>Temperature </a:t>
            </a:r>
            <a:r>
              <a:rPr lang="zh-CN" altLang="en-US" dirty="0"/>
              <a:t>的升高一定程度上会使得 </a:t>
            </a:r>
            <a:r>
              <a:rPr lang="en-US" altLang="zh-CN" dirty="0"/>
              <a:t>Pre-train </a:t>
            </a:r>
            <a:r>
              <a:rPr lang="zh-CN" altLang="en-US" dirty="0"/>
              <a:t>无效化，</a:t>
            </a:r>
            <a:endParaRPr lang="en-US" altLang="zh-CN" dirty="0"/>
          </a:p>
          <a:p>
            <a:r>
              <a:rPr lang="zh-CN" altLang="en-US" dirty="0"/>
              <a:t>当算力不足与支持你进行更广的探索时，保持 </a:t>
            </a:r>
            <a:r>
              <a:rPr lang="en-US" altLang="zh-CN" dirty="0"/>
              <a:t>Temperature = 0</a:t>
            </a:r>
            <a:r>
              <a:rPr lang="zh-CN" altLang="en-US" dirty="0"/>
              <a:t> 是一个更加明智的决策。</a:t>
            </a:r>
            <a:endParaRPr lang="en-US" altLang="zh-CN" dirty="0"/>
          </a:p>
          <a:p>
            <a:r>
              <a:rPr lang="zh-CN" altLang="en-US" dirty="0"/>
              <a:t>因为放任模型随机尝试，不如相信</a:t>
            </a:r>
            <a:r>
              <a:rPr lang="en-US" altLang="zh-CN" dirty="0"/>
              <a:t> Pre-train </a:t>
            </a:r>
            <a:r>
              <a:rPr lang="zh-CN" altLang="en-US" dirty="0"/>
              <a:t>的结果。</a:t>
            </a:r>
            <a:endParaRPr lang="en-US" altLang="zh-CN" dirty="0"/>
          </a:p>
          <a:p>
            <a:r>
              <a:rPr lang="zh-CN" altLang="en-US" dirty="0"/>
              <a:t>同时，考虑到实验的可复现性，本次也不打算在随机性上做过多地尝试。</a:t>
            </a:r>
            <a:endParaRPr lang="en-US" altLang="zh-CN" dirty="0"/>
          </a:p>
        </p:txBody>
      </p:sp>
    </p:spTree>
    <p:extLst>
      <p:ext uri="{BB962C8B-B14F-4D97-AF65-F5344CB8AC3E}">
        <p14:creationId xmlns:p14="http://schemas.microsoft.com/office/powerpoint/2010/main" val="20715999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8B36D6-C90D-0A40-A28E-3BBA9116D50D}"/>
              </a:ext>
            </a:extLst>
          </p:cNvPr>
          <p:cNvSpPr txBox="1"/>
          <p:nvPr/>
        </p:nvSpPr>
        <p:spPr>
          <a:xfrm>
            <a:off x="0" y="0"/>
            <a:ext cx="7315203" cy="1200329"/>
          </a:xfrm>
          <a:prstGeom prst="rect">
            <a:avLst/>
          </a:prstGeom>
          <a:noFill/>
        </p:spPr>
        <p:txBody>
          <a:bodyPr wrap="square" rtlCol="0">
            <a:spAutoFit/>
          </a:bodyPr>
          <a:lstStyle/>
          <a:p>
            <a:r>
              <a:rPr lang="en-US" altLang="zh-CN" sz="2400" b="1" dirty="0">
                <a:latin typeface="Times New Roman" panose="02020603050405020304" pitchFamily="18" charset="0"/>
                <a:ea typeface="新宋体" panose="02010609030101010101" pitchFamily="49" charset="-122"/>
              </a:rPr>
              <a:t>Finding key pieces of the puzzle</a:t>
            </a:r>
          </a:p>
          <a:p>
            <a:r>
              <a:rPr lang="zh-CN" altLang="en-US" sz="2400" b="1" dirty="0">
                <a:latin typeface="Times New Roman" panose="02020603050405020304" pitchFamily="18" charset="0"/>
                <a:ea typeface="新宋体" panose="02010609030101010101" pitchFamily="49" charset="-122"/>
              </a:rPr>
              <a:t>理解工作流</a:t>
            </a:r>
            <a:r>
              <a:rPr lang="en-US" altLang="zh-CN" sz="2400" b="1" dirty="0">
                <a:latin typeface="Times New Roman" panose="02020603050405020304" pitchFamily="18" charset="0"/>
                <a:ea typeface="新宋体" panose="02010609030101010101" pitchFamily="49" charset="-122"/>
              </a:rPr>
              <a:t>(2.1.0) – </a:t>
            </a:r>
            <a:r>
              <a:rPr lang="zh-CN" altLang="en-US" sz="2400" b="1" dirty="0">
                <a:latin typeface="Times New Roman" panose="02020603050405020304" pitchFamily="18" charset="0"/>
                <a:ea typeface="新宋体" panose="02010609030101010101" pitchFamily="49" charset="-122"/>
              </a:rPr>
              <a:t>从 </a:t>
            </a:r>
            <a:r>
              <a:rPr lang="en-US" altLang="zh-CN" sz="2400" b="1" dirty="0">
                <a:latin typeface="Times New Roman" panose="02020603050405020304" pitchFamily="18" charset="0"/>
                <a:ea typeface="新宋体" panose="02010609030101010101" pitchFamily="49" charset="-122"/>
              </a:rPr>
              <a:t>main </a:t>
            </a:r>
            <a:r>
              <a:rPr lang="zh-CN" altLang="en-US" sz="2400" b="1" dirty="0">
                <a:latin typeface="Times New Roman" panose="02020603050405020304" pitchFamily="18" charset="0"/>
                <a:ea typeface="新宋体" panose="02010609030101010101" pitchFamily="49" charset="-122"/>
              </a:rPr>
              <a:t>函数开始</a:t>
            </a:r>
            <a:r>
              <a:rPr lang="en-US" altLang="zh-CN" sz="2400" b="1" dirty="0">
                <a:latin typeface="Times New Roman" panose="02020603050405020304" pitchFamily="18" charset="0"/>
                <a:ea typeface="新宋体" panose="02010609030101010101" pitchFamily="49" charset="-122"/>
              </a:rPr>
              <a:t>:</a:t>
            </a:r>
            <a:r>
              <a:rPr lang="zh-CN" altLang="en-US" sz="2400" b="1" dirty="0">
                <a:latin typeface="Times New Roman" panose="02020603050405020304" pitchFamily="18" charset="0"/>
                <a:ea typeface="新宋体" panose="02010609030101010101" pitchFamily="49" charset="-122"/>
              </a:rPr>
              <a:t>如何调用</a:t>
            </a:r>
            <a:r>
              <a:rPr lang="en-US" altLang="zh-CN" sz="2400" b="1" dirty="0">
                <a:latin typeface="Times New Roman" panose="02020603050405020304" pitchFamily="18" charset="0"/>
                <a:ea typeface="新宋体" panose="02010609030101010101" pitchFamily="49" charset="-122"/>
              </a:rPr>
              <a:t>Agents</a:t>
            </a:r>
          </a:p>
        </p:txBody>
      </p:sp>
      <p:sp>
        <p:nvSpPr>
          <p:cNvPr id="20" name="Google Shape;258;p9">
            <a:extLst>
              <a:ext uri="{FF2B5EF4-FFF2-40B4-BE49-F238E27FC236}">
                <a16:creationId xmlns:a16="http://schemas.microsoft.com/office/drawing/2014/main" id="{2ED7AC09-3DC7-B214-7AC5-5A28DA269675}"/>
              </a:ext>
            </a:extLst>
          </p:cNvPr>
          <p:cNvSpPr/>
          <p:nvPr/>
        </p:nvSpPr>
        <p:spPr>
          <a:xfrm>
            <a:off x="0" y="3660459"/>
            <a:ext cx="5249397" cy="539851"/>
          </a:xfrm>
          <a:prstGeom prst="roundRect">
            <a:avLst>
              <a:gd name="adj" fmla="val 0"/>
            </a:avLst>
          </a:prstGeom>
          <a:noFill/>
          <a:ln>
            <a:noFill/>
          </a:ln>
          <a:effectLst>
            <a:outerShdw blurRad="127000" dist="63500" dir="2700000" algn="tl" rotWithShape="0">
              <a:schemeClr val="accent2">
                <a:alpha val="14901"/>
              </a:schemeClr>
            </a:outerShdw>
          </a:effectLst>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10000"/>
              </a:lnSpc>
              <a:spcBef>
                <a:spcPts val="0"/>
              </a:spcBef>
              <a:spcAft>
                <a:spcPts val="0"/>
              </a:spcAft>
              <a:buNone/>
            </a:pPr>
            <a:r>
              <a:rPr lang="en-US" altLang="zh-CN" b="1" dirty="0" err="1">
                <a:solidFill>
                  <a:schemeClr val="tx1"/>
                </a:solidFill>
                <a:latin typeface="Times New Roman"/>
                <a:ea typeface="Times New Roman"/>
                <a:cs typeface="Times New Roman"/>
                <a:sym typeface="Times New Roman"/>
              </a:rPr>
              <a:t>agent.step</a:t>
            </a:r>
            <a:r>
              <a:rPr lang="en-US" altLang="zh-CN" b="1" dirty="0">
                <a:solidFill>
                  <a:schemeClr val="tx1"/>
                </a:solidFill>
                <a:latin typeface="Times New Roman"/>
                <a:ea typeface="Times New Roman"/>
                <a:cs typeface="Times New Roman"/>
                <a:sym typeface="Times New Roman"/>
              </a:rPr>
              <a:t> </a:t>
            </a:r>
            <a:r>
              <a:rPr lang="zh-CN" altLang="en-US" b="1" dirty="0">
                <a:solidFill>
                  <a:schemeClr val="tx1"/>
                </a:solidFill>
                <a:latin typeface="Times New Roman"/>
                <a:ea typeface="Times New Roman"/>
                <a:cs typeface="Times New Roman"/>
                <a:sym typeface="Times New Roman"/>
              </a:rPr>
              <a:t>是 </a:t>
            </a:r>
            <a:r>
              <a:rPr lang="en-US" altLang="zh-CN" b="1" dirty="0">
                <a:solidFill>
                  <a:schemeClr val="tx1"/>
                </a:solidFill>
                <a:latin typeface="Times New Roman"/>
                <a:ea typeface="Times New Roman"/>
                <a:cs typeface="Times New Roman"/>
                <a:sym typeface="Times New Roman"/>
              </a:rPr>
              <a:t>main </a:t>
            </a:r>
            <a:r>
              <a:rPr lang="zh-CN" altLang="en-US" b="1" dirty="0">
                <a:solidFill>
                  <a:schemeClr val="tx1"/>
                </a:solidFill>
                <a:latin typeface="Times New Roman"/>
                <a:ea typeface="Times New Roman"/>
                <a:cs typeface="Times New Roman"/>
                <a:sym typeface="Times New Roman"/>
              </a:rPr>
              <a:t>中开始调用的第一个方法，也是最重要的方法</a:t>
            </a:r>
            <a:endParaRPr b="1" dirty="0">
              <a:solidFill>
                <a:schemeClr val="tx1"/>
              </a:solidFill>
              <a:latin typeface="Times New Roman"/>
              <a:ea typeface="Times New Roman"/>
              <a:cs typeface="Times New Roman"/>
              <a:sym typeface="Times New Roman"/>
            </a:endParaRPr>
          </a:p>
        </p:txBody>
      </p:sp>
      <p:pic>
        <p:nvPicPr>
          <p:cNvPr id="4" name="图片 3">
            <a:extLst>
              <a:ext uri="{FF2B5EF4-FFF2-40B4-BE49-F238E27FC236}">
                <a16:creationId xmlns:a16="http://schemas.microsoft.com/office/drawing/2014/main" id="{AF50FAAE-6E57-DDF0-AEEF-808043465263}"/>
              </a:ext>
            </a:extLst>
          </p:cNvPr>
          <p:cNvPicPr>
            <a:picLocks noChangeAspect="1"/>
          </p:cNvPicPr>
          <p:nvPr/>
        </p:nvPicPr>
        <p:blipFill>
          <a:blip r:embed="rId3"/>
          <a:stretch>
            <a:fillRect/>
          </a:stretch>
        </p:blipFill>
        <p:spPr>
          <a:xfrm>
            <a:off x="64912" y="780736"/>
            <a:ext cx="5048033" cy="3028918"/>
          </a:xfrm>
          <a:prstGeom prst="rect">
            <a:avLst/>
          </a:prstGeom>
        </p:spPr>
      </p:pic>
      <p:sp>
        <p:nvSpPr>
          <p:cNvPr id="7" name="矩形: 圆角 6">
            <a:extLst>
              <a:ext uri="{FF2B5EF4-FFF2-40B4-BE49-F238E27FC236}">
                <a16:creationId xmlns:a16="http://schemas.microsoft.com/office/drawing/2014/main" id="{64230DE9-C803-6467-3BB8-6512095EA178}"/>
              </a:ext>
            </a:extLst>
          </p:cNvPr>
          <p:cNvSpPr/>
          <p:nvPr/>
        </p:nvSpPr>
        <p:spPr>
          <a:xfrm>
            <a:off x="7377112" y="62922"/>
            <a:ext cx="3095625" cy="4314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def step(self, </a:t>
            </a:r>
            <a:r>
              <a:rPr lang="en-US" altLang="zh-CN" dirty="0" err="1"/>
              <a:t>exec_callback</a:t>
            </a:r>
            <a:r>
              <a:rPr lang="en-US" altLang="zh-CN" dirty="0"/>
              <a:t>)</a:t>
            </a:r>
            <a:endParaRPr lang="zh-CN" altLang="en-US" dirty="0"/>
          </a:p>
        </p:txBody>
      </p:sp>
      <p:cxnSp>
        <p:nvCxnSpPr>
          <p:cNvPr id="9" name="直接箭头连接符 8">
            <a:extLst>
              <a:ext uri="{FF2B5EF4-FFF2-40B4-BE49-F238E27FC236}">
                <a16:creationId xmlns:a16="http://schemas.microsoft.com/office/drawing/2014/main" id="{1CD9345F-80B8-12C7-50B3-0DA7D645B098}"/>
              </a:ext>
            </a:extLst>
          </p:cNvPr>
          <p:cNvCxnSpPr>
            <a:stCxn id="7" idx="2"/>
          </p:cNvCxnSpPr>
          <p:nvPr/>
        </p:nvCxnSpPr>
        <p:spPr>
          <a:xfrm flipH="1">
            <a:off x="8924924" y="494406"/>
            <a:ext cx="1" cy="3247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平行四边形 10">
            <a:extLst>
              <a:ext uri="{FF2B5EF4-FFF2-40B4-BE49-F238E27FC236}">
                <a16:creationId xmlns:a16="http://schemas.microsoft.com/office/drawing/2014/main" id="{93E30F66-2C44-564E-0D19-6325BFC5413E}"/>
              </a:ext>
            </a:extLst>
          </p:cNvPr>
          <p:cNvSpPr/>
          <p:nvPr/>
        </p:nvSpPr>
        <p:spPr>
          <a:xfrm>
            <a:off x="7310441" y="819150"/>
            <a:ext cx="3162296" cy="431484"/>
          </a:xfrm>
          <a:prstGeom prst="parallelogram">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判断</a:t>
            </a:r>
            <a:r>
              <a:rPr lang="en-US" altLang="zh-CN" b="1" dirty="0">
                <a:solidFill>
                  <a:schemeClr val="tx1"/>
                </a:solidFill>
              </a:rPr>
              <a:t>Node</a:t>
            </a:r>
            <a:r>
              <a:rPr lang="zh-CN" altLang="en-US" b="1" dirty="0">
                <a:solidFill>
                  <a:schemeClr val="tx1"/>
                </a:solidFill>
              </a:rPr>
              <a:t>类型</a:t>
            </a:r>
          </a:p>
        </p:txBody>
      </p:sp>
      <p:sp>
        <p:nvSpPr>
          <p:cNvPr id="15" name="矩形: 圆角 14">
            <a:extLst>
              <a:ext uri="{FF2B5EF4-FFF2-40B4-BE49-F238E27FC236}">
                <a16:creationId xmlns:a16="http://schemas.microsoft.com/office/drawing/2014/main" id="{E72EBFF0-A527-5EE2-5D27-06CB1CC7E490}"/>
              </a:ext>
            </a:extLst>
          </p:cNvPr>
          <p:cNvSpPr/>
          <p:nvPr/>
        </p:nvSpPr>
        <p:spPr>
          <a:xfrm>
            <a:off x="5893595" y="1575378"/>
            <a:ext cx="1483517" cy="4314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def _draft</a:t>
            </a:r>
            <a:endParaRPr lang="zh-CN" altLang="en-US" dirty="0"/>
          </a:p>
        </p:txBody>
      </p:sp>
      <p:sp>
        <p:nvSpPr>
          <p:cNvPr id="30" name="矩形: 圆角 29">
            <a:extLst>
              <a:ext uri="{FF2B5EF4-FFF2-40B4-BE49-F238E27FC236}">
                <a16:creationId xmlns:a16="http://schemas.microsoft.com/office/drawing/2014/main" id="{223C83A1-44DF-FF2F-6839-E256CAEBD932}"/>
              </a:ext>
            </a:extLst>
          </p:cNvPr>
          <p:cNvSpPr/>
          <p:nvPr/>
        </p:nvSpPr>
        <p:spPr>
          <a:xfrm>
            <a:off x="8201823" y="1572781"/>
            <a:ext cx="1483518" cy="4314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def _debug</a:t>
            </a:r>
            <a:endParaRPr lang="zh-CN" altLang="en-US" dirty="0"/>
          </a:p>
        </p:txBody>
      </p:sp>
      <p:sp>
        <p:nvSpPr>
          <p:cNvPr id="31" name="矩形: 圆角 30">
            <a:extLst>
              <a:ext uri="{FF2B5EF4-FFF2-40B4-BE49-F238E27FC236}">
                <a16:creationId xmlns:a16="http://schemas.microsoft.com/office/drawing/2014/main" id="{EB8B681D-F80D-220B-13DD-9BFC9E51C403}"/>
              </a:ext>
            </a:extLst>
          </p:cNvPr>
          <p:cNvSpPr/>
          <p:nvPr/>
        </p:nvSpPr>
        <p:spPr>
          <a:xfrm>
            <a:off x="10510047" y="1576534"/>
            <a:ext cx="1483519" cy="4314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def _improve</a:t>
            </a:r>
            <a:endParaRPr lang="zh-CN" altLang="en-US" dirty="0"/>
          </a:p>
        </p:txBody>
      </p:sp>
      <p:cxnSp>
        <p:nvCxnSpPr>
          <p:cNvPr id="34" name="直接连接符 33">
            <a:extLst>
              <a:ext uri="{FF2B5EF4-FFF2-40B4-BE49-F238E27FC236}">
                <a16:creationId xmlns:a16="http://schemas.microsoft.com/office/drawing/2014/main" id="{2D33BAC1-4DEA-B449-142F-23F0D99F2FB2}"/>
              </a:ext>
            </a:extLst>
          </p:cNvPr>
          <p:cNvCxnSpPr>
            <a:cxnSpLocks/>
          </p:cNvCxnSpPr>
          <p:nvPr/>
        </p:nvCxnSpPr>
        <p:spPr>
          <a:xfrm>
            <a:off x="8943581" y="1250634"/>
            <a:ext cx="0" cy="17811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8C7B9850-1CB4-7432-8C79-B81271BC6714}"/>
              </a:ext>
            </a:extLst>
          </p:cNvPr>
          <p:cNvCxnSpPr>
            <a:cxnSpLocks/>
          </p:cNvCxnSpPr>
          <p:nvPr/>
        </p:nvCxnSpPr>
        <p:spPr>
          <a:xfrm flipH="1">
            <a:off x="6635353" y="1428750"/>
            <a:ext cx="23082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A1ABD3E8-C9C4-F9E5-C8C3-139C759E04CF}"/>
              </a:ext>
            </a:extLst>
          </p:cNvPr>
          <p:cNvCxnSpPr>
            <a:cxnSpLocks/>
          </p:cNvCxnSpPr>
          <p:nvPr/>
        </p:nvCxnSpPr>
        <p:spPr>
          <a:xfrm flipV="1">
            <a:off x="8943581" y="1427452"/>
            <a:ext cx="2308225" cy="1298"/>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9148A944-E4E5-3B19-B2D0-22DC24359B19}"/>
              </a:ext>
            </a:extLst>
          </p:cNvPr>
          <p:cNvCxnSpPr>
            <a:endCxn id="15" idx="0"/>
          </p:cNvCxnSpPr>
          <p:nvPr/>
        </p:nvCxnSpPr>
        <p:spPr>
          <a:xfrm>
            <a:off x="6635353" y="1428750"/>
            <a:ext cx="1" cy="146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C23E5BD0-C21E-40D8-8A12-6B7718DE479D}"/>
              </a:ext>
            </a:extLst>
          </p:cNvPr>
          <p:cNvCxnSpPr>
            <a:cxnSpLocks/>
            <a:endCxn id="30" idx="0"/>
          </p:cNvCxnSpPr>
          <p:nvPr/>
        </p:nvCxnSpPr>
        <p:spPr>
          <a:xfrm>
            <a:off x="8943580" y="1427452"/>
            <a:ext cx="2" cy="145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60026911-25AC-3FEA-7B91-E0A7B85DF5E2}"/>
              </a:ext>
            </a:extLst>
          </p:cNvPr>
          <p:cNvCxnSpPr>
            <a:cxnSpLocks/>
            <a:endCxn id="31" idx="0"/>
          </p:cNvCxnSpPr>
          <p:nvPr/>
        </p:nvCxnSpPr>
        <p:spPr>
          <a:xfrm>
            <a:off x="11251807" y="1427452"/>
            <a:ext cx="0" cy="149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矩形: 圆角 53">
            <a:extLst>
              <a:ext uri="{FF2B5EF4-FFF2-40B4-BE49-F238E27FC236}">
                <a16:creationId xmlns:a16="http://schemas.microsoft.com/office/drawing/2014/main" id="{2C9CFF36-71C7-DE52-F468-977876B1CE8A}"/>
              </a:ext>
            </a:extLst>
          </p:cNvPr>
          <p:cNvSpPr/>
          <p:nvPr/>
        </p:nvSpPr>
        <p:spPr>
          <a:xfrm>
            <a:off x="5894788" y="2341722"/>
            <a:ext cx="6099971" cy="4314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def </a:t>
            </a:r>
            <a:r>
              <a:rPr lang="en-US" altLang="zh-CN" dirty="0" err="1"/>
              <a:t>plan_and_code_query</a:t>
            </a:r>
            <a:r>
              <a:rPr lang="en-US" altLang="zh-CN" dirty="0"/>
              <a:t> [ LLM </a:t>
            </a:r>
            <a:r>
              <a:rPr lang="zh-CN" altLang="en-US" dirty="0"/>
              <a:t>接口，用于和</a:t>
            </a:r>
            <a:r>
              <a:rPr lang="en-US" altLang="zh-CN" dirty="0"/>
              <a:t>LLM</a:t>
            </a:r>
            <a:r>
              <a:rPr lang="zh-CN" altLang="en-US" dirty="0"/>
              <a:t>进行交互</a:t>
            </a:r>
            <a:r>
              <a:rPr lang="en-US" altLang="zh-CN" dirty="0"/>
              <a:t>] </a:t>
            </a:r>
            <a:endParaRPr lang="zh-CN" altLang="en-US" dirty="0"/>
          </a:p>
        </p:txBody>
      </p:sp>
      <p:cxnSp>
        <p:nvCxnSpPr>
          <p:cNvPr id="56" name="直接箭头连接符 55">
            <a:extLst>
              <a:ext uri="{FF2B5EF4-FFF2-40B4-BE49-F238E27FC236}">
                <a16:creationId xmlns:a16="http://schemas.microsoft.com/office/drawing/2014/main" id="{3DAB04EC-6682-8891-D974-792C7659EF6B}"/>
              </a:ext>
            </a:extLst>
          </p:cNvPr>
          <p:cNvCxnSpPr>
            <a:stCxn id="15" idx="2"/>
          </p:cNvCxnSpPr>
          <p:nvPr/>
        </p:nvCxnSpPr>
        <p:spPr>
          <a:xfrm flipH="1">
            <a:off x="6635353" y="2006862"/>
            <a:ext cx="1" cy="334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C57FADB2-F505-4231-316C-80167EA4875C}"/>
              </a:ext>
            </a:extLst>
          </p:cNvPr>
          <p:cNvCxnSpPr/>
          <p:nvPr/>
        </p:nvCxnSpPr>
        <p:spPr>
          <a:xfrm flipH="1">
            <a:off x="8943578" y="2003109"/>
            <a:ext cx="1" cy="334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157905AF-4365-9078-A14D-382074FD7B92}"/>
              </a:ext>
            </a:extLst>
          </p:cNvPr>
          <p:cNvCxnSpPr/>
          <p:nvPr/>
        </p:nvCxnSpPr>
        <p:spPr>
          <a:xfrm flipH="1">
            <a:off x="11251803" y="2003109"/>
            <a:ext cx="1" cy="334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文本框 87">
            <a:extLst>
              <a:ext uri="{FF2B5EF4-FFF2-40B4-BE49-F238E27FC236}">
                <a16:creationId xmlns:a16="http://schemas.microsoft.com/office/drawing/2014/main" id="{1C2C89D1-0E42-A819-E6F6-1070626DCF15}"/>
              </a:ext>
            </a:extLst>
          </p:cNvPr>
          <p:cNvSpPr txBox="1"/>
          <p:nvPr/>
        </p:nvSpPr>
        <p:spPr>
          <a:xfrm>
            <a:off x="6112328" y="1967367"/>
            <a:ext cx="556563" cy="369332"/>
          </a:xfrm>
          <a:prstGeom prst="rect">
            <a:avLst/>
          </a:prstGeom>
          <a:noFill/>
        </p:spPr>
        <p:txBody>
          <a:bodyPr wrap="none" rtlCol="0">
            <a:spAutoFit/>
          </a:bodyPr>
          <a:lstStyle/>
          <a:p>
            <a:r>
              <a:rPr lang="en-US" altLang="zh-CN" dirty="0"/>
              <a:t>S_P</a:t>
            </a:r>
            <a:endParaRPr lang="zh-CN" altLang="en-US" dirty="0"/>
          </a:p>
        </p:txBody>
      </p:sp>
      <p:sp>
        <p:nvSpPr>
          <p:cNvPr id="89" name="文本框 88">
            <a:extLst>
              <a:ext uri="{FF2B5EF4-FFF2-40B4-BE49-F238E27FC236}">
                <a16:creationId xmlns:a16="http://schemas.microsoft.com/office/drawing/2014/main" id="{16E06D27-7A14-F3BB-4545-3351C3EB2C0C}"/>
              </a:ext>
            </a:extLst>
          </p:cNvPr>
          <p:cNvSpPr txBox="1"/>
          <p:nvPr/>
        </p:nvSpPr>
        <p:spPr>
          <a:xfrm>
            <a:off x="6660757" y="1974987"/>
            <a:ext cx="1133644" cy="369332"/>
          </a:xfrm>
          <a:prstGeom prst="rect">
            <a:avLst/>
          </a:prstGeom>
          <a:noFill/>
        </p:spPr>
        <p:txBody>
          <a:bodyPr wrap="none" rtlCol="0">
            <a:spAutoFit/>
          </a:bodyPr>
          <a:lstStyle/>
          <a:p>
            <a:r>
              <a:rPr lang="en-US" altLang="zh-CN" dirty="0"/>
              <a:t>U_P(T_P)</a:t>
            </a:r>
            <a:endParaRPr lang="zh-CN" altLang="en-US" dirty="0"/>
          </a:p>
        </p:txBody>
      </p:sp>
      <p:sp>
        <p:nvSpPr>
          <p:cNvPr id="90" name="文本框 89">
            <a:extLst>
              <a:ext uri="{FF2B5EF4-FFF2-40B4-BE49-F238E27FC236}">
                <a16:creationId xmlns:a16="http://schemas.microsoft.com/office/drawing/2014/main" id="{B8AE0E19-3DE2-8167-BC99-CA82E8D9E848}"/>
              </a:ext>
            </a:extLst>
          </p:cNvPr>
          <p:cNvSpPr txBox="1"/>
          <p:nvPr/>
        </p:nvSpPr>
        <p:spPr>
          <a:xfrm>
            <a:off x="8420552" y="1956009"/>
            <a:ext cx="556563" cy="369332"/>
          </a:xfrm>
          <a:prstGeom prst="rect">
            <a:avLst/>
          </a:prstGeom>
          <a:noFill/>
        </p:spPr>
        <p:txBody>
          <a:bodyPr wrap="none" rtlCol="0">
            <a:spAutoFit/>
          </a:bodyPr>
          <a:lstStyle/>
          <a:p>
            <a:r>
              <a:rPr lang="en-US" altLang="zh-CN" dirty="0"/>
              <a:t>S_P</a:t>
            </a:r>
            <a:endParaRPr lang="zh-CN" altLang="en-US" dirty="0"/>
          </a:p>
        </p:txBody>
      </p:sp>
      <p:sp>
        <p:nvSpPr>
          <p:cNvPr id="91" name="文本框 90">
            <a:extLst>
              <a:ext uri="{FF2B5EF4-FFF2-40B4-BE49-F238E27FC236}">
                <a16:creationId xmlns:a16="http://schemas.microsoft.com/office/drawing/2014/main" id="{3946F881-52E9-58DF-6D62-D84B4B2DB8FA}"/>
              </a:ext>
            </a:extLst>
          </p:cNvPr>
          <p:cNvSpPr txBox="1"/>
          <p:nvPr/>
        </p:nvSpPr>
        <p:spPr>
          <a:xfrm>
            <a:off x="8968981" y="1963629"/>
            <a:ext cx="1133644" cy="369332"/>
          </a:xfrm>
          <a:prstGeom prst="rect">
            <a:avLst/>
          </a:prstGeom>
          <a:noFill/>
        </p:spPr>
        <p:txBody>
          <a:bodyPr wrap="none" rtlCol="0">
            <a:spAutoFit/>
          </a:bodyPr>
          <a:lstStyle/>
          <a:p>
            <a:r>
              <a:rPr lang="en-US" altLang="zh-CN" dirty="0"/>
              <a:t>U_P(T_P)</a:t>
            </a:r>
            <a:endParaRPr lang="zh-CN" altLang="en-US" dirty="0"/>
          </a:p>
        </p:txBody>
      </p:sp>
      <p:sp>
        <p:nvSpPr>
          <p:cNvPr id="92" name="文本框 91">
            <a:extLst>
              <a:ext uri="{FF2B5EF4-FFF2-40B4-BE49-F238E27FC236}">
                <a16:creationId xmlns:a16="http://schemas.microsoft.com/office/drawing/2014/main" id="{733F4822-2878-FF76-D618-E6C6456B68D1}"/>
              </a:ext>
            </a:extLst>
          </p:cNvPr>
          <p:cNvSpPr txBox="1"/>
          <p:nvPr/>
        </p:nvSpPr>
        <p:spPr>
          <a:xfrm>
            <a:off x="10677810" y="1984844"/>
            <a:ext cx="556563" cy="369332"/>
          </a:xfrm>
          <a:prstGeom prst="rect">
            <a:avLst/>
          </a:prstGeom>
          <a:noFill/>
        </p:spPr>
        <p:txBody>
          <a:bodyPr wrap="none" rtlCol="0">
            <a:spAutoFit/>
          </a:bodyPr>
          <a:lstStyle/>
          <a:p>
            <a:r>
              <a:rPr lang="en-US" altLang="zh-CN" dirty="0"/>
              <a:t>S_P</a:t>
            </a:r>
            <a:endParaRPr lang="zh-CN" altLang="en-US" dirty="0"/>
          </a:p>
        </p:txBody>
      </p:sp>
      <p:sp>
        <p:nvSpPr>
          <p:cNvPr id="93" name="文本框 92">
            <a:extLst>
              <a:ext uri="{FF2B5EF4-FFF2-40B4-BE49-F238E27FC236}">
                <a16:creationId xmlns:a16="http://schemas.microsoft.com/office/drawing/2014/main" id="{3551360C-0EC4-2B70-2892-C14D7BF11173}"/>
              </a:ext>
            </a:extLst>
          </p:cNvPr>
          <p:cNvSpPr txBox="1"/>
          <p:nvPr/>
        </p:nvSpPr>
        <p:spPr>
          <a:xfrm>
            <a:off x="11200112" y="1992464"/>
            <a:ext cx="1133644" cy="369332"/>
          </a:xfrm>
          <a:prstGeom prst="rect">
            <a:avLst/>
          </a:prstGeom>
          <a:noFill/>
        </p:spPr>
        <p:txBody>
          <a:bodyPr wrap="none" rtlCol="0">
            <a:spAutoFit/>
          </a:bodyPr>
          <a:lstStyle/>
          <a:p>
            <a:r>
              <a:rPr lang="en-US" altLang="zh-CN" dirty="0"/>
              <a:t>U_P(T_P)</a:t>
            </a:r>
            <a:endParaRPr lang="zh-CN" altLang="en-US" dirty="0"/>
          </a:p>
        </p:txBody>
      </p:sp>
      <p:sp>
        <p:nvSpPr>
          <p:cNvPr id="94" name="矩形 93">
            <a:extLst>
              <a:ext uri="{FF2B5EF4-FFF2-40B4-BE49-F238E27FC236}">
                <a16:creationId xmlns:a16="http://schemas.microsoft.com/office/drawing/2014/main" id="{3B3935D5-83D2-B888-99B0-9934BA99CC1B}"/>
              </a:ext>
            </a:extLst>
          </p:cNvPr>
          <p:cNvSpPr/>
          <p:nvPr/>
        </p:nvSpPr>
        <p:spPr>
          <a:xfrm>
            <a:off x="5305438" y="1343024"/>
            <a:ext cx="6879387" cy="1552575"/>
          </a:xfrm>
          <a:prstGeom prst="rect">
            <a:avLst/>
          </a:prstGeom>
          <a:noFill/>
          <a:ln w="38100">
            <a:solidFill>
              <a:schemeClr val="accent5"/>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文本框 94">
            <a:extLst>
              <a:ext uri="{FF2B5EF4-FFF2-40B4-BE49-F238E27FC236}">
                <a16:creationId xmlns:a16="http://schemas.microsoft.com/office/drawing/2014/main" id="{5C03115C-BB68-7604-042E-E8AF99EA7E5F}"/>
              </a:ext>
            </a:extLst>
          </p:cNvPr>
          <p:cNvSpPr txBox="1"/>
          <p:nvPr/>
        </p:nvSpPr>
        <p:spPr>
          <a:xfrm>
            <a:off x="5249397" y="1297901"/>
            <a:ext cx="838691" cy="369332"/>
          </a:xfrm>
          <a:prstGeom prst="rect">
            <a:avLst/>
          </a:prstGeom>
          <a:noFill/>
        </p:spPr>
        <p:txBody>
          <a:bodyPr wrap="none" rtlCol="0">
            <a:spAutoFit/>
          </a:bodyPr>
          <a:lstStyle/>
          <a:p>
            <a:r>
              <a:rPr lang="en-US" altLang="zh-CN" dirty="0">
                <a:solidFill>
                  <a:schemeClr val="accent1"/>
                </a:solidFill>
              </a:rPr>
              <a:t>Agents</a:t>
            </a:r>
            <a:endParaRPr lang="zh-CN" altLang="en-US" dirty="0">
              <a:solidFill>
                <a:schemeClr val="accent1"/>
              </a:solidFill>
            </a:endParaRPr>
          </a:p>
        </p:txBody>
      </p:sp>
      <p:cxnSp>
        <p:nvCxnSpPr>
          <p:cNvPr id="97" name="直接箭头连接符 96">
            <a:extLst>
              <a:ext uri="{FF2B5EF4-FFF2-40B4-BE49-F238E27FC236}">
                <a16:creationId xmlns:a16="http://schemas.microsoft.com/office/drawing/2014/main" id="{8BE6A460-3117-1BAC-9615-519CD930A423}"/>
              </a:ext>
            </a:extLst>
          </p:cNvPr>
          <p:cNvCxnSpPr>
            <a:stCxn id="54" idx="2"/>
          </p:cNvCxnSpPr>
          <p:nvPr/>
        </p:nvCxnSpPr>
        <p:spPr>
          <a:xfrm flipH="1">
            <a:off x="8943578" y="2773206"/>
            <a:ext cx="1196" cy="455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平行四边形 97">
            <a:extLst>
              <a:ext uri="{FF2B5EF4-FFF2-40B4-BE49-F238E27FC236}">
                <a16:creationId xmlns:a16="http://schemas.microsoft.com/office/drawing/2014/main" id="{36705146-340D-0D4A-0C2C-DB6D2BC402F7}"/>
              </a:ext>
            </a:extLst>
          </p:cNvPr>
          <p:cNvSpPr/>
          <p:nvPr/>
        </p:nvSpPr>
        <p:spPr>
          <a:xfrm>
            <a:off x="5893595" y="3228975"/>
            <a:ext cx="6099971" cy="431484"/>
          </a:xfrm>
          <a:prstGeom prst="parallelogram">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生成具备 </a:t>
            </a:r>
            <a:r>
              <a:rPr lang="en-US" altLang="zh-CN" b="1" dirty="0">
                <a:solidFill>
                  <a:schemeClr val="tx1"/>
                </a:solidFill>
              </a:rPr>
              <a:t>plan </a:t>
            </a:r>
            <a:r>
              <a:rPr lang="zh-CN" altLang="en-US" b="1" dirty="0">
                <a:solidFill>
                  <a:schemeClr val="tx1"/>
                </a:solidFill>
              </a:rPr>
              <a:t>和 </a:t>
            </a:r>
            <a:r>
              <a:rPr lang="en-US" altLang="zh-CN" b="1" dirty="0">
                <a:solidFill>
                  <a:schemeClr val="tx1"/>
                </a:solidFill>
              </a:rPr>
              <a:t>code </a:t>
            </a:r>
            <a:r>
              <a:rPr lang="zh-CN" altLang="en-US" b="1" dirty="0">
                <a:solidFill>
                  <a:schemeClr val="tx1"/>
                </a:solidFill>
              </a:rPr>
              <a:t>字段的</a:t>
            </a:r>
            <a:r>
              <a:rPr lang="en-US" altLang="zh-CN" b="1" dirty="0">
                <a:solidFill>
                  <a:schemeClr val="tx1"/>
                </a:solidFill>
              </a:rPr>
              <a:t>node</a:t>
            </a:r>
            <a:endParaRPr lang="zh-CN" altLang="en-US" b="1" dirty="0">
              <a:solidFill>
                <a:schemeClr val="tx1"/>
              </a:solidFill>
            </a:endParaRPr>
          </a:p>
        </p:txBody>
      </p:sp>
      <p:pic>
        <p:nvPicPr>
          <p:cNvPr id="101" name="图片 100">
            <a:extLst>
              <a:ext uri="{FF2B5EF4-FFF2-40B4-BE49-F238E27FC236}">
                <a16:creationId xmlns:a16="http://schemas.microsoft.com/office/drawing/2014/main" id="{DC313B22-EF70-85E6-221B-2557755AEE10}"/>
              </a:ext>
            </a:extLst>
          </p:cNvPr>
          <p:cNvPicPr>
            <a:picLocks noChangeAspect="1"/>
          </p:cNvPicPr>
          <p:nvPr/>
        </p:nvPicPr>
        <p:blipFill>
          <a:blip r:embed="rId4"/>
          <a:stretch>
            <a:fillRect/>
          </a:stretch>
        </p:blipFill>
        <p:spPr>
          <a:xfrm>
            <a:off x="5633605" y="3744217"/>
            <a:ext cx="6551220" cy="2330723"/>
          </a:xfrm>
          <a:prstGeom prst="rect">
            <a:avLst/>
          </a:prstGeom>
        </p:spPr>
      </p:pic>
      <p:sp>
        <p:nvSpPr>
          <p:cNvPr id="102" name="Google Shape;258;p9">
            <a:extLst>
              <a:ext uri="{FF2B5EF4-FFF2-40B4-BE49-F238E27FC236}">
                <a16:creationId xmlns:a16="http://schemas.microsoft.com/office/drawing/2014/main" id="{3B952730-CC2C-D0C7-A0EE-B6DF6D21C164}"/>
              </a:ext>
            </a:extLst>
          </p:cNvPr>
          <p:cNvSpPr/>
          <p:nvPr/>
        </p:nvSpPr>
        <p:spPr>
          <a:xfrm>
            <a:off x="5305438" y="6038850"/>
            <a:ext cx="5249397" cy="539851"/>
          </a:xfrm>
          <a:prstGeom prst="roundRect">
            <a:avLst>
              <a:gd name="adj" fmla="val 0"/>
            </a:avLst>
          </a:prstGeom>
          <a:noFill/>
          <a:ln>
            <a:noFill/>
          </a:ln>
          <a:effectLst>
            <a:outerShdw blurRad="127000" dist="63500" dir="2700000" algn="tl" rotWithShape="0">
              <a:schemeClr val="accent2">
                <a:alpha val="14901"/>
              </a:schemeClr>
            </a:outerShdw>
          </a:effectLst>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10000"/>
              </a:lnSpc>
              <a:spcBef>
                <a:spcPts val="0"/>
              </a:spcBef>
              <a:spcAft>
                <a:spcPts val="0"/>
              </a:spcAft>
              <a:buNone/>
            </a:pPr>
            <a:endParaRPr b="1" dirty="0">
              <a:solidFill>
                <a:schemeClr val="tx1"/>
              </a:solidFill>
              <a:latin typeface="Times New Roman"/>
              <a:ea typeface="Times New Roman"/>
              <a:cs typeface="Times New Roman"/>
              <a:sym typeface="Times New Roman"/>
            </a:endParaRPr>
          </a:p>
        </p:txBody>
      </p:sp>
      <p:sp>
        <p:nvSpPr>
          <p:cNvPr id="103" name="Google Shape;258;p9">
            <a:extLst>
              <a:ext uri="{FF2B5EF4-FFF2-40B4-BE49-F238E27FC236}">
                <a16:creationId xmlns:a16="http://schemas.microsoft.com/office/drawing/2014/main" id="{37F4968B-EFF4-C46D-46C7-5170D5D61BAF}"/>
              </a:ext>
            </a:extLst>
          </p:cNvPr>
          <p:cNvSpPr/>
          <p:nvPr/>
        </p:nvSpPr>
        <p:spPr>
          <a:xfrm>
            <a:off x="5562209" y="5955092"/>
            <a:ext cx="6762737" cy="539851"/>
          </a:xfrm>
          <a:prstGeom prst="roundRect">
            <a:avLst>
              <a:gd name="adj" fmla="val 0"/>
            </a:avLst>
          </a:prstGeom>
          <a:noFill/>
          <a:ln>
            <a:noFill/>
          </a:ln>
          <a:effectLst>
            <a:outerShdw blurRad="127000" dist="63500" dir="2700000" algn="tl" rotWithShape="0">
              <a:schemeClr val="accent2">
                <a:alpha val="14901"/>
              </a:schemeClr>
            </a:outerShdw>
          </a:effectLst>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10000"/>
              </a:lnSpc>
              <a:spcBef>
                <a:spcPts val="0"/>
              </a:spcBef>
              <a:spcAft>
                <a:spcPts val="0"/>
              </a:spcAft>
              <a:buNone/>
            </a:pPr>
            <a:r>
              <a:rPr lang="zh-CN" altLang="en-US" b="1" dirty="0">
                <a:solidFill>
                  <a:schemeClr val="tx1"/>
                </a:solidFill>
                <a:latin typeface="Times New Roman"/>
                <a:ea typeface="Times New Roman"/>
                <a:cs typeface="Times New Roman"/>
                <a:sym typeface="Times New Roman"/>
              </a:rPr>
              <a:t>例如，我们可以看看 </a:t>
            </a:r>
            <a:r>
              <a:rPr lang="en-US" altLang="zh-CN" b="1" dirty="0">
                <a:solidFill>
                  <a:schemeClr val="tx1"/>
                </a:solidFill>
                <a:latin typeface="Times New Roman"/>
                <a:ea typeface="Times New Roman"/>
                <a:cs typeface="Times New Roman"/>
                <a:sym typeface="Times New Roman"/>
              </a:rPr>
              <a:t>draft agent </a:t>
            </a:r>
            <a:r>
              <a:rPr lang="zh-CN" altLang="en-US" b="1" dirty="0">
                <a:solidFill>
                  <a:schemeClr val="tx1"/>
                </a:solidFill>
                <a:latin typeface="Times New Roman"/>
                <a:ea typeface="Times New Roman"/>
                <a:cs typeface="Times New Roman"/>
                <a:sym typeface="Times New Roman"/>
              </a:rPr>
              <a:t>的 </a:t>
            </a:r>
            <a:r>
              <a:rPr lang="en-US" altLang="zh-CN" b="1" dirty="0">
                <a:solidFill>
                  <a:schemeClr val="tx1"/>
                </a:solidFill>
                <a:latin typeface="Times New Roman"/>
                <a:ea typeface="Times New Roman"/>
                <a:cs typeface="Times New Roman"/>
                <a:sym typeface="Times New Roman"/>
              </a:rPr>
              <a:t>S_P(system prompt) </a:t>
            </a:r>
            <a:r>
              <a:rPr lang="zh-CN" altLang="en-US" b="1" dirty="0">
                <a:solidFill>
                  <a:schemeClr val="tx1"/>
                </a:solidFill>
                <a:latin typeface="Times New Roman"/>
                <a:ea typeface="Times New Roman"/>
                <a:cs typeface="Times New Roman"/>
                <a:sym typeface="Times New Roman"/>
              </a:rPr>
              <a:t>和 </a:t>
            </a:r>
            <a:r>
              <a:rPr lang="en-US" altLang="zh-CN" b="1" dirty="0">
                <a:solidFill>
                  <a:schemeClr val="tx1"/>
                </a:solidFill>
                <a:latin typeface="Times New Roman"/>
                <a:ea typeface="Times New Roman"/>
                <a:cs typeface="Times New Roman"/>
                <a:sym typeface="Times New Roman"/>
              </a:rPr>
              <a:t>U_P(User prompt) </a:t>
            </a:r>
            <a:r>
              <a:rPr lang="zh-CN" altLang="en-US" b="1" dirty="0">
                <a:solidFill>
                  <a:schemeClr val="tx1"/>
                </a:solidFill>
                <a:latin typeface="Times New Roman"/>
                <a:ea typeface="Times New Roman"/>
                <a:cs typeface="Times New Roman"/>
                <a:sym typeface="Times New Roman"/>
              </a:rPr>
              <a:t>是什么</a:t>
            </a:r>
            <a:endParaRPr b="1" dirty="0">
              <a:solidFill>
                <a:schemeClr val="tx1"/>
              </a:solidFill>
              <a:latin typeface="Times New Roman"/>
              <a:ea typeface="Times New Roman"/>
              <a:cs typeface="Times New Roman"/>
              <a:sym typeface="Times New Roman"/>
            </a:endParaRPr>
          </a:p>
        </p:txBody>
      </p:sp>
      <p:pic>
        <p:nvPicPr>
          <p:cNvPr id="107" name="图片 106">
            <a:extLst>
              <a:ext uri="{FF2B5EF4-FFF2-40B4-BE49-F238E27FC236}">
                <a16:creationId xmlns:a16="http://schemas.microsoft.com/office/drawing/2014/main" id="{2071E83B-AF4E-4DEC-271E-82C74198C416}"/>
              </a:ext>
            </a:extLst>
          </p:cNvPr>
          <p:cNvPicPr>
            <a:picLocks noChangeAspect="1"/>
          </p:cNvPicPr>
          <p:nvPr/>
        </p:nvPicPr>
        <p:blipFill>
          <a:blip r:embed="rId5"/>
          <a:stretch>
            <a:fillRect/>
          </a:stretch>
        </p:blipFill>
        <p:spPr>
          <a:xfrm>
            <a:off x="49557" y="4378671"/>
            <a:ext cx="5063388" cy="2206329"/>
          </a:xfrm>
          <a:prstGeom prst="rect">
            <a:avLst/>
          </a:prstGeom>
        </p:spPr>
      </p:pic>
      <p:sp>
        <p:nvSpPr>
          <p:cNvPr id="109" name="Google Shape;258;p9">
            <a:extLst>
              <a:ext uri="{FF2B5EF4-FFF2-40B4-BE49-F238E27FC236}">
                <a16:creationId xmlns:a16="http://schemas.microsoft.com/office/drawing/2014/main" id="{7A188397-D3C5-53AE-D813-D1C32811D378}"/>
              </a:ext>
            </a:extLst>
          </p:cNvPr>
          <p:cNvSpPr/>
          <p:nvPr/>
        </p:nvSpPr>
        <p:spPr>
          <a:xfrm>
            <a:off x="-29776" y="6496220"/>
            <a:ext cx="5142722" cy="539851"/>
          </a:xfrm>
          <a:prstGeom prst="roundRect">
            <a:avLst>
              <a:gd name="adj" fmla="val 0"/>
            </a:avLst>
          </a:prstGeom>
          <a:noFill/>
          <a:ln>
            <a:noFill/>
          </a:ln>
          <a:effectLst>
            <a:outerShdw blurRad="127000" dist="63500" dir="2700000" algn="tl" rotWithShape="0">
              <a:schemeClr val="accent2">
                <a:alpha val="14901"/>
              </a:schemeClr>
            </a:outerShdw>
          </a:effectLst>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10000"/>
              </a:lnSpc>
              <a:spcBef>
                <a:spcPts val="0"/>
              </a:spcBef>
              <a:spcAft>
                <a:spcPts val="0"/>
              </a:spcAft>
              <a:buNone/>
            </a:pPr>
            <a:r>
              <a:rPr lang="zh-CN" altLang="en-US" b="1" dirty="0">
                <a:solidFill>
                  <a:schemeClr val="tx1"/>
                </a:solidFill>
                <a:latin typeface="Times New Roman"/>
                <a:ea typeface="Times New Roman"/>
                <a:cs typeface="Times New Roman"/>
                <a:sym typeface="Times New Roman"/>
              </a:rPr>
              <a:t>在统一接口访问</a:t>
            </a:r>
            <a:r>
              <a:rPr lang="en-US" altLang="zh-CN" b="1" dirty="0">
                <a:solidFill>
                  <a:schemeClr val="tx1"/>
                </a:solidFill>
                <a:latin typeface="Times New Roman"/>
                <a:ea typeface="Times New Roman"/>
                <a:cs typeface="Times New Roman"/>
                <a:sym typeface="Times New Roman"/>
              </a:rPr>
              <a:t>LLM</a:t>
            </a:r>
            <a:r>
              <a:rPr lang="zh-CN" altLang="en-US" b="1" dirty="0">
                <a:solidFill>
                  <a:schemeClr val="tx1"/>
                </a:solidFill>
                <a:latin typeface="Times New Roman"/>
                <a:ea typeface="Times New Roman"/>
                <a:cs typeface="Times New Roman"/>
                <a:sym typeface="Times New Roman"/>
              </a:rPr>
              <a:t>，这是一种比较优雅的设计</a:t>
            </a:r>
            <a:endParaRPr b="1" dirty="0">
              <a:solidFill>
                <a:schemeClr val="tx1"/>
              </a:solidFill>
              <a:latin typeface="Times New Roman"/>
              <a:ea typeface="Times New Roman"/>
              <a:cs typeface="Times New Roman"/>
              <a:sym typeface="Times New Roman"/>
            </a:endParaRPr>
          </a:p>
        </p:txBody>
      </p:sp>
      <p:sp>
        <p:nvSpPr>
          <p:cNvPr id="110" name="文本框 109">
            <a:extLst>
              <a:ext uri="{FF2B5EF4-FFF2-40B4-BE49-F238E27FC236}">
                <a16:creationId xmlns:a16="http://schemas.microsoft.com/office/drawing/2014/main" id="{B8C208E7-7DEA-4E21-94AC-309807632610}"/>
              </a:ext>
            </a:extLst>
          </p:cNvPr>
          <p:cNvSpPr txBox="1"/>
          <p:nvPr/>
        </p:nvSpPr>
        <p:spPr>
          <a:xfrm>
            <a:off x="7310441" y="74323"/>
            <a:ext cx="415498" cy="369332"/>
          </a:xfrm>
          <a:prstGeom prst="rect">
            <a:avLst/>
          </a:prstGeom>
          <a:noFill/>
        </p:spPr>
        <p:txBody>
          <a:bodyPr wrap="none" rtlCol="0">
            <a:spAutoFit/>
          </a:bodyPr>
          <a:lstStyle/>
          <a:p>
            <a:r>
              <a:rPr lang="zh-CN" altLang="en-US" dirty="0">
                <a:solidFill>
                  <a:srgbClr val="FF0000"/>
                </a:solidFill>
              </a:rPr>
              <a:t>①</a:t>
            </a:r>
          </a:p>
        </p:txBody>
      </p:sp>
      <p:sp>
        <p:nvSpPr>
          <p:cNvPr id="111" name="文本框 110">
            <a:extLst>
              <a:ext uri="{FF2B5EF4-FFF2-40B4-BE49-F238E27FC236}">
                <a16:creationId xmlns:a16="http://schemas.microsoft.com/office/drawing/2014/main" id="{3C24DEE8-859E-8185-A76D-917FD7051C5C}"/>
              </a:ext>
            </a:extLst>
          </p:cNvPr>
          <p:cNvSpPr txBox="1"/>
          <p:nvPr/>
        </p:nvSpPr>
        <p:spPr>
          <a:xfrm>
            <a:off x="7017655" y="1594297"/>
            <a:ext cx="415498" cy="369332"/>
          </a:xfrm>
          <a:prstGeom prst="rect">
            <a:avLst/>
          </a:prstGeom>
          <a:noFill/>
        </p:spPr>
        <p:txBody>
          <a:bodyPr wrap="none" rtlCol="0">
            <a:spAutoFit/>
          </a:bodyPr>
          <a:lstStyle/>
          <a:p>
            <a:r>
              <a:rPr lang="zh-CN" altLang="en-US" dirty="0">
                <a:solidFill>
                  <a:srgbClr val="FF0000"/>
                </a:solidFill>
              </a:rPr>
              <a:t>②</a:t>
            </a:r>
          </a:p>
        </p:txBody>
      </p:sp>
      <p:sp>
        <p:nvSpPr>
          <p:cNvPr id="112" name="文本框 111">
            <a:extLst>
              <a:ext uri="{FF2B5EF4-FFF2-40B4-BE49-F238E27FC236}">
                <a16:creationId xmlns:a16="http://schemas.microsoft.com/office/drawing/2014/main" id="{E245500E-2A25-2F42-84D4-6FDFB9688E7D}"/>
              </a:ext>
            </a:extLst>
          </p:cNvPr>
          <p:cNvSpPr txBox="1"/>
          <p:nvPr/>
        </p:nvSpPr>
        <p:spPr>
          <a:xfrm>
            <a:off x="5666359" y="2355337"/>
            <a:ext cx="415498" cy="369332"/>
          </a:xfrm>
          <a:prstGeom prst="rect">
            <a:avLst/>
          </a:prstGeom>
          <a:noFill/>
        </p:spPr>
        <p:txBody>
          <a:bodyPr wrap="none" rtlCol="0">
            <a:spAutoFit/>
          </a:bodyPr>
          <a:lstStyle/>
          <a:p>
            <a:r>
              <a:rPr lang="zh-CN" altLang="en-US" dirty="0">
                <a:solidFill>
                  <a:srgbClr val="FF0000"/>
                </a:solidFill>
              </a:rPr>
              <a:t>③</a:t>
            </a:r>
          </a:p>
        </p:txBody>
      </p:sp>
      <p:sp>
        <p:nvSpPr>
          <p:cNvPr id="113" name="文本框 112">
            <a:extLst>
              <a:ext uri="{FF2B5EF4-FFF2-40B4-BE49-F238E27FC236}">
                <a16:creationId xmlns:a16="http://schemas.microsoft.com/office/drawing/2014/main" id="{23538BF0-A4D6-D4A4-928A-FD674886382B}"/>
              </a:ext>
            </a:extLst>
          </p:cNvPr>
          <p:cNvSpPr txBox="1"/>
          <p:nvPr/>
        </p:nvSpPr>
        <p:spPr>
          <a:xfrm>
            <a:off x="3250168" y="2724669"/>
            <a:ext cx="806684" cy="646331"/>
          </a:xfrm>
          <a:prstGeom prst="rect">
            <a:avLst/>
          </a:prstGeom>
          <a:noFill/>
        </p:spPr>
        <p:txBody>
          <a:bodyPr wrap="square" rtlCol="0">
            <a:spAutoFit/>
          </a:bodyPr>
          <a:lstStyle/>
          <a:p>
            <a:r>
              <a:rPr lang="zh-CN" altLang="en-US" sz="3600" dirty="0">
                <a:solidFill>
                  <a:srgbClr val="FF0000"/>
                </a:solidFill>
              </a:rPr>
              <a:t>①</a:t>
            </a:r>
          </a:p>
        </p:txBody>
      </p:sp>
      <p:sp>
        <p:nvSpPr>
          <p:cNvPr id="114" name="文本框 113">
            <a:extLst>
              <a:ext uri="{FF2B5EF4-FFF2-40B4-BE49-F238E27FC236}">
                <a16:creationId xmlns:a16="http://schemas.microsoft.com/office/drawing/2014/main" id="{67CD649B-CCF2-9A1F-71A5-F1835F3C9ABC}"/>
              </a:ext>
            </a:extLst>
          </p:cNvPr>
          <p:cNvSpPr txBox="1"/>
          <p:nvPr/>
        </p:nvSpPr>
        <p:spPr>
          <a:xfrm>
            <a:off x="10677810" y="4635135"/>
            <a:ext cx="646331" cy="646331"/>
          </a:xfrm>
          <a:prstGeom prst="rect">
            <a:avLst/>
          </a:prstGeom>
          <a:noFill/>
        </p:spPr>
        <p:txBody>
          <a:bodyPr wrap="none" rtlCol="0">
            <a:spAutoFit/>
          </a:bodyPr>
          <a:lstStyle/>
          <a:p>
            <a:r>
              <a:rPr lang="zh-CN" altLang="en-US" sz="3600" dirty="0">
                <a:solidFill>
                  <a:srgbClr val="FF0000"/>
                </a:solidFill>
              </a:rPr>
              <a:t>②</a:t>
            </a:r>
            <a:endParaRPr lang="zh-CN" altLang="en-US" sz="3200" dirty="0">
              <a:solidFill>
                <a:srgbClr val="FF0000"/>
              </a:solidFill>
            </a:endParaRPr>
          </a:p>
        </p:txBody>
      </p:sp>
      <p:sp>
        <p:nvSpPr>
          <p:cNvPr id="115" name="文本框 114">
            <a:extLst>
              <a:ext uri="{FF2B5EF4-FFF2-40B4-BE49-F238E27FC236}">
                <a16:creationId xmlns:a16="http://schemas.microsoft.com/office/drawing/2014/main" id="{DB25F2F1-451D-978D-1180-DDE3D4959FA0}"/>
              </a:ext>
            </a:extLst>
          </p:cNvPr>
          <p:cNvSpPr txBox="1"/>
          <p:nvPr/>
        </p:nvSpPr>
        <p:spPr>
          <a:xfrm>
            <a:off x="3657601" y="5104103"/>
            <a:ext cx="646331" cy="646331"/>
          </a:xfrm>
          <a:prstGeom prst="rect">
            <a:avLst/>
          </a:prstGeom>
          <a:noFill/>
        </p:spPr>
        <p:txBody>
          <a:bodyPr wrap="none" rtlCol="0">
            <a:spAutoFit/>
          </a:bodyPr>
          <a:lstStyle/>
          <a:p>
            <a:r>
              <a:rPr lang="zh-CN" altLang="en-US" sz="3600" dirty="0">
                <a:solidFill>
                  <a:srgbClr val="FF0000"/>
                </a:solidFill>
              </a:rPr>
              <a:t>③</a:t>
            </a:r>
            <a:endParaRPr lang="zh-CN" altLang="en-US" sz="3200" dirty="0">
              <a:solidFill>
                <a:srgbClr val="FF0000"/>
              </a:solidFill>
            </a:endParaRPr>
          </a:p>
        </p:txBody>
      </p:sp>
      <p:cxnSp>
        <p:nvCxnSpPr>
          <p:cNvPr id="117" name="直接箭头连接符 116">
            <a:extLst>
              <a:ext uri="{FF2B5EF4-FFF2-40B4-BE49-F238E27FC236}">
                <a16:creationId xmlns:a16="http://schemas.microsoft.com/office/drawing/2014/main" id="{C2A66193-B780-E8D4-42DF-7972BF495FFE}"/>
              </a:ext>
            </a:extLst>
          </p:cNvPr>
          <p:cNvCxnSpPr/>
          <p:nvPr/>
        </p:nvCxnSpPr>
        <p:spPr>
          <a:xfrm>
            <a:off x="5222760" y="3162300"/>
            <a:ext cx="416962" cy="49815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547A48FD-848A-514E-2A36-F9E12C6143EF}"/>
              </a:ext>
            </a:extLst>
          </p:cNvPr>
          <p:cNvCxnSpPr>
            <a:cxnSpLocks/>
            <a:stCxn id="101" idx="1"/>
          </p:cNvCxnSpPr>
          <p:nvPr/>
        </p:nvCxnSpPr>
        <p:spPr>
          <a:xfrm flipH="1">
            <a:off x="5173832" y="4909579"/>
            <a:ext cx="459773" cy="5176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2530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8B36D6-C90D-0A40-A28E-3BBA9116D50D}"/>
              </a:ext>
            </a:extLst>
          </p:cNvPr>
          <p:cNvSpPr txBox="1"/>
          <p:nvPr/>
        </p:nvSpPr>
        <p:spPr>
          <a:xfrm>
            <a:off x="0" y="0"/>
            <a:ext cx="7315203" cy="830997"/>
          </a:xfrm>
          <a:prstGeom prst="rect">
            <a:avLst/>
          </a:prstGeom>
          <a:noFill/>
        </p:spPr>
        <p:txBody>
          <a:bodyPr wrap="square" rtlCol="0">
            <a:spAutoFit/>
          </a:bodyPr>
          <a:lstStyle/>
          <a:p>
            <a:r>
              <a:rPr lang="en-US" altLang="zh-CN" sz="2400" b="1" dirty="0">
                <a:latin typeface="Times New Roman" panose="02020603050405020304" pitchFamily="18" charset="0"/>
                <a:ea typeface="新宋体" panose="02010609030101010101" pitchFamily="49" charset="-122"/>
              </a:rPr>
              <a:t>Finding key pieces of the puzzle</a:t>
            </a:r>
          </a:p>
          <a:p>
            <a:r>
              <a:rPr lang="zh-CN" altLang="en-US" sz="2400" b="1" dirty="0">
                <a:latin typeface="Times New Roman" panose="02020603050405020304" pitchFamily="18" charset="0"/>
                <a:ea typeface="新宋体" panose="02010609030101010101" pitchFamily="49" charset="-122"/>
              </a:rPr>
              <a:t>理解工作流</a:t>
            </a:r>
            <a:r>
              <a:rPr lang="en-US" altLang="zh-CN" sz="2400" b="1" dirty="0">
                <a:latin typeface="Times New Roman" panose="02020603050405020304" pitchFamily="18" charset="0"/>
                <a:ea typeface="新宋体" panose="02010609030101010101" pitchFamily="49" charset="-122"/>
              </a:rPr>
              <a:t>(2.1.1) – </a:t>
            </a:r>
            <a:r>
              <a:rPr lang="zh-CN" altLang="en-US" sz="2400" b="1" dirty="0">
                <a:latin typeface="Times New Roman" panose="02020603050405020304" pitchFamily="18" charset="0"/>
                <a:ea typeface="新宋体" panose="02010609030101010101" pitchFamily="49" charset="-122"/>
              </a:rPr>
              <a:t>数据结构</a:t>
            </a:r>
            <a:r>
              <a:rPr lang="en-US" altLang="zh-CN" sz="2400" b="1" dirty="0">
                <a:latin typeface="Times New Roman" panose="02020603050405020304" pitchFamily="18" charset="0"/>
                <a:ea typeface="新宋体" panose="02010609030101010101" pitchFamily="49" charset="-122"/>
              </a:rPr>
              <a:t>Node</a:t>
            </a:r>
          </a:p>
        </p:txBody>
      </p:sp>
      <p:sp>
        <p:nvSpPr>
          <p:cNvPr id="7" name="矩形: 圆角 6">
            <a:extLst>
              <a:ext uri="{FF2B5EF4-FFF2-40B4-BE49-F238E27FC236}">
                <a16:creationId xmlns:a16="http://schemas.microsoft.com/office/drawing/2014/main" id="{64230DE9-C803-6467-3BB8-6512095EA178}"/>
              </a:ext>
            </a:extLst>
          </p:cNvPr>
          <p:cNvSpPr/>
          <p:nvPr/>
        </p:nvSpPr>
        <p:spPr>
          <a:xfrm>
            <a:off x="7377112" y="62922"/>
            <a:ext cx="3095625" cy="4314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def step(self, </a:t>
            </a:r>
            <a:r>
              <a:rPr lang="en-US" altLang="zh-CN" dirty="0" err="1"/>
              <a:t>exec_callback</a:t>
            </a:r>
            <a:r>
              <a:rPr lang="en-US" altLang="zh-CN" dirty="0"/>
              <a:t>)</a:t>
            </a:r>
            <a:endParaRPr lang="zh-CN" altLang="en-US" dirty="0"/>
          </a:p>
        </p:txBody>
      </p:sp>
      <p:cxnSp>
        <p:nvCxnSpPr>
          <p:cNvPr id="9" name="直接箭头连接符 8">
            <a:extLst>
              <a:ext uri="{FF2B5EF4-FFF2-40B4-BE49-F238E27FC236}">
                <a16:creationId xmlns:a16="http://schemas.microsoft.com/office/drawing/2014/main" id="{1CD9345F-80B8-12C7-50B3-0DA7D645B098}"/>
              </a:ext>
            </a:extLst>
          </p:cNvPr>
          <p:cNvCxnSpPr>
            <a:stCxn id="7" idx="2"/>
          </p:cNvCxnSpPr>
          <p:nvPr/>
        </p:nvCxnSpPr>
        <p:spPr>
          <a:xfrm flipH="1">
            <a:off x="8924924" y="494406"/>
            <a:ext cx="1" cy="3247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平行四边形 10">
            <a:extLst>
              <a:ext uri="{FF2B5EF4-FFF2-40B4-BE49-F238E27FC236}">
                <a16:creationId xmlns:a16="http://schemas.microsoft.com/office/drawing/2014/main" id="{93E30F66-2C44-564E-0D19-6325BFC5413E}"/>
              </a:ext>
            </a:extLst>
          </p:cNvPr>
          <p:cNvSpPr/>
          <p:nvPr/>
        </p:nvSpPr>
        <p:spPr>
          <a:xfrm>
            <a:off x="7310441" y="819150"/>
            <a:ext cx="3162296" cy="431484"/>
          </a:xfrm>
          <a:prstGeom prst="parallelogram">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判断</a:t>
            </a:r>
            <a:r>
              <a:rPr lang="en-US" altLang="zh-CN" b="1" dirty="0">
                <a:solidFill>
                  <a:schemeClr val="tx1"/>
                </a:solidFill>
              </a:rPr>
              <a:t>Node</a:t>
            </a:r>
            <a:r>
              <a:rPr lang="zh-CN" altLang="en-US" b="1" dirty="0">
                <a:solidFill>
                  <a:schemeClr val="tx1"/>
                </a:solidFill>
              </a:rPr>
              <a:t>类型</a:t>
            </a:r>
          </a:p>
        </p:txBody>
      </p:sp>
      <p:sp>
        <p:nvSpPr>
          <p:cNvPr id="15" name="矩形: 圆角 14">
            <a:extLst>
              <a:ext uri="{FF2B5EF4-FFF2-40B4-BE49-F238E27FC236}">
                <a16:creationId xmlns:a16="http://schemas.microsoft.com/office/drawing/2014/main" id="{E72EBFF0-A527-5EE2-5D27-06CB1CC7E490}"/>
              </a:ext>
            </a:extLst>
          </p:cNvPr>
          <p:cNvSpPr/>
          <p:nvPr/>
        </p:nvSpPr>
        <p:spPr>
          <a:xfrm>
            <a:off x="5893595" y="1575378"/>
            <a:ext cx="1483517" cy="4314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def _draft</a:t>
            </a:r>
            <a:endParaRPr lang="zh-CN" altLang="en-US" dirty="0"/>
          </a:p>
        </p:txBody>
      </p:sp>
      <p:sp>
        <p:nvSpPr>
          <p:cNvPr id="30" name="矩形: 圆角 29">
            <a:extLst>
              <a:ext uri="{FF2B5EF4-FFF2-40B4-BE49-F238E27FC236}">
                <a16:creationId xmlns:a16="http://schemas.microsoft.com/office/drawing/2014/main" id="{223C83A1-44DF-FF2F-6839-E256CAEBD932}"/>
              </a:ext>
            </a:extLst>
          </p:cNvPr>
          <p:cNvSpPr/>
          <p:nvPr/>
        </p:nvSpPr>
        <p:spPr>
          <a:xfrm>
            <a:off x="8201823" y="1572781"/>
            <a:ext cx="1483518" cy="4314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def _debug</a:t>
            </a:r>
            <a:endParaRPr lang="zh-CN" altLang="en-US" dirty="0"/>
          </a:p>
        </p:txBody>
      </p:sp>
      <p:sp>
        <p:nvSpPr>
          <p:cNvPr id="31" name="矩形: 圆角 30">
            <a:extLst>
              <a:ext uri="{FF2B5EF4-FFF2-40B4-BE49-F238E27FC236}">
                <a16:creationId xmlns:a16="http://schemas.microsoft.com/office/drawing/2014/main" id="{EB8B681D-F80D-220B-13DD-9BFC9E51C403}"/>
              </a:ext>
            </a:extLst>
          </p:cNvPr>
          <p:cNvSpPr/>
          <p:nvPr/>
        </p:nvSpPr>
        <p:spPr>
          <a:xfrm>
            <a:off x="10510047" y="1576534"/>
            <a:ext cx="1483519" cy="4314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def _improve</a:t>
            </a:r>
            <a:endParaRPr lang="zh-CN" altLang="en-US" dirty="0"/>
          </a:p>
        </p:txBody>
      </p:sp>
      <p:cxnSp>
        <p:nvCxnSpPr>
          <p:cNvPr id="34" name="直接连接符 33">
            <a:extLst>
              <a:ext uri="{FF2B5EF4-FFF2-40B4-BE49-F238E27FC236}">
                <a16:creationId xmlns:a16="http://schemas.microsoft.com/office/drawing/2014/main" id="{2D33BAC1-4DEA-B449-142F-23F0D99F2FB2}"/>
              </a:ext>
            </a:extLst>
          </p:cNvPr>
          <p:cNvCxnSpPr>
            <a:cxnSpLocks/>
          </p:cNvCxnSpPr>
          <p:nvPr/>
        </p:nvCxnSpPr>
        <p:spPr>
          <a:xfrm>
            <a:off x="8943581" y="1250634"/>
            <a:ext cx="0" cy="17811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8C7B9850-1CB4-7432-8C79-B81271BC6714}"/>
              </a:ext>
            </a:extLst>
          </p:cNvPr>
          <p:cNvCxnSpPr>
            <a:cxnSpLocks/>
          </p:cNvCxnSpPr>
          <p:nvPr/>
        </p:nvCxnSpPr>
        <p:spPr>
          <a:xfrm flipH="1">
            <a:off x="6635353" y="1428750"/>
            <a:ext cx="23082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A1ABD3E8-C9C4-F9E5-C8C3-139C759E04CF}"/>
              </a:ext>
            </a:extLst>
          </p:cNvPr>
          <p:cNvCxnSpPr>
            <a:cxnSpLocks/>
          </p:cNvCxnSpPr>
          <p:nvPr/>
        </p:nvCxnSpPr>
        <p:spPr>
          <a:xfrm flipV="1">
            <a:off x="8943581" y="1427452"/>
            <a:ext cx="2308225" cy="1298"/>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9148A944-E4E5-3B19-B2D0-22DC24359B19}"/>
              </a:ext>
            </a:extLst>
          </p:cNvPr>
          <p:cNvCxnSpPr>
            <a:endCxn id="15" idx="0"/>
          </p:cNvCxnSpPr>
          <p:nvPr/>
        </p:nvCxnSpPr>
        <p:spPr>
          <a:xfrm>
            <a:off x="6635353" y="1428750"/>
            <a:ext cx="1" cy="146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C23E5BD0-C21E-40D8-8A12-6B7718DE479D}"/>
              </a:ext>
            </a:extLst>
          </p:cNvPr>
          <p:cNvCxnSpPr>
            <a:cxnSpLocks/>
            <a:endCxn id="30" idx="0"/>
          </p:cNvCxnSpPr>
          <p:nvPr/>
        </p:nvCxnSpPr>
        <p:spPr>
          <a:xfrm>
            <a:off x="8943580" y="1427452"/>
            <a:ext cx="2" cy="145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60026911-25AC-3FEA-7B91-E0A7B85DF5E2}"/>
              </a:ext>
            </a:extLst>
          </p:cNvPr>
          <p:cNvCxnSpPr>
            <a:cxnSpLocks/>
            <a:endCxn id="31" idx="0"/>
          </p:cNvCxnSpPr>
          <p:nvPr/>
        </p:nvCxnSpPr>
        <p:spPr>
          <a:xfrm>
            <a:off x="11251807" y="1427452"/>
            <a:ext cx="0" cy="149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矩形: 圆角 53">
            <a:extLst>
              <a:ext uri="{FF2B5EF4-FFF2-40B4-BE49-F238E27FC236}">
                <a16:creationId xmlns:a16="http://schemas.microsoft.com/office/drawing/2014/main" id="{2C9CFF36-71C7-DE52-F468-977876B1CE8A}"/>
              </a:ext>
            </a:extLst>
          </p:cNvPr>
          <p:cNvSpPr/>
          <p:nvPr/>
        </p:nvSpPr>
        <p:spPr>
          <a:xfrm>
            <a:off x="5894788" y="2341722"/>
            <a:ext cx="6099971" cy="4314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def </a:t>
            </a:r>
            <a:r>
              <a:rPr lang="en-US" altLang="zh-CN" dirty="0" err="1"/>
              <a:t>plan_and_code_query</a:t>
            </a:r>
            <a:r>
              <a:rPr lang="en-US" altLang="zh-CN" dirty="0"/>
              <a:t> [ LLM </a:t>
            </a:r>
            <a:r>
              <a:rPr lang="zh-CN" altLang="en-US" dirty="0"/>
              <a:t>接口，用于和</a:t>
            </a:r>
            <a:r>
              <a:rPr lang="en-US" altLang="zh-CN" dirty="0"/>
              <a:t>LLM</a:t>
            </a:r>
            <a:r>
              <a:rPr lang="zh-CN" altLang="en-US" dirty="0"/>
              <a:t>进行交互</a:t>
            </a:r>
            <a:r>
              <a:rPr lang="en-US" altLang="zh-CN" dirty="0"/>
              <a:t>] </a:t>
            </a:r>
            <a:endParaRPr lang="zh-CN" altLang="en-US" dirty="0"/>
          </a:p>
        </p:txBody>
      </p:sp>
      <p:cxnSp>
        <p:nvCxnSpPr>
          <p:cNvPr id="56" name="直接箭头连接符 55">
            <a:extLst>
              <a:ext uri="{FF2B5EF4-FFF2-40B4-BE49-F238E27FC236}">
                <a16:creationId xmlns:a16="http://schemas.microsoft.com/office/drawing/2014/main" id="{3DAB04EC-6682-8891-D974-792C7659EF6B}"/>
              </a:ext>
            </a:extLst>
          </p:cNvPr>
          <p:cNvCxnSpPr>
            <a:stCxn id="15" idx="2"/>
          </p:cNvCxnSpPr>
          <p:nvPr/>
        </p:nvCxnSpPr>
        <p:spPr>
          <a:xfrm flipH="1">
            <a:off x="6635353" y="2006862"/>
            <a:ext cx="1" cy="334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C57FADB2-F505-4231-316C-80167EA4875C}"/>
              </a:ext>
            </a:extLst>
          </p:cNvPr>
          <p:cNvCxnSpPr/>
          <p:nvPr/>
        </p:nvCxnSpPr>
        <p:spPr>
          <a:xfrm flipH="1">
            <a:off x="8943578" y="2003109"/>
            <a:ext cx="1" cy="334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157905AF-4365-9078-A14D-382074FD7B92}"/>
              </a:ext>
            </a:extLst>
          </p:cNvPr>
          <p:cNvCxnSpPr/>
          <p:nvPr/>
        </p:nvCxnSpPr>
        <p:spPr>
          <a:xfrm flipH="1">
            <a:off x="11251803" y="2003109"/>
            <a:ext cx="1" cy="334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文本框 87">
            <a:extLst>
              <a:ext uri="{FF2B5EF4-FFF2-40B4-BE49-F238E27FC236}">
                <a16:creationId xmlns:a16="http://schemas.microsoft.com/office/drawing/2014/main" id="{1C2C89D1-0E42-A819-E6F6-1070626DCF15}"/>
              </a:ext>
            </a:extLst>
          </p:cNvPr>
          <p:cNvSpPr txBox="1"/>
          <p:nvPr/>
        </p:nvSpPr>
        <p:spPr>
          <a:xfrm>
            <a:off x="6112328" y="1967367"/>
            <a:ext cx="556563" cy="369332"/>
          </a:xfrm>
          <a:prstGeom prst="rect">
            <a:avLst/>
          </a:prstGeom>
          <a:noFill/>
        </p:spPr>
        <p:txBody>
          <a:bodyPr wrap="none" rtlCol="0">
            <a:spAutoFit/>
          </a:bodyPr>
          <a:lstStyle/>
          <a:p>
            <a:r>
              <a:rPr lang="en-US" altLang="zh-CN" dirty="0"/>
              <a:t>S_P</a:t>
            </a:r>
            <a:endParaRPr lang="zh-CN" altLang="en-US" dirty="0"/>
          </a:p>
        </p:txBody>
      </p:sp>
      <p:sp>
        <p:nvSpPr>
          <p:cNvPr id="89" name="文本框 88">
            <a:extLst>
              <a:ext uri="{FF2B5EF4-FFF2-40B4-BE49-F238E27FC236}">
                <a16:creationId xmlns:a16="http://schemas.microsoft.com/office/drawing/2014/main" id="{16E06D27-7A14-F3BB-4545-3351C3EB2C0C}"/>
              </a:ext>
            </a:extLst>
          </p:cNvPr>
          <p:cNvSpPr txBox="1"/>
          <p:nvPr/>
        </p:nvSpPr>
        <p:spPr>
          <a:xfrm>
            <a:off x="6660757" y="1974987"/>
            <a:ext cx="1133644" cy="369332"/>
          </a:xfrm>
          <a:prstGeom prst="rect">
            <a:avLst/>
          </a:prstGeom>
          <a:noFill/>
        </p:spPr>
        <p:txBody>
          <a:bodyPr wrap="none" rtlCol="0">
            <a:spAutoFit/>
          </a:bodyPr>
          <a:lstStyle/>
          <a:p>
            <a:r>
              <a:rPr lang="en-US" altLang="zh-CN" dirty="0"/>
              <a:t>U_P(T_P)</a:t>
            </a:r>
            <a:endParaRPr lang="zh-CN" altLang="en-US" dirty="0"/>
          </a:p>
        </p:txBody>
      </p:sp>
      <p:sp>
        <p:nvSpPr>
          <p:cNvPr id="90" name="文本框 89">
            <a:extLst>
              <a:ext uri="{FF2B5EF4-FFF2-40B4-BE49-F238E27FC236}">
                <a16:creationId xmlns:a16="http://schemas.microsoft.com/office/drawing/2014/main" id="{B8AE0E19-3DE2-8167-BC99-CA82E8D9E848}"/>
              </a:ext>
            </a:extLst>
          </p:cNvPr>
          <p:cNvSpPr txBox="1"/>
          <p:nvPr/>
        </p:nvSpPr>
        <p:spPr>
          <a:xfrm>
            <a:off x="8420552" y="1956009"/>
            <a:ext cx="556563" cy="369332"/>
          </a:xfrm>
          <a:prstGeom prst="rect">
            <a:avLst/>
          </a:prstGeom>
          <a:noFill/>
        </p:spPr>
        <p:txBody>
          <a:bodyPr wrap="none" rtlCol="0">
            <a:spAutoFit/>
          </a:bodyPr>
          <a:lstStyle/>
          <a:p>
            <a:r>
              <a:rPr lang="en-US" altLang="zh-CN" dirty="0"/>
              <a:t>S_P</a:t>
            </a:r>
            <a:endParaRPr lang="zh-CN" altLang="en-US" dirty="0"/>
          </a:p>
        </p:txBody>
      </p:sp>
      <p:sp>
        <p:nvSpPr>
          <p:cNvPr id="91" name="文本框 90">
            <a:extLst>
              <a:ext uri="{FF2B5EF4-FFF2-40B4-BE49-F238E27FC236}">
                <a16:creationId xmlns:a16="http://schemas.microsoft.com/office/drawing/2014/main" id="{3946F881-52E9-58DF-6D62-D84B4B2DB8FA}"/>
              </a:ext>
            </a:extLst>
          </p:cNvPr>
          <p:cNvSpPr txBox="1"/>
          <p:nvPr/>
        </p:nvSpPr>
        <p:spPr>
          <a:xfrm>
            <a:off x="8968981" y="1963629"/>
            <a:ext cx="1133644" cy="369332"/>
          </a:xfrm>
          <a:prstGeom prst="rect">
            <a:avLst/>
          </a:prstGeom>
          <a:noFill/>
        </p:spPr>
        <p:txBody>
          <a:bodyPr wrap="none" rtlCol="0">
            <a:spAutoFit/>
          </a:bodyPr>
          <a:lstStyle/>
          <a:p>
            <a:r>
              <a:rPr lang="en-US" altLang="zh-CN" dirty="0"/>
              <a:t>U_P(T_P)</a:t>
            </a:r>
            <a:endParaRPr lang="zh-CN" altLang="en-US" dirty="0"/>
          </a:p>
        </p:txBody>
      </p:sp>
      <p:sp>
        <p:nvSpPr>
          <p:cNvPr id="92" name="文本框 91">
            <a:extLst>
              <a:ext uri="{FF2B5EF4-FFF2-40B4-BE49-F238E27FC236}">
                <a16:creationId xmlns:a16="http://schemas.microsoft.com/office/drawing/2014/main" id="{733F4822-2878-FF76-D618-E6C6456B68D1}"/>
              </a:ext>
            </a:extLst>
          </p:cNvPr>
          <p:cNvSpPr txBox="1"/>
          <p:nvPr/>
        </p:nvSpPr>
        <p:spPr>
          <a:xfrm>
            <a:off x="10677810" y="1984844"/>
            <a:ext cx="556563" cy="369332"/>
          </a:xfrm>
          <a:prstGeom prst="rect">
            <a:avLst/>
          </a:prstGeom>
          <a:noFill/>
        </p:spPr>
        <p:txBody>
          <a:bodyPr wrap="none" rtlCol="0">
            <a:spAutoFit/>
          </a:bodyPr>
          <a:lstStyle/>
          <a:p>
            <a:r>
              <a:rPr lang="en-US" altLang="zh-CN" dirty="0"/>
              <a:t>S_P</a:t>
            </a:r>
            <a:endParaRPr lang="zh-CN" altLang="en-US" dirty="0"/>
          </a:p>
        </p:txBody>
      </p:sp>
      <p:sp>
        <p:nvSpPr>
          <p:cNvPr id="93" name="文本框 92">
            <a:extLst>
              <a:ext uri="{FF2B5EF4-FFF2-40B4-BE49-F238E27FC236}">
                <a16:creationId xmlns:a16="http://schemas.microsoft.com/office/drawing/2014/main" id="{3551360C-0EC4-2B70-2892-C14D7BF11173}"/>
              </a:ext>
            </a:extLst>
          </p:cNvPr>
          <p:cNvSpPr txBox="1"/>
          <p:nvPr/>
        </p:nvSpPr>
        <p:spPr>
          <a:xfrm>
            <a:off x="11226239" y="1992464"/>
            <a:ext cx="1133644" cy="369332"/>
          </a:xfrm>
          <a:prstGeom prst="rect">
            <a:avLst/>
          </a:prstGeom>
          <a:noFill/>
        </p:spPr>
        <p:txBody>
          <a:bodyPr wrap="none" rtlCol="0">
            <a:spAutoFit/>
          </a:bodyPr>
          <a:lstStyle/>
          <a:p>
            <a:r>
              <a:rPr lang="en-US" altLang="zh-CN" dirty="0"/>
              <a:t>U_P(T_P)</a:t>
            </a:r>
            <a:endParaRPr lang="zh-CN" altLang="en-US" dirty="0"/>
          </a:p>
        </p:txBody>
      </p:sp>
      <p:sp>
        <p:nvSpPr>
          <p:cNvPr id="94" name="矩形 93">
            <a:extLst>
              <a:ext uri="{FF2B5EF4-FFF2-40B4-BE49-F238E27FC236}">
                <a16:creationId xmlns:a16="http://schemas.microsoft.com/office/drawing/2014/main" id="{3B3935D5-83D2-B888-99B0-9934BA99CC1B}"/>
              </a:ext>
            </a:extLst>
          </p:cNvPr>
          <p:cNvSpPr/>
          <p:nvPr/>
        </p:nvSpPr>
        <p:spPr>
          <a:xfrm>
            <a:off x="5305438" y="1343024"/>
            <a:ext cx="6879387" cy="1552575"/>
          </a:xfrm>
          <a:prstGeom prst="rect">
            <a:avLst/>
          </a:prstGeom>
          <a:noFill/>
          <a:ln w="38100">
            <a:solidFill>
              <a:schemeClr val="accent5"/>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文本框 94">
            <a:extLst>
              <a:ext uri="{FF2B5EF4-FFF2-40B4-BE49-F238E27FC236}">
                <a16:creationId xmlns:a16="http://schemas.microsoft.com/office/drawing/2014/main" id="{5C03115C-BB68-7604-042E-E8AF99EA7E5F}"/>
              </a:ext>
            </a:extLst>
          </p:cNvPr>
          <p:cNvSpPr txBox="1"/>
          <p:nvPr/>
        </p:nvSpPr>
        <p:spPr>
          <a:xfrm>
            <a:off x="5249397" y="1297901"/>
            <a:ext cx="838691" cy="369332"/>
          </a:xfrm>
          <a:prstGeom prst="rect">
            <a:avLst/>
          </a:prstGeom>
          <a:noFill/>
        </p:spPr>
        <p:txBody>
          <a:bodyPr wrap="none" rtlCol="0">
            <a:spAutoFit/>
          </a:bodyPr>
          <a:lstStyle/>
          <a:p>
            <a:r>
              <a:rPr lang="en-US" altLang="zh-CN" dirty="0">
                <a:solidFill>
                  <a:schemeClr val="accent1"/>
                </a:solidFill>
              </a:rPr>
              <a:t>Agents</a:t>
            </a:r>
            <a:endParaRPr lang="zh-CN" altLang="en-US" dirty="0">
              <a:solidFill>
                <a:schemeClr val="accent1"/>
              </a:solidFill>
            </a:endParaRPr>
          </a:p>
        </p:txBody>
      </p:sp>
      <p:cxnSp>
        <p:nvCxnSpPr>
          <p:cNvPr id="97" name="直接箭头连接符 96">
            <a:extLst>
              <a:ext uri="{FF2B5EF4-FFF2-40B4-BE49-F238E27FC236}">
                <a16:creationId xmlns:a16="http://schemas.microsoft.com/office/drawing/2014/main" id="{8BE6A460-3117-1BAC-9615-519CD930A423}"/>
              </a:ext>
            </a:extLst>
          </p:cNvPr>
          <p:cNvCxnSpPr>
            <a:stCxn id="54" idx="2"/>
          </p:cNvCxnSpPr>
          <p:nvPr/>
        </p:nvCxnSpPr>
        <p:spPr>
          <a:xfrm flipH="1">
            <a:off x="8943578" y="2773206"/>
            <a:ext cx="1196" cy="455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平行四边形 97">
            <a:extLst>
              <a:ext uri="{FF2B5EF4-FFF2-40B4-BE49-F238E27FC236}">
                <a16:creationId xmlns:a16="http://schemas.microsoft.com/office/drawing/2014/main" id="{36705146-340D-0D4A-0C2C-DB6D2BC402F7}"/>
              </a:ext>
            </a:extLst>
          </p:cNvPr>
          <p:cNvSpPr/>
          <p:nvPr/>
        </p:nvSpPr>
        <p:spPr>
          <a:xfrm>
            <a:off x="5893595" y="3228975"/>
            <a:ext cx="6099971" cy="431484"/>
          </a:xfrm>
          <a:prstGeom prst="parallelogram">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生成具备 </a:t>
            </a:r>
            <a:r>
              <a:rPr lang="en-US" altLang="zh-CN" b="1" dirty="0">
                <a:solidFill>
                  <a:schemeClr val="tx1"/>
                </a:solidFill>
              </a:rPr>
              <a:t>plan </a:t>
            </a:r>
            <a:r>
              <a:rPr lang="zh-CN" altLang="en-US" b="1" dirty="0">
                <a:solidFill>
                  <a:schemeClr val="tx1"/>
                </a:solidFill>
              </a:rPr>
              <a:t>和 </a:t>
            </a:r>
            <a:r>
              <a:rPr lang="en-US" altLang="zh-CN" b="1" dirty="0">
                <a:solidFill>
                  <a:schemeClr val="tx1"/>
                </a:solidFill>
              </a:rPr>
              <a:t>code </a:t>
            </a:r>
            <a:r>
              <a:rPr lang="zh-CN" altLang="en-US" b="1" dirty="0">
                <a:solidFill>
                  <a:srgbClr val="FF0000"/>
                </a:solidFill>
              </a:rPr>
              <a:t>字段</a:t>
            </a:r>
            <a:r>
              <a:rPr lang="zh-CN" altLang="en-US" b="1" dirty="0">
                <a:solidFill>
                  <a:schemeClr val="tx1"/>
                </a:solidFill>
              </a:rPr>
              <a:t>的</a:t>
            </a:r>
            <a:r>
              <a:rPr lang="en-US" altLang="zh-CN" b="1" dirty="0">
                <a:solidFill>
                  <a:schemeClr val="tx1"/>
                </a:solidFill>
              </a:rPr>
              <a:t>node</a:t>
            </a:r>
            <a:endParaRPr lang="zh-CN" altLang="en-US" b="1" dirty="0">
              <a:solidFill>
                <a:schemeClr val="tx1"/>
              </a:solidFill>
            </a:endParaRPr>
          </a:p>
        </p:txBody>
      </p:sp>
      <p:sp>
        <p:nvSpPr>
          <p:cNvPr id="5" name="文本框 4">
            <a:extLst>
              <a:ext uri="{FF2B5EF4-FFF2-40B4-BE49-F238E27FC236}">
                <a16:creationId xmlns:a16="http://schemas.microsoft.com/office/drawing/2014/main" id="{4B71C4C9-330B-C86E-BED6-39259B0E0A53}"/>
              </a:ext>
            </a:extLst>
          </p:cNvPr>
          <p:cNvSpPr txBox="1"/>
          <p:nvPr/>
        </p:nvSpPr>
        <p:spPr>
          <a:xfrm>
            <a:off x="14304" y="907197"/>
            <a:ext cx="5209347" cy="5909310"/>
          </a:xfrm>
          <a:prstGeom prst="rect">
            <a:avLst/>
          </a:prstGeom>
          <a:solidFill>
            <a:schemeClr val="tx1"/>
          </a:solidFill>
        </p:spPr>
        <p:txBody>
          <a:bodyPr wrap="square">
            <a:spAutoFit/>
          </a:bodyPr>
          <a:lstStyle/>
          <a:p>
            <a:r>
              <a:rPr lang="en-US" altLang="zh-CN" sz="900" b="0" dirty="0">
                <a:solidFill>
                  <a:srgbClr val="DCDCAA"/>
                </a:solidFill>
                <a:effectLst/>
                <a:latin typeface="Consolas" panose="020B0609020204030204" pitchFamily="49" charset="0"/>
              </a:rPr>
              <a:t>@dataclass</a:t>
            </a:r>
            <a:r>
              <a:rPr lang="en-US" altLang="zh-CN" sz="900" b="0" dirty="0">
                <a:solidFill>
                  <a:srgbClr val="CCCCCC"/>
                </a:solidFill>
                <a:effectLst/>
                <a:latin typeface="Consolas" panose="020B0609020204030204" pitchFamily="49" charset="0"/>
              </a:rPr>
              <a:t>(</a:t>
            </a:r>
            <a:r>
              <a:rPr lang="en-US" altLang="zh-CN" sz="900" b="0" dirty="0">
                <a:solidFill>
                  <a:srgbClr val="9CDCFE"/>
                </a:solidFill>
                <a:effectLst/>
                <a:latin typeface="Consolas" panose="020B0609020204030204" pitchFamily="49" charset="0"/>
              </a:rPr>
              <a:t>eq</a:t>
            </a:r>
            <a:r>
              <a:rPr lang="en-US" altLang="zh-CN" sz="900" b="0" dirty="0">
                <a:solidFill>
                  <a:srgbClr val="D4D4D4"/>
                </a:solidFill>
                <a:effectLst/>
                <a:latin typeface="Consolas" panose="020B0609020204030204" pitchFamily="49" charset="0"/>
              </a:rPr>
              <a:t>=</a:t>
            </a:r>
            <a:r>
              <a:rPr lang="en-US" altLang="zh-CN" sz="900" b="0" dirty="0">
                <a:solidFill>
                  <a:srgbClr val="569CD6"/>
                </a:solidFill>
                <a:effectLst/>
                <a:latin typeface="Consolas" panose="020B0609020204030204" pitchFamily="49" charset="0"/>
              </a:rPr>
              <a:t>False</a:t>
            </a:r>
            <a:r>
              <a:rPr lang="en-US" altLang="zh-CN" sz="900" b="0" dirty="0">
                <a:solidFill>
                  <a:srgbClr val="CCCCCC"/>
                </a:solidFill>
                <a:effectLst/>
                <a:latin typeface="Consolas" panose="020B0609020204030204" pitchFamily="49" charset="0"/>
              </a:rPr>
              <a:t>) </a:t>
            </a:r>
            <a:r>
              <a:rPr lang="en-US" altLang="zh-CN" sz="900" b="0" dirty="0">
                <a:solidFill>
                  <a:srgbClr val="6A9955"/>
                </a:solidFill>
                <a:effectLst/>
                <a:latin typeface="Consolas" panose="020B0609020204030204" pitchFamily="49" charset="0"/>
              </a:rPr>
              <a:t>#</a:t>
            </a:r>
            <a:r>
              <a:rPr lang="zh-CN" altLang="en-US" sz="900" b="0" dirty="0">
                <a:solidFill>
                  <a:srgbClr val="6A9955"/>
                </a:solidFill>
                <a:effectLst/>
                <a:latin typeface="Consolas" panose="020B0609020204030204" pitchFamily="49" charset="0"/>
              </a:rPr>
              <a:t>熟悉</a:t>
            </a:r>
            <a:r>
              <a:rPr lang="en-US" altLang="zh-CN" sz="900" b="0" dirty="0">
                <a:solidFill>
                  <a:srgbClr val="6A9955"/>
                </a:solidFill>
                <a:effectLst/>
                <a:latin typeface="Consolas" panose="020B0609020204030204" pitchFamily="49" charset="0"/>
              </a:rPr>
              <a:t>JS</a:t>
            </a:r>
            <a:r>
              <a:rPr lang="zh-CN" altLang="en-US" sz="900" b="0" dirty="0">
                <a:solidFill>
                  <a:srgbClr val="6A9955"/>
                </a:solidFill>
                <a:effectLst/>
                <a:latin typeface="Consolas" panose="020B0609020204030204" pitchFamily="49" charset="0"/>
              </a:rPr>
              <a:t>的朋友可能对这个</a:t>
            </a:r>
            <a:r>
              <a:rPr lang="zh-CN" altLang="en-US" sz="900" dirty="0">
                <a:solidFill>
                  <a:srgbClr val="6A9955"/>
                </a:solidFill>
                <a:latin typeface="Consolas" panose="020B0609020204030204" pitchFamily="49" charset="0"/>
              </a:rPr>
              <a:t>写法</a:t>
            </a:r>
            <a:r>
              <a:rPr lang="zh-CN" altLang="en-US" sz="900" b="0" dirty="0">
                <a:solidFill>
                  <a:srgbClr val="6A9955"/>
                </a:solidFill>
                <a:effectLst/>
                <a:latin typeface="Consolas" panose="020B0609020204030204" pitchFamily="49" charset="0"/>
              </a:rPr>
              <a:t>会感到熟悉，这在</a:t>
            </a:r>
            <a:r>
              <a:rPr lang="en-US" altLang="zh-CN" sz="900" b="0" dirty="0">
                <a:solidFill>
                  <a:srgbClr val="6A9955"/>
                </a:solidFill>
                <a:effectLst/>
                <a:latin typeface="Consolas" panose="020B0609020204030204" pitchFamily="49" charset="0"/>
              </a:rPr>
              <a:t>python</a:t>
            </a:r>
            <a:r>
              <a:rPr lang="zh-CN" altLang="en-US" sz="900" b="0" dirty="0">
                <a:solidFill>
                  <a:srgbClr val="6A9955"/>
                </a:solidFill>
                <a:effectLst/>
                <a:latin typeface="Consolas" panose="020B0609020204030204" pitchFamily="49" charset="0"/>
              </a:rPr>
              <a:t>中被成为装饰器</a:t>
            </a:r>
            <a:endParaRPr lang="zh-CN" altLang="en-US" sz="900" b="0" dirty="0">
              <a:solidFill>
                <a:srgbClr val="CCCCCC"/>
              </a:solidFill>
              <a:effectLst/>
              <a:latin typeface="Consolas" panose="020B0609020204030204" pitchFamily="49" charset="0"/>
            </a:endParaRPr>
          </a:p>
          <a:p>
            <a:r>
              <a:rPr lang="en-US" altLang="zh-CN" sz="900" b="0" dirty="0">
                <a:solidFill>
                  <a:srgbClr val="569CD6"/>
                </a:solidFill>
                <a:effectLst/>
                <a:latin typeface="Consolas" panose="020B0609020204030204" pitchFamily="49" charset="0"/>
              </a:rPr>
              <a:t>class</a:t>
            </a:r>
            <a:r>
              <a:rPr lang="en-US" altLang="zh-CN" sz="900" b="0" dirty="0">
                <a:solidFill>
                  <a:srgbClr val="CCCCCC"/>
                </a:solidFill>
                <a:effectLst/>
                <a:latin typeface="Consolas" panose="020B0609020204030204" pitchFamily="49" charset="0"/>
              </a:rPr>
              <a:t> </a:t>
            </a:r>
            <a:r>
              <a:rPr lang="en-US" altLang="zh-CN" sz="900" b="0" dirty="0">
                <a:solidFill>
                  <a:srgbClr val="4EC9B0"/>
                </a:solidFill>
                <a:effectLst/>
                <a:latin typeface="Consolas" panose="020B0609020204030204" pitchFamily="49" charset="0"/>
              </a:rPr>
              <a:t>Node</a:t>
            </a:r>
            <a:r>
              <a:rPr lang="en-US" altLang="zh-CN" sz="900" b="0" dirty="0">
                <a:solidFill>
                  <a:srgbClr val="CCCCCC"/>
                </a:solidFill>
                <a:effectLst/>
                <a:latin typeface="Consolas" panose="020B0609020204030204" pitchFamily="49" charset="0"/>
              </a:rPr>
              <a:t>(</a:t>
            </a:r>
            <a:r>
              <a:rPr lang="en-US" altLang="zh-CN" sz="900" b="0" dirty="0" err="1">
                <a:solidFill>
                  <a:srgbClr val="4EC9B0"/>
                </a:solidFill>
                <a:effectLst/>
                <a:latin typeface="Consolas" panose="020B0609020204030204" pitchFamily="49" charset="0"/>
              </a:rPr>
              <a:t>DataClassJsonMixin</a:t>
            </a:r>
            <a:r>
              <a:rPr lang="en-US" altLang="zh-CN" sz="900" b="0" dirty="0">
                <a:solidFill>
                  <a:srgbClr val="CCCCCC"/>
                </a:solidFill>
                <a:effectLst/>
                <a:latin typeface="Consolas" panose="020B0609020204030204" pitchFamily="49" charset="0"/>
              </a:rPr>
              <a:t>): </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 single node in the solution tree. Contains code, execution results, and evaluation information."""</a:t>
            </a:r>
            <a:endParaRPr lang="en-US" altLang="zh-CN" sz="900" b="0" dirty="0">
              <a:solidFill>
                <a:srgbClr val="CCCCCC"/>
              </a:solidFill>
              <a:effectLst/>
              <a:latin typeface="Consolas" panose="020B0609020204030204" pitchFamily="49" charset="0"/>
            </a:endParaRPr>
          </a:p>
          <a:p>
            <a:r>
              <a:rPr lang="en-US" altLang="zh-CN" sz="900" b="0" dirty="0">
                <a:solidFill>
                  <a:srgbClr val="CCCCCC"/>
                </a:solidFill>
                <a:effectLst/>
                <a:latin typeface="Consolas" panose="020B0609020204030204" pitchFamily="49" charset="0"/>
              </a:rPr>
              <a:t>    </a:t>
            </a:r>
            <a:r>
              <a:rPr lang="en-US" altLang="zh-CN" sz="900" b="0" dirty="0">
                <a:solidFill>
                  <a:srgbClr val="6A9955"/>
                </a:solidFill>
                <a:effectLst/>
                <a:latin typeface="Consolas" panose="020B0609020204030204" pitchFamily="49" charset="0"/>
              </a:rPr>
              <a:t># field </a:t>
            </a:r>
            <a:r>
              <a:rPr lang="zh-CN" altLang="en-US" sz="900" b="0" dirty="0">
                <a:solidFill>
                  <a:srgbClr val="6A9955"/>
                </a:solidFill>
                <a:effectLst/>
                <a:latin typeface="Consolas" panose="020B0609020204030204" pitchFamily="49" charset="0"/>
              </a:rPr>
              <a:t>方法提供了更加精细化的属性控制</a:t>
            </a:r>
            <a:endParaRPr lang="zh-CN" altLang="en-US" sz="900" b="0" dirty="0">
              <a:solidFill>
                <a:srgbClr val="CCCCCC"/>
              </a:solidFill>
              <a:effectLst/>
              <a:latin typeface="Consolas" panose="020B0609020204030204" pitchFamily="49" charset="0"/>
            </a:endParaRPr>
          </a:p>
          <a:p>
            <a:r>
              <a:rPr lang="zh-CN" altLang="en-US" sz="900" b="0" dirty="0">
                <a:solidFill>
                  <a:srgbClr val="CCCCCC"/>
                </a:solidFill>
                <a:effectLst/>
                <a:latin typeface="Consolas" panose="020B0609020204030204" pitchFamily="49" charset="0"/>
              </a:rPr>
              <a:t>    </a:t>
            </a:r>
            <a:r>
              <a:rPr lang="en-US" altLang="zh-CN" sz="900" b="0" dirty="0">
                <a:solidFill>
                  <a:srgbClr val="6A9955"/>
                </a:solidFill>
                <a:effectLst/>
                <a:latin typeface="Consolas" panose="020B0609020204030204" pitchFamily="49" charset="0"/>
              </a:rPr>
              <a:t># </a:t>
            </a:r>
            <a:r>
              <a:rPr lang="zh-CN" altLang="en-US" sz="900" b="0" dirty="0">
                <a:solidFill>
                  <a:srgbClr val="6A9955"/>
                </a:solidFill>
                <a:effectLst/>
                <a:latin typeface="Consolas" panose="020B0609020204030204" pitchFamily="49" charset="0"/>
              </a:rPr>
              <a:t>例如下面的属性中基本都有 </a:t>
            </a:r>
            <a:r>
              <a:rPr lang="en-US" altLang="zh-CN" sz="900" b="0" dirty="0" err="1">
                <a:solidFill>
                  <a:srgbClr val="6A9955"/>
                </a:solidFill>
                <a:effectLst/>
                <a:latin typeface="Consolas" panose="020B0609020204030204" pitchFamily="49" charset="0"/>
              </a:rPr>
              <a:t>kw_only</a:t>
            </a:r>
            <a:r>
              <a:rPr lang="en-US" altLang="zh-CN" sz="900" b="0" dirty="0">
                <a:solidFill>
                  <a:srgbClr val="6A9955"/>
                </a:solidFill>
                <a:effectLst/>
                <a:latin typeface="Consolas" panose="020B0609020204030204" pitchFamily="49" charset="0"/>
              </a:rPr>
              <a:t>=True </a:t>
            </a:r>
            <a:r>
              <a:rPr lang="zh-CN" altLang="en-US" sz="900" b="0" dirty="0">
                <a:solidFill>
                  <a:srgbClr val="6A9955"/>
                </a:solidFill>
                <a:effectLst/>
                <a:latin typeface="Consolas" panose="020B0609020204030204" pitchFamily="49" charset="0"/>
              </a:rPr>
              <a:t>这一词缀，这说明在初始化该属性时必须具备关键词</a:t>
            </a:r>
            <a:r>
              <a:rPr lang="en-US" altLang="zh-CN" sz="900" b="0" dirty="0">
                <a:solidFill>
                  <a:srgbClr val="6A9955"/>
                </a:solidFill>
                <a:effectLst/>
                <a:latin typeface="Consolas" panose="020B0609020204030204" pitchFamily="49" charset="0"/>
              </a:rPr>
              <a:t>(key word)</a:t>
            </a:r>
            <a:r>
              <a:rPr lang="zh-CN" altLang="en-US" sz="900" b="0" dirty="0">
                <a:solidFill>
                  <a:srgbClr val="6A9955"/>
                </a:solidFill>
                <a:effectLst/>
                <a:latin typeface="Consolas" panose="020B0609020204030204" pitchFamily="49" charset="0"/>
              </a:rPr>
              <a:t>，而不能使用位置对应的方式来访问该属性</a:t>
            </a:r>
            <a:endParaRPr lang="zh-CN" altLang="en-US" sz="900" b="0" dirty="0">
              <a:solidFill>
                <a:srgbClr val="CCCCCC"/>
              </a:solidFill>
              <a:effectLst/>
              <a:latin typeface="Consolas" panose="020B0609020204030204" pitchFamily="49" charset="0"/>
            </a:endParaRPr>
          </a:p>
          <a:p>
            <a:r>
              <a:rPr lang="zh-CN" altLang="en-US" sz="900" b="0" dirty="0">
                <a:solidFill>
                  <a:srgbClr val="CCCCCC"/>
                </a:solidFill>
                <a:effectLst/>
                <a:latin typeface="Consolas" panose="020B0609020204030204" pitchFamily="49" charset="0"/>
              </a:rPr>
              <a:t>    </a:t>
            </a:r>
            <a:r>
              <a:rPr lang="en-US" altLang="zh-CN" sz="900" b="0" dirty="0">
                <a:solidFill>
                  <a:srgbClr val="6A9955"/>
                </a:solidFill>
                <a:effectLst/>
                <a:latin typeface="Consolas" panose="020B0609020204030204" pitchFamily="49" charset="0"/>
              </a:rPr>
              <a:t># </a:t>
            </a:r>
            <a:r>
              <a:rPr lang="zh-CN" altLang="en-US" sz="900" b="0" dirty="0">
                <a:solidFill>
                  <a:srgbClr val="6A9955"/>
                </a:solidFill>
                <a:effectLst/>
                <a:latin typeface="Consolas" panose="020B0609020204030204" pitchFamily="49" charset="0"/>
              </a:rPr>
              <a:t>被 </a:t>
            </a:r>
            <a:r>
              <a:rPr lang="en-US" altLang="zh-CN" sz="900" b="0" dirty="0">
                <a:solidFill>
                  <a:srgbClr val="6A9955"/>
                </a:solidFill>
                <a:effectLst/>
                <a:latin typeface="Consolas" panose="020B0609020204030204" pitchFamily="49" charset="0"/>
              </a:rPr>
              <a:t>field </a:t>
            </a:r>
            <a:r>
              <a:rPr lang="zh-CN" altLang="en-US" sz="900" b="0" dirty="0">
                <a:solidFill>
                  <a:srgbClr val="6A9955"/>
                </a:solidFill>
                <a:effectLst/>
                <a:latin typeface="Consolas" panose="020B0609020204030204" pitchFamily="49" charset="0"/>
              </a:rPr>
              <a:t>修饰的这种特殊的属性，也叫做“字段”，下面将这些具备</a:t>
            </a:r>
            <a:r>
              <a:rPr lang="en-US" altLang="zh-CN" sz="900" b="0" dirty="0">
                <a:solidFill>
                  <a:srgbClr val="6A9955"/>
                </a:solidFill>
                <a:effectLst/>
                <a:latin typeface="Consolas" panose="020B0609020204030204" pitchFamily="49" charset="0"/>
              </a:rPr>
              <a:t>field</a:t>
            </a:r>
            <a:r>
              <a:rPr lang="zh-CN" altLang="en-US" sz="900" b="0" dirty="0">
                <a:solidFill>
                  <a:srgbClr val="6A9955"/>
                </a:solidFill>
                <a:effectLst/>
                <a:latin typeface="Consolas" panose="020B0609020204030204" pitchFamily="49" charset="0"/>
              </a:rPr>
              <a:t>特性的属性称为字段。</a:t>
            </a:r>
            <a:endParaRPr lang="zh-CN" altLang="en-US" sz="900" b="0" dirty="0">
              <a:solidFill>
                <a:srgbClr val="CCCCCC"/>
              </a:solidFill>
              <a:effectLst/>
              <a:latin typeface="Consolas" panose="020B0609020204030204" pitchFamily="49" charset="0"/>
            </a:endParaRPr>
          </a:p>
          <a:p>
            <a:r>
              <a:rPr lang="zh-CN" altLang="en-US" sz="900" b="0" dirty="0">
                <a:solidFill>
                  <a:srgbClr val="CCCCCC"/>
                </a:solidFill>
                <a:effectLst/>
                <a:latin typeface="Consolas" panose="020B0609020204030204" pitchFamily="49" charset="0"/>
              </a:rPr>
              <a:t>    </a:t>
            </a:r>
            <a:r>
              <a:rPr lang="en-US" altLang="zh-CN" sz="900" b="0" dirty="0">
                <a:solidFill>
                  <a:srgbClr val="6A9955"/>
                </a:solidFill>
                <a:effectLst/>
                <a:latin typeface="Consolas" panose="020B0609020204030204" pitchFamily="49" charset="0"/>
              </a:rPr>
              <a:t># ---- code &amp; plan ----</a:t>
            </a:r>
            <a:endParaRPr lang="en-US" altLang="zh-CN" sz="900" b="0" dirty="0">
              <a:solidFill>
                <a:srgbClr val="CCCCCC"/>
              </a:solidFill>
              <a:effectLst/>
              <a:latin typeface="Consolas" panose="020B0609020204030204" pitchFamily="49" charset="0"/>
            </a:endParaRPr>
          </a:p>
          <a:p>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code</a:t>
            </a:r>
            <a:r>
              <a:rPr lang="en-US" altLang="zh-CN" sz="900" b="0" dirty="0">
                <a:solidFill>
                  <a:srgbClr val="CCCCCC"/>
                </a:solidFill>
                <a:effectLst/>
                <a:latin typeface="Consolas" panose="020B0609020204030204" pitchFamily="49" charset="0"/>
              </a:rPr>
              <a:t>: </a:t>
            </a:r>
            <a:r>
              <a:rPr lang="en-US" altLang="zh-CN" sz="900" b="0" dirty="0">
                <a:solidFill>
                  <a:srgbClr val="4EC9B0"/>
                </a:solidFill>
                <a:effectLst/>
                <a:latin typeface="Consolas" panose="020B0609020204030204" pitchFamily="49" charset="0"/>
              </a:rPr>
              <a:t>str</a:t>
            </a:r>
            <a:endParaRPr lang="en-US" altLang="zh-CN" sz="900" b="0" dirty="0">
              <a:solidFill>
                <a:srgbClr val="CCCCCC"/>
              </a:solidFill>
              <a:effectLst/>
              <a:latin typeface="Consolas" panose="020B0609020204030204" pitchFamily="49" charset="0"/>
            </a:endParaRPr>
          </a:p>
          <a:p>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plan</a:t>
            </a:r>
            <a:r>
              <a:rPr lang="en-US" altLang="zh-CN" sz="900" b="0" dirty="0">
                <a:solidFill>
                  <a:srgbClr val="CCCCCC"/>
                </a:solidFill>
                <a:effectLst/>
                <a:latin typeface="Consolas" panose="020B0609020204030204" pitchFamily="49" charset="0"/>
              </a:rPr>
              <a:t>: </a:t>
            </a:r>
            <a:r>
              <a:rPr lang="en-US" altLang="zh-CN" sz="900" b="0" dirty="0">
                <a:solidFill>
                  <a:srgbClr val="4EC9B0"/>
                </a:solidFill>
                <a:effectLst/>
                <a:latin typeface="Consolas" panose="020B0609020204030204" pitchFamily="49" charset="0"/>
              </a:rPr>
              <a:t>str</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DCDCAA"/>
                </a:solidFill>
                <a:effectLst/>
                <a:latin typeface="Consolas" panose="020B0609020204030204" pitchFamily="49" charset="0"/>
              </a:rPr>
              <a:t>field</a:t>
            </a:r>
            <a:r>
              <a:rPr lang="en-US" altLang="zh-CN" sz="900" b="0" dirty="0">
                <a:solidFill>
                  <a:srgbClr val="CCCCCC"/>
                </a:solidFill>
                <a:effectLst/>
                <a:latin typeface="Consolas" panose="020B0609020204030204" pitchFamily="49" charset="0"/>
              </a:rPr>
              <a:t>(</a:t>
            </a:r>
            <a:r>
              <a:rPr lang="en-US" altLang="zh-CN" sz="900" b="0" dirty="0">
                <a:solidFill>
                  <a:srgbClr val="9CDCFE"/>
                </a:solidFill>
                <a:effectLst/>
                <a:latin typeface="Consolas" panose="020B0609020204030204" pitchFamily="49" charset="0"/>
              </a:rPr>
              <a:t>default</a:t>
            </a:r>
            <a:r>
              <a:rPr lang="en-US" altLang="zh-CN" sz="900" b="0" dirty="0">
                <a:solidFill>
                  <a:srgbClr val="D4D4D4"/>
                </a:solidFill>
                <a:effectLst/>
                <a:latin typeface="Consolas" panose="020B0609020204030204" pitchFamily="49" charset="0"/>
              </a:rPr>
              <a:t>=</a:t>
            </a:r>
            <a:r>
              <a:rPr lang="en-US" altLang="zh-CN" sz="900" b="0" dirty="0">
                <a:solidFill>
                  <a:srgbClr val="569CD6"/>
                </a:solidFill>
                <a:effectLst/>
                <a:latin typeface="Consolas" panose="020B0609020204030204" pitchFamily="49" charset="0"/>
              </a:rPr>
              <a:t>None</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kw_only</a:t>
            </a:r>
            <a:r>
              <a:rPr lang="en-US" altLang="zh-CN" sz="900" b="0" dirty="0">
                <a:solidFill>
                  <a:srgbClr val="D4D4D4"/>
                </a:solidFill>
                <a:effectLst/>
                <a:latin typeface="Consolas" panose="020B0609020204030204" pitchFamily="49" charset="0"/>
              </a:rPr>
              <a:t>=</a:t>
            </a:r>
            <a:r>
              <a:rPr lang="en-US" altLang="zh-CN" sz="900" b="0" dirty="0">
                <a:solidFill>
                  <a:srgbClr val="569CD6"/>
                </a:solidFill>
                <a:effectLst/>
                <a:latin typeface="Consolas" panose="020B0609020204030204" pitchFamily="49" charset="0"/>
              </a:rPr>
              <a:t>True</a:t>
            </a:r>
            <a:r>
              <a:rPr lang="en-US" altLang="zh-CN" sz="900" b="0" dirty="0">
                <a:solidFill>
                  <a:srgbClr val="CCCCCC"/>
                </a:solidFill>
                <a:effectLst/>
                <a:latin typeface="Consolas" panose="020B0609020204030204" pitchFamily="49" charset="0"/>
              </a:rPr>
              <a:t>)  </a:t>
            </a:r>
          </a:p>
          <a:p>
            <a:r>
              <a:rPr lang="en-US" altLang="zh-CN" sz="900" b="0" dirty="0">
                <a:solidFill>
                  <a:srgbClr val="CCCCCC"/>
                </a:solidFill>
                <a:effectLst/>
                <a:latin typeface="Consolas" panose="020B0609020204030204" pitchFamily="49" charset="0"/>
              </a:rPr>
              <a:t>    </a:t>
            </a:r>
            <a:r>
              <a:rPr lang="en-US" altLang="zh-CN" sz="900" b="0" dirty="0">
                <a:solidFill>
                  <a:srgbClr val="6A9955"/>
                </a:solidFill>
                <a:effectLst/>
                <a:latin typeface="Consolas" panose="020B0609020204030204" pitchFamily="49" charset="0"/>
              </a:rPr>
              <a:t>#plan</a:t>
            </a:r>
            <a:r>
              <a:rPr lang="zh-CN" altLang="en-US" sz="900" b="0" dirty="0">
                <a:solidFill>
                  <a:srgbClr val="6A9955"/>
                </a:solidFill>
                <a:effectLst/>
                <a:latin typeface="Consolas" panose="020B0609020204030204" pitchFamily="49" charset="0"/>
              </a:rPr>
              <a:t>的默认值是 </a:t>
            </a:r>
            <a:r>
              <a:rPr lang="en-US" altLang="zh-CN" sz="900" b="0" dirty="0">
                <a:solidFill>
                  <a:srgbClr val="6A9955"/>
                </a:solidFill>
                <a:effectLst/>
                <a:latin typeface="Consolas" panose="020B0609020204030204" pitchFamily="49" charset="0"/>
              </a:rPr>
              <a:t>None</a:t>
            </a:r>
            <a:r>
              <a:rPr lang="zh-CN" altLang="en-US" sz="900" b="0" dirty="0">
                <a:solidFill>
                  <a:srgbClr val="6A9955"/>
                </a:solidFill>
                <a:effectLst/>
                <a:latin typeface="Consolas" panose="020B0609020204030204" pitchFamily="49" charset="0"/>
              </a:rPr>
              <a:t>，调用该属性时必须声明其名字 </a:t>
            </a:r>
            <a:r>
              <a:rPr lang="en-US" altLang="zh-CN" sz="900" b="0" dirty="0">
                <a:solidFill>
                  <a:srgbClr val="6A9955"/>
                </a:solidFill>
                <a:effectLst/>
                <a:latin typeface="Consolas" panose="020B0609020204030204" pitchFamily="49" charset="0"/>
              </a:rPr>
              <a:t>plan,</a:t>
            </a:r>
            <a:r>
              <a:rPr lang="zh-CN" altLang="en-US" sz="900" b="0" dirty="0">
                <a:solidFill>
                  <a:srgbClr val="6A9955"/>
                </a:solidFill>
                <a:effectLst/>
                <a:latin typeface="Consolas" panose="020B0609020204030204" pitchFamily="49" charset="0"/>
              </a:rPr>
              <a:t>一个例子如下</a:t>
            </a:r>
            <a:endParaRPr lang="zh-CN" altLang="en-US" sz="900" b="0" dirty="0">
              <a:solidFill>
                <a:srgbClr val="CCCCCC"/>
              </a:solidFill>
              <a:effectLst/>
              <a:latin typeface="Consolas" panose="020B0609020204030204" pitchFamily="49" charset="0"/>
            </a:endParaRPr>
          </a:p>
          <a:p>
            <a:r>
              <a:rPr lang="zh-CN" altLang="en-US"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t>
            </a:r>
            <a:endParaRPr lang="zh-CN" altLang="en-US" sz="900" b="0" dirty="0">
              <a:solidFill>
                <a:srgbClr val="CCCCCC"/>
              </a:solidFill>
              <a:effectLst/>
              <a:latin typeface="Consolas" panose="020B0609020204030204" pitchFamily="49" charset="0"/>
            </a:endParaRPr>
          </a:p>
          <a:p>
            <a:r>
              <a:rPr lang="zh-CN" altLang="en-US" sz="900" b="0" dirty="0">
                <a:solidFill>
                  <a:srgbClr val="CE9178"/>
                </a:solidFill>
                <a:effectLst/>
                <a:latin typeface="Consolas" panose="020B0609020204030204" pitchFamily="49" charset="0"/>
              </a:rPr>
              <a:t>    正确用法</a:t>
            </a:r>
            <a:endParaRPr lang="zh-CN" altLang="en-US" sz="900" b="0" dirty="0">
              <a:solidFill>
                <a:srgbClr val="CCCCCC"/>
              </a:solidFill>
              <a:effectLst/>
              <a:latin typeface="Consolas" panose="020B0609020204030204" pitchFamily="49" charset="0"/>
            </a:endParaRPr>
          </a:p>
          <a:p>
            <a:r>
              <a:rPr lang="zh-CN" altLang="en-US" sz="900" b="0" dirty="0">
                <a:solidFill>
                  <a:srgbClr val="CE9178"/>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node = Node(code="print('hello')", plan="My plan")</a:t>
            </a:r>
            <a:endParaRPr lang="en-US" altLang="zh-CN" sz="900" b="0" dirty="0">
              <a:solidFill>
                <a:srgbClr val="CCCCCC"/>
              </a:solidFill>
              <a:effectLst/>
              <a:latin typeface="Consolas" panose="020B0609020204030204" pitchFamily="49" charset="0"/>
            </a:endParaRPr>
          </a:p>
          <a:p>
            <a:r>
              <a:rPr lang="en-US" altLang="zh-CN" sz="900" b="0" dirty="0">
                <a:solidFill>
                  <a:srgbClr val="CE9178"/>
                </a:solidFill>
                <a:effectLst/>
                <a:latin typeface="Consolas" panose="020B0609020204030204" pitchFamily="49" charset="0"/>
              </a:rPr>
              <a:t>    </a:t>
            </a:r>
            <a:r>
              <a:rPr lang="zh-CN" altLang="en-US" sz="900" b="0" dirty="0">
                <a:solidFill>
                  <a:srgbClr val="CE9178"/>
                </a:solidFill>
                <a:effectLst/>
                <a:latin typeface="Consolas" panose="020B0609020204030204" pitchFamily="49" charset="0"/>
              </a:rPr>
              <a:t>错误用法</a:t>
            </a:r>
            <a:endParaRPr lang="zh-CN" altLang="en-US" sz="900" b="0" dirty="0">
              <a:solidFill>
                <a:srgbClr val="CCCCCC"/>
              </a:solidFill>
              <a:effectLst/>
              <a:latin typeface="Consolas" panose="020B0609020204030204" pitchFamily="49" charset="0"/>
            </a:endParaRPr>
          </a:p>
          <a:p>
            <a:r>
              <a:rPr lang="zh-CN" altLang="en-US" sz="900" b="0" dirty="0">
                <a:solidFill>
                  <a:srgbClr val="CE9178"/>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node = Node("print('hello')", "My plan")  </a:t>
            </a:r>
            <a:endParaRPr lang="en-US" altLang="zh-CN" sz="900" b="0" dirty="0">
              <a:solidFill>
                <a:srgbClr val="CCCCCC"/>
              </a:solidFill>
              <a:effectLst/>
              <a:latin typeface="Consolas" panose="020B0609020204030204" pitchFamily="49" charset="0"/>
            </a:endParaRPr>
          </a:p>
          <a:p>
            <a:r>
              <a:rPr lang="en-US" altLang="zh-CN" sz="900" b="0" dirty="0">
                <a:solidFill>
                  <a:srgbClr val="CE9178"/>
                </a:solidFill>
                <a:effectLst/>
                <a:latin typeface="Consolas" panose="020B0609020204030204" pitchFamily="49" charset="0"/>
              </a:rPr>
              <a:t>                                   ^^^</a:t>
            </a:r>
            <a:r>
              <a:rPr lang="zh-CN" altLang="en-US" sz="900" b="0" dirty="0">
                <a:solidFill>
                  <a:srgbClr val="CE9178"/>
                </a:solidFill>
                <a:effectLst/>
                <a:latin typeface="Consolas" panose="020B0609020204030204" pitchFamily="49" charset="0"/>
              </a:rPr>
              <a:t>这会报错</a:t>
            </a:r>
            <a:endParaRPr lang="zh-CN" altLang="en-US" sz="900" b="0" dirty="0">
              <a:solidFill>
                <a:srgbClr val="CCCCCC"/>
              </a:solidFill>
              <a:effectLst/>
              <a:latin typeface="Consolas" panose="020B0609020204030204" pitchFamily="49" charset="0"/>
            </a:endParaRPr>
          </a:p>
          <a:p>
            <a:r>
              <a:rPr lang="zh-CN" altLang="en-US" sz="900" b="0" dirty="0">
                <a:solidFill>
                  <a:srgbClr val="CE9178"/>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t>
            </a:r>
            <a:endParaRPr lang="zh-CN" altLang="en-US" sz="900" b="0" dirty="0">
              <a:solidFill>
                <a:srgbClr val="CCCCCC"/>
              </a:solidFill>
              <a:effectLst/>
              <a:latin typeface="Consolas" panose="020B0609020204030204" pitchFamily="49" charset="0"/>
            </a:endParaRPr>
          </a:p>
          <a:p>
            <a:r>
              <a:rPr lang="zh-CN" altLang="en-US" sz="900" b="0" dirty="0">
                <a:solidFill>
                  <a:srgbClr val="CCCCCC"/>
                </a:solidFill>
                <a:effectLst/>
                <a:latin typeface="Consolas" panose="020B0609020204030204" pitchFamily="49" charset="0"/>
              </a:rPr>
              <a:t>    </a:t>
            </a:r>
            <a:r>
              <a:rPr lang="en-US" altLang="zh-CN" sz="900" b="0" dirty="0">
                <a:solidFill>
                  <a:srgbClr val="6A9955"/>
                </a:solidFill>
                <a:effectLst/>
                <a:latin typeface="Consolas" panose="020B0609020204030204" pitchFamily="49" charset="0"/>
              </a:rPr>
              <a:t># ---- general </a:t>
            </a:r>
            <a:r>
              <a:rPr lang="en-US" altLang="zh-CN" sz="900" b="0" dirty="0" err="1">
                <a:solidFill>
                  <a:srgbClr val="6A9955"/>
                </a:solidFill>
                <a:effectLst/>
                <a:latin typeface="Consolas" panose="020B0609020204030204" pitchFamily="49" charset="0"/>
              </a:rPr>
              <a:t>attrs</a:t>
            </a:r>
            <a:r>
              <a:rPr lang="en-US" altLang="zh-CN" sz="900" b="0" dirty="0">
                <a:solidFill>
                  <a:srgbClr val="6A9955"/>
                </a:solidFill>
                <a:effectLst/>
                <a:latin typeface="Consolas" panose="020B0609020204030204" pitchFamily="49" charset="0"/>
              </a:rPr>
              <a:t> ----</a:t>
            </a:r>
            <a:endParaRPr lang="en-US" altLang="zh-CN" sz="900" b="0" dirty="0">
              <a:solidFill>
                <a:srgbClr val="CCCCCC"/>
              </a:solidFill>
              <a:effectLst/>
              <a:latin typeface="Consolas" panose="020B0609020204030204" pitchFamily="49" charset="0"/>
            </a:endParaRPr>
          </a:p>
          <a:p>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step</a:t>
            </a:r>
            <a:r>
              <a:rPr lang="en-US" altLang="zh-CN" sz="900" b="0" dirty="0">
                <a:solidFill>
                  <a:srgbClr val="CCCCCC"/>
                </a:solidFill>
                <a:effectLst/>
                <a:latin typeface="Consolas" panose="020B0609020204030204" pitchFamily="49" charset="0"/>
              </a:rPr>
              <a:t>: </a:t>
            </a:r>
            <a:r>
              <a:rPr lang="en-US" altLang="zh-CN" sz="900" b="0" dirty="0">
                <a:solidFill>
                  <a:srgbClr val="4EC9B0"/>
                </a:solidFill>
                <a:effectLst/>
                <a:latin typeface="Consolas" panose="020B0609020204030204" pitchFamily="49" charset="0"/>
              </a:rPr>
              <a:t>int</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DCDCAA"/>
                </a:solidFill>
                <a:effectLst/>
                <a:latin typeface="Consolas" panose="020B0609020204030204" pitchFamily="49" charset="0"/>
              </a:rPr>
              <a:t>field</a:t>
            </a:r>
            <a:r>
              <a:rPr lang="en-US" altLang="zh-CN" sz="900" b="0" dirty="0">
                <a:solidFill>
                  <a:srgbClr val="CCCCCC"/>
                </a:solidFill>
                <a:effectLst/>
                <a:latin typeface="Consolas" panose="020B0609020204030204" pitchFamily="49" charset="0"/>
              </a:rPr>
              <a:t>(</a:t>
            </a:r>
            <a:r>
              <a:rPr lang="en-US" altLang="zh-CN" sz="900" b="0" dirty="0">
                <a:solidFill>
                  <a:srgbClr val="9CDCFE"/>
                </a:solidFill>
                <a:effectLst/>
                <a:latin typeface="Consolas" panose="020B0609020204030204" pitchFamily="49" charset="0"/>
              </a:rPr>
              <a:t>default</a:t>
            </a:r>
            <a:r>
              <a:rPr lang="en-US" altLang="zh-CN" sz="900" b="0" dirty="0">
                <a:solidFill>
                  <a:srgbClr val="D4D4D4"/>
                </a:solidFill>
                <a:effectLst/>
                <a:latin typeface="Consolas" panose="020B0609020204030204" pitchFamily="49" charset="0"/>
              </a:rPr>
              <a:t>=</a:t>
            </a:r>
            <a:r>
              <a:rPr lang="en-US" altLang="zh-CN" sz="900" b="0" dirty="0">
                <a:solidFill>
                  <a:srgbClr val="569CD6"/>
                </a:solidFill>
                <a:effectLst/>
                <a:latin typeface="Consolas" panose="020B0609020204030204" pitchFamily="49" charset="0"/>
              </a:rPr>
              <a:t>None</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kw_only</a:t>
            </a:r>
            <a:r>
              <a:rPr lang="en-US" altLang="zh-CN" sz="900" b="0" dirty="0">
                <a:solidFill>
                  <a:srgbClr val="D4D4D4"/>
                </a:solidFill>
                <a:effectLst/>
                <a:latin typeface="Consolas" panose="020B0609020204030204" pitchFamily="49" charset="0"/>
              </a:rPr>
              <a:t>=</a:t>
            </a:r>
            <a:r>
              <a:rPr lang="en-US" altLang="zh-CN" sz="900" b="0" dirty="0">
                <a:solidFill>
                  <a:srgbClr val="569CD6"/>
                </a:solidFill>
                <a:effectLst/>
                <a:latin typeface="Consolas" panose="020B0609020204030204" pitchFamily="49" charset="0"/>
              </a:rPr>
              <a:t>True</a:t>
            </a:r>
            <a:r>
              <a:rPr lang="en-US" altLang="zh-CN" sz="900" b="0" dirty="0">
                <a:solidFill>
                  <a:srgbClr val="CCCCCC"/>
                </a:solidFill>
                <a:effectLst/>
                <a:latin typeface="Consolas" panose="020B0609020204030204" pitchFamily="49" charset="0"/>
              </a:rPr>
              <a:t>)  </a:t>
            </a:r>
            <a:r>
              <a:rPr lang="en-US" altLang="zh-CN" sz="900" b="0" dirty="0">
                <a:solidFill>
                  <a:srgbClr val="6A9955"/>
                </a:solidFill>
                <a:effectLst/>
                <a:latin typeface="Consolas" panose="020B0609020204030204" pitchFamily="49" charset="0"/>
              </a:rPr>
              <a:t># type: ignore</a:t>
            </a:r>
            <a:endParaRPr lang="en-US" altLang="zh-CN" sz="900" b="0" dirty="0">
              <a:solidFill>
                <a:srgbClr val="CCCCCC"/>
              </a:solidFill>
              <a:effectLst/>
              <a:latin typeface="Consolas" panose="020B0609020204030204" pitchFamily="49" charset="0"/>
            </a:endParaRPr>
          </a:p>
          <a:p>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id</a:t>
            </a:r>
            <a:r>
              <a:rPr lang="en-US" altLang="zh-CN" sz="900" b="0" dirty="0">
                <a:solidFill>
                  <a:srgbClr val="CCCCCC"/>
                </a:solidFill>
                <a:effectLst/>
                <a:latin typeface="Consolas" panose="020B0609020204030204" pitchFamily="49" charset="0"/>
              </a:rPr>
              <a:t>: </a:t>
            </a:r>
            <a:r>
              <a:rPr lang="en-US" altLang="zh-CN" sz="900" b="0" dirty="0">
                <a:solidFill>
                  <a:srgbClr val="4EC9B0"/>
                </a:solidFill>
                <a:effectLst/>
                <a:latin typeface="Consolas" panose="020B0609020204030204" pitchFamily="49" charset="0"/>
              </a:rPr>
              <a:t>str</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DCDCAA"/>
                </a:solidFill>
                <a:effectLst/>
                <a:latin typeface="Consolas" panose="020B0609020204030204" pitchFamily="49" charset="0"/>
              </a:rPr>
              <a:t>field</a:t>
            </a:r>
            <a:r>
              <a:rPr lang="en-US" altLang="zh-CN" sz="900" b="0" dirty="0">
                <a:solidFill>
                  <a:srgbClr val="CCCCCC"/>
                </a:solidFill>
                <a:effectLst/>
                <a:latin typeface="Consolas" panose="020B0609020204030204" pitchFamily="49" charset="0"/>
              </a:rPr>
              <a:t>(</a:t>
            </a:r>
            <a:r>
              <a:rPr lang="en-US" altLang="zh-CN" sz="900" b="0" dirty="0" err="1">
                <a:solidFill>
                  <a:srgbClr val="9CDCFE"/>
                </a:solidFill>
                <a:effectLst/>
                <a:latin typeface="Consolas" panose="020B0609020204030204" pitchFamily="49" charset="0"/>
              </a:rPr>
              <a:t>default_factory</a:t>
            </a:r>
            <a:r>
              <a:rPr lang="en-US" altLang="zh-CN" sz="900" b="0" dirty="0">
                <a:solidFill>
                  <a:srgbClr val="D4D4D4"/>
                </a:solidFill>
                <a:effectLst/>
                <a:latin typeface="Consolas" panose="020B0609020204030204" pitchFamily="49" charset="0"/>
              </a:rPr>
              <a:t>=</a:t>
            </a:r>
            <a:r>
              <a:rPr lang="en-US" altLang="zh-CN" sz="900" b="0" dirty="0">
                <a:solidFill>
                  <a:srgbClr val="569CD6"/>
                </a:solidFill>
                <a:effectLst/>
                <a:latin typeface="Consolas" panose="020B0609020204030204" pitchFamily="49" charset="0"/>
              </a:rPr>
              <a:t>lambda</a:t>
            </a:r>
            <a:r>
              <a:rPr lang="en-US" altLang="zh-CN" sz="900" b="0" dirty="0">
                <a:solidFill>
                  <a:srgbClr val="CCCCCC"/>
                </a:solidFill>
                <a:effectLst/>
                <a:latin typeface="Consolas" panose="020B0609020204030204" pitchFamily="49" charset="0"/>
              </a:rPr>
              <a:t>: </a:t>
            </a:r>
            <a:r>
              <a:rPr lang="en-US" altLang="zh-CN" sz="900" b="0" dirty="0">
                <a:solidFill>
                  <a:srgbClr val="4EC9B0"/>
                </a:solidFill>
                <a:effectLst/>
                <a:latin typeface="Consolas" panose="020B0609020204030204" pitchFamily="49" charset="0"/>
              </a:rPr>
              <a:t>uuid</a:t>
            </a:r>
            <a:r>
              <a:rPr lang="en-US" altLang="zh-CN" sz="900" b="0" dirty="0">
                <a:solidFill>
                  <a:srgbClr val="CCCCCC"/>
                </a:solidFill>
                <a:effectLst/>
                <a:latin typeface="Consolas" panose="020B0609020204030204" pitchFamily="49" charset="0"/>
              </a:rPr>
              <a:t>.</a:t>
            </a:r>
            <a:r>
              <a:rPr lang="en-US" altLang="zh-CN" sz="900" b="0" dirty="0">
                <a:solidFill>
                  <a:srgbClr val="DCDCAA"/>
                </a:solidFill>
                <a:effectLst/>
                <a:latin typeface="Consolas" panose="020B0609020204030204" pitchFamily="49" charset="0"/>
              </a:rPr>
              <a:t>uuid4</a:t>
            </a:r>
            <a:r>
              <a:rPr lang="en-US" altLang="zh-CN" sz="900" b="0" dirty="0">
                <a:solidFill>
                  <a:srgbClr val="CCCCCC"/>
                </a:solidFill>
                <a:effectLst/>
                <a:latin typeface="Consolas" panose="020B0609020204030204" pitchFamily="49" charset="0"/>
              </a:rPr>
              <a:t>().</a:t>
            </a:r>
            <a:r>
              <a:rPr lang="en-US" altLang="zh-CN" sz="900" b="0" dirty="0">
                <a:solidFill>
                  <a:srgbClr val="9CDCFE"/>
                </a:solidFill>
                <a:effectLst/>
                <a:latin typeface="Consolas" panose="020B0609020204030204" pitchFamily="49" charset="0"/>
              </a:rPr>
              <a:t>hex</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kw_only</a:t>
            </a:r>
            <a:r>
              <a:rPr lang="en-US" altLang="zh-CN" sz="900" b="0" dirty="0">
                <a:solidFill>
                  <a:srgbClr val="D4D4D4"/>
                </a:solidFill>
                <a:effectLst/>
                <a:latin typeface="Consolas" panose="020B0609020204030204" pitchFamily="49" charset="0"/>
              </a:rPr>
              <a:t>=</a:t>
            </a:r>
            <a:r>
              <a:rPr lang="en-US" altLang="zh-CN" sz="900" b="0" dirty="0">
                <a:solidFill>
                  <a:srgbClr val="569CD6"/>
                </a:solidFill>
                <a:effectLst/>
                <a:latin typeface="Consolas" panose="020B0609020204030204" pitchFamily="49" charset="0"/>
              </a:rPr>
              <a:t>True</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6A9955"/>
                </a:solidFill>
                <a:effectLst/>
                <a:latin typeface="Consolas" panose="020B0609020204030204" pitchFamily="49" charset="0"/>
              </a:rPr>
              <a:t>#</a:t>
            </a:r>
            <a:r>
              <a:rPr lang="zh-CN" altLang="en-US" sz="900" b="0" dirty="0">
                <a:solidFill>
                  <a:srgbClr val="6A9955"/>
                </a:solidFill>
                <a:effectLst/>
                <a:latin typeface="Consolas" panose="020B0609020204030204" pitchFamily="49" charset="0"/>
              </a:rPr>
              <a:t>这里展示了</a:t>
            </a:r>
            <a:r>
              <a:rPr lang="en-US" altLang="zh-CN" sz="900" b="0" dirty="0">
                <a:solidFill>
                  <a:srgbClr val="6A9955"/>
                </a:solidFill>
                <a:effectLst/>
                <a:latin typeface="Consolas" panose="020B0609020204030204" pitchFamily="49" charset="0"/>
              </a:rPr>
              <a:t>field</a:t>
            </a:r>
            <a:r>
              <a:rPr lang="zh-CN" altLang="en-US" sz="900" b="0" dirty="0">
                <a:solidFill>
                  <a:srgbClr val="6A9955"/>
                </a:solidFill>
                <a:effectLst/>
                <a:latin typeface="Consolas" panose="020B0609020204030204" pitchFamily="49" charset="0"/>
              </a:rPr>
              <a:t>的另外一个能力：为字段赋予一个方法。</a:t>
            </a:r>
            <a:endParaRPr lang="zh-CN" altLang="en-US" sz="900" b="0" dirty="0">
              <a:solidFill>
                <a:srgbClr val="CCCCCC"/>
              </a:solidFill>
              <a:effectLst/>
              <a:latin typeface="Consolas" panose="020B0609020204030204" pitchFamily="49" charset="0"/>
            </a:endParaRPr>
          </a:p>
          <a:p>
            <a:r>
              <a:rPr lang="zh-CN" altLang="en-US" sz="900" b="0" dirty="0">
                <a:solidFill>
                  <a:srgbClr val="CCCCCC"/>
                </a:solidFill>
                <a:effectLst/>
                <a:latin typeface="Consolas" panose="020B0609020204030204" pitchFamily="49" charset="0"/>
              </a:rPr>
              <a:t>    </a:t>
            </a:r>
            <a:r>
              <a:rPr lang="en-US" altLang="zh-CN" sz="900" b="0" dirty="0">
                <a:solidFill>
                  <a:srgbClr val="6A9955"/>
                </a:solidFill>
                <a:effectLst/>
                <a:latin typeface="Consolas" panose="020B0609020204030204" pitchFamily="49" charset="0"/>
              </a:rPr>
              <a:t>#uuid.uuid4().hex</a:t>
            </a:r>
            <a:r>
              <a:rPr lang="zh-CN" altLang="en-US" sz="900" b="0" dirty="0">
                <a:solidFill>
                  <a:srgbClr val="6A9955"/>
                </a:solidFill>
                <a:effectLst/>
                <a:latin typeface="Consolas" panose="020B0609020204030204" pitchFamily="49" charset="0"/>
              </a:rPr>
              <a:t>是一个生成随机数的方法</a:t>
            </a:r>
            <a:endParaRPr lang="zh-CN" altLang="en-US" sz="900" b="0" dirty="0">
              <a:solidFill>
                <a:srgbClr val="CCCCCC"/>
              </a:solidFill>
              <a:effectLst/>
              <a:latin typeface="Consolas" panose="020B0609020204030204" pitchFamily="49" charset="0"/>
            </a:endParaRPr>
          </a:p>
          <a:p>
            <a:r>
              <a:rPr lang="zh-CN" altLang="en-US" sz="900" b="0" dirty="0">
                <a:solidFill>
                  <a:srgbClr val="CCCCCC"/>
                </a:solidFill>
                <a:effectLst/>
                <a:latin typeface="Consolas" panose="020B0609020204030204" pitchFamily="49" charset="0"/>
              </a:rPr>
              <a:t>    </a:t>
            </a:r>
            <a:r>
              <a:rPr lang="en-US" altLang="zh-CN" sz="900" b="0" dirty="0">
                <a:solidFill>
                  <a:srgbClr val="6A9955"/>
                </a:solidFill>
                <a:effectLst/>
                <a:latin typeface="Consolas" panose="020B0609020204030204" pitchFamily="49" charset="0"/>
              </a:rPr>
              <a:t>#</a:t>
            </a:r>
            <a:r>
              <a:rPr lang="zh-CN" altLang="en-US" sz="900" b="0" dirty="0">
                <a:solidFill>
                  <a:srgbClr val="6A9955"/>
                </a:solidFill>
                <a:effectLst/>
                <a:latin typeface="Consolas" panose="020B0609020204030204" pitchFamily="49" charset="0"/>
              </a:rPr>
              <a:t>同时还要注意这里用的是</a:t>
            </a:r>
            <a:r>
              <a:rPr lang="en-US" altLang="zh-CN" sz="900" b="0" dirty="0" err="1">
                <a:solidFill>
                  <a:srgbClr val="6A9955"/>
                </a:solidFill>
                <a:effectLst/>
                <a:latin typeface="Consolas" panose="020B0609020204030204" pitchFamily="49" charset="0"/>
              </a:rPr>
              <a:t>default_factory</a:t>
            </a:r>
            <a:r>
              <a:rPr lang="zh-CN" altLang="en-US" sz="900" b="0" dirty="0">
                <a:solidFill>
                  <a:srgbClr val="6A9955"/>
                </a:solidFill>
                <a:effectLst/>
                <a:latin typeface="Consolas" panose="020B0609020204030204" pitchFamily="49" charset="0"/>
              </a:rPr>
              <a:t>，而不是</a:t>
            </a:r>
            <a:r>
              <a:rPr lang="en-US" altLang="zh-CN" sz="900" b="0" dirty="0">
                <a:solidFill>
                  <a:srgbClr val="6A9955"/>
                </a:solidFill>
                <a:effectLst/>
                <a:latin typeface="Consolas" panose="020B0609020204030204" pitchFamily="49" charset="0"/>
              </a:rPr>
              <a:t>default</a:t>
            </a:r>
            <a:r>
              <a:rPr lang="zh-CN" altLang="en-US" sz="900" b="0" dirty="0">
                <a:solidFill>
                  <a:srgbClr val="6A9955"/>
                </a:solidFill>
                <a:effectLst/>
                <a:latin typeface="Consolas" panose="020B0609020204030204" pitchFamily="49" charset="0"/>
              </a:rPr>
              <a:t>，这是为了每个实例创建的时候都有一个不同的值。</a:t>
            </a:r>
            <a:endParaRPr lang="zh-CN" altLang="en-US" sz="900" b="0" dirty="0">
              <a:solidFill>
                <a:srgbClr val="CCCCCC"/>
              </a:solidFill>
              <a:effectLst/>
              <a:latin typeface="Consolas" panose="020B0609020204030204" pitchFamily="49" charset="0"/>
            </a:endParaRPr>
          </a:p>
          <a:p>
            <a:r>
              <a:rPr lang="zh-CN" altLang="en-US" sz="900" b="0" dirty="0">
                <a:solidFill>
                  <a:srgbClr val="CCCCCC"/>
                </a:solidFill>
                <a:effectLst/>
                <a:latin typeface="Consolas" panose="020B0609020204030204" pitchFamily="49" charset="0"/>
              </a:rPr>
              <a:t>    </a:t>
            </a:r>
            <a:r>
              <a:rPr lang="en-US" altLang="zh-CN" sz="900" b="0" dirty="0">
                <a:solidFill>
                  <a:srgbClr val="6A9955"/>
                </a:solidFill>
                <a:effectLst/>
                <a:latin typeface="Consolas" panose="020B0609020204030204" pitchFamily="49" charset="0"/>
              </a:rPr>
              <a:t>#</a:t>
            </a:r>
            <a:r>
              <a:rPr lang="zh-CN" altLang="en-US" sz="900" b="0" dirty="0">
                <a:solidFill>
                  <a:srgbClr val="6A9955"/>
                </a:solidFill>
                <a:effectLst/>
                <a:latin typeface="Consolas" panose="020B0609020204030204" pitchFamily="49" charset="0"/>
              </a:rPr>
              <a:t>如果是</a:t>
            </a:r>
            <a:r>
              <a:rPr lang="en-US" altLang="zh-CN" sz="900" b="0" dirty="0">
                <a:solidFill>
                  <a:srgbClr val="6A9955"/>
                </a:solidFill>
                <a:effectLst/>
                <a:latin typeface="Consolas" panose="020B0609020204030204" pitchFamily="49" charset="0"/>
              </a:rPr>
              <a:t>default</a:t>
            </a:r>
            <a:r>
              <a:rPr lang="zh-CN" altLang="en-US" sz="900" b="0" dirty="0">
                <a:solidFill>
                  <a:srgbClr val="6A9955"/>
                </a:solidFill>
                <a:effectLst/>
                <a:latin typeface="Consolas" panose="020B0609020204030204" pitchFamily="49" charset="0"/>
              </a:rPr>
              <a:t>，那么每个实例的</a:t>
            </a:r>
            <a:r>
              <a:rPr lang="en-US" altLang="zh-CN" sz="900" b="0" dirty="0">
                <a:solidFill>
                  <a:srgbClr val="6A9955"/>
                </a:solidFill>
                <a:effectLst/>
                <a:latin typeface="Consolas" panose="020B0609020204030204" pitchFamily="49" charset="0"/>
              </a:rPr>
              <a:t>id</a:t>
            </a:r>
            <a:r>
              <a:rPr lang="zh-CN" altLang="en-US" sz="900" b="0" dirty="0">
                <a:solidFill>
                  <a:srgbClr val="6A9955"/>
                </a:solidFill>
                <a:effectLst/>
                <a:latin typeface="Consolas" panose="020B0609020204030204" pitchFamily="49" charset="0"/>
              </a:rPr>
              <a:t>字段全是相同的值</a:t>
            </a:r>
            <a:endParaRPr lang="zh-CN" altLang="en-US" sz="900" b="0" dirty="0">
              <a:solidFill>
                <a:srgbClr val="CCCCCC"/>
              </a:solidFill>
              <a:effectLst/>
              <a:latin typeface="Consolas" panose="020B0609020204030204" pitchFamily="49" charset="0"/>
            </a:endParaRPr>
          </a:p>
          <a:p>
            <a:r>
              <a:rPr lang="zh-CN" altLang="en-US"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ctime</a:t>
            </a:r>
            <a:r>
              <a:rPr lang="en-US" altLang="zh-CN" sz="900" b="0" dirty="0">
                <a:solidFill>
                  <a:srgbClr val="CCCCCC"/>
                </a:solidFill>
                <a:effectLst/>
                <a:latin typeface="Consolas" panose="020B0609020204030204" pitchFamily="49" charset="0"/>
              </a:rPr>
              <a:t>: </a:t>
            </a:r>
            <a:r>
              <a:rPr lang="en-US" altLang="zh-CN" sz="900" b="0" dirty="0">
                <a:solidFill>
                  <a:srgbClr val="4EC9B0"/>
                </a:solidFill>
                <a:effectLst/>
                <a:latin typeface="Consolas" panose="020B0609020204030204" pitchFamily="49" charset="0"/>
              </a:rPr>
              <a:t>float</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DCDCAA"/>
                </a:solidFill>
                <a:effectLst/>
                <a:latin typeface="Consolas" panose="020B0609020204030204" pitchFamily="49" charset="0"/>
              </a:rPr>
              <a:t>field</a:t>
            </a:r>
            <a:r>
              <a:rPr lang="en-US" altLang="zh-CN" sz="900" b="0" dirty="0">
                <a:solidFill>
                  <a:srgbClr val="CCCCCC"/>
                </a:solidFill>
                <a:effectLst/>
                <a:latin typeface="Consolas" panose="020B0609020204030204" pitchFamily="49" charset="0"/>
              </a:rPr>
              <a:t>(</a:t>
            </a:r>
            <a:r>
              <a:rPr lang="en-US" altLang="zh-CN" sz="900" b="0" dirty="0" err="1">
                <a:solidFill>
                  <a:srgbClr val="9CDCFE"/>
                </a:solidFill>
                <a:effectLst/>
                <a:latin typeface="Consolas" panose="020B0609020204030204" pitchFamily="49" charset="0"/>
              </a:rPr>
              <a:t>default_factory</a:t>
            </a:r>
            <a:r>
              <a:rPr lang="en-US" altLang="zh-CN" sz="900" b="0" dirty="0">
                <a:solidFill>
                  <a:srgbClr val="D4D4D4"/>
                </a:solidFill>
                <a:effectLst/>
                <a:latin typeface="Consolas" panose="020B0609020204030204" pitchFamily="49" charset="0"/>
              </a:rPr>
              <a:t>=</a:t>
            </a:r>
            <a:r>
              <a:rPr lang="en-US" altLang="zh-CN" sz="900" b="0" dirty="0">
                <a:solidFill>
                  <a:srgbClr val="569CD6"/>
                </a:solidFill>
                <a:effectLst/>
                <a:latin typeface="Consolas" panose="020B0609020204030204" pitchFamily="49" charset="0"/>
              </a:rPr>
              <a:t>lambda</a:t>
            </a:r>
            <a:r>
              <a:rPr lang="en-US" altLang="zh-CN" sz="900" b="0" dirty="0">
                <a:solidFill>
                  <a:srgbClr val="CCCCCC"/>
                </a:solidFill>
                <a:effectLst/>
                <a:latin typeface="Consolas" panose="020B0609020204030204" pitchFamily="49" charset="0"/>
              </a:rPr>
              <a:t>: </a:t>
            </a:r>
            <a:r>
              <a:rPr lang="en-US" altLang="zh-CN" sz="900" b="0" dirty="0" err="1">
                <a:solidFill>
                  <a:srgbClr val="4EC9B0"/>
                </a:solidFill>
                <a:effectLst/>
                <a:latin typeface="Consolas" panose="020B0609020204030204" pitchFamily="49" charset="0"/>
              </a:rPr>
              <a:t>time</a:t>
            </a:r>
            <a:r>
              <a:rPr lang="en-US" altLang="zh-CN" sz="900" b="0" dirty="0" err="1">
                <a:solidFill>
                  <a:srgbClr val="CCCCCC"/>
                </a:solidFill>
                <a:effectLst/>
                <a:latin typeface="Consolas" panose="020B0609020204030204" pitchFamily="49" charset="0"/>
              </a:rPr>
              <a:t>.</a:t>
            </a:r>
            <a:r>
              <a:rPr lang="en-US" altLang="zh-CN" sz="900" b="0" dirty="0" err="1">
                <a:solidFill>
                  <a:srgbClr val="DCDCAA"/>
                </a:solidFill>
                <a:effectLst/>
                <a:latin typeface="Consolas" panose="020B0609020204030204" pitchFamily="49" charset="0"/>
              </a:rPr>
              <a:t>time</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kw_only</a:t>
            </a:r>
            <a:r>
              <a:rPr lang="en-US" altLang="zh-CN" sz="900" b="0" dirty="0">
                <a:solidFill>
                  <a:srgbClr val="D4D4D4"/>
                </a:solidFill>
                <a:effectLst/>
                <a:latin typeface="Consolas" panose="020B0609020204030204" pitchFamily="49" charset="0"/>
              </a:rPr>
              <a:t>=</a:t>
            </a:r>
            <a:r>
              <a:rPr lang="en-US" altLang="zh-CN" sz="900" b="0" dirty="0">
                <a:solidFill>
                  <a:srgbClr val="569CD6"/>
                </a:solidFill>
                <a:effectLst/>
                <a:latin typeface="Consolas" panose="020B0609020204030204" pitchFamily="49" charset="0"/>
              </a:rPr>
              <a:t>True</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parent</a:t>
            </a:r>
            <a:r>
              <a:rPr lang="en-US" altLang="zh-CN" sz="900" b="0" dirty="0">
                <a:solidFill>
                  <a:srgbClr val="CCCCCC"/>
                </a:solidFill>
                <a:effectLst/>
                <a:latin typeface="Consolas" panose="020B0609020204030204" pitchFamily="49" charset="0"/>
              </a:rPr>
              <a:t>: </a:t>
            </a:r>
            <a:r>
              <a:rPr lang="en-US" altLang="zh-CN" sz="900" b="0" dirty="0">
                <a:solidFill>
                  <a:srgbClr val="4EC9B0"/>
                </a:solidFill>
                <a:effectLst/>
                <a:latin typeface="Consolas" panose="020B0609020204030204" pitchFamily="49" charset="0"/>
              </a:rPr>
              <a:t>Optional</a:t>
            </a:r>
            <a:r>
              <a:rPr lang="en-US" altLang="zh-CN" sz="900" b="0" dirty="0">
                <a:solidFill>
                  <a:srgbClr val="CCCCCC"/>
                </a:solidFill>
                <a:effectLst/>
                <a:latin typeface="Consolas" panose="020B0609020204030204" pitchFamily="49" charset="0"/>
              </a:rPr>
              <a:t>[</a:t>
            </a:r>
            <a:r>
              <a:rPr lang="en-US" altLang="zh-CN" sz="900" b="0" dirty="0">
                <a:solidFill>
                  <a:srgbClr val="CE9178"/>
                </a:solidFill>
                <a:effectLst/>
                <a:latin typeface="Consolas" panose="020B0609020204030204" pitchFamily="49" charset="0"/>
              </a:rPr>
              <a:t>"</a:t>
            </a:r>
            <a:r>
              <a:rPr lang="en-US" altLang="zh-CN" sz="900" b="0" dirty="0">
                <a:solidFill>
                  <a:srgbClr val="4EC9B0"/>
                </a:solidFill>
                <a:effectLst/>
                <a:latin typeface="Consolas" panose="020B0609020204030204" pitchFamily="49" charset="0"/>
              </a:rPr>
              <a:t>Node</a:t>
            </a:r>
            <a:r>
              <a:rPr lang="en-US" altLang="zh-CN" sz="900" b="0" dirty="0">
                <a:solidFill>
                  <a:srgbClr val="CE9178"/>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DCDCAA"/>
                </a:solidFill>
                <a:effectLst/>
                <a:latin typeface="Consolas" panose="020B0609020204030204" pitchFamily="49" charset="0"/>
              </a:rPr>
              <a:t>field</a:t>
            </a:r>
            <a:r>
              <a:rPr lang="en-US" altLang="zh-CN" sz="900" b="0" dirty="0">
                <a:solidFill>
                  <a:srgbClr val="CCCCCC"/>
                </a:solidFill>
                <a:effectLst/>
                <a:latin typeface="Consolas" panose="020B0609020204030204" pitchFamily="49" charset="0"/>
              </a:rPr>
              <a:t>(</a:t>
            </a:r>
            <a:r>
              <a:rPr lang="en-US" altLang="zh-CN" sz="900" b="0" dirty="0">
                <a:solidFill>
                  <a:srgbClr val="9CDCFE"/>
                </a:solidFill>
                <a:effectLst/>
                <a:latin typeface="Consolas" panose="020B0609020204030204" pitchFamily="49" charset="0"/>
              </a:rPr>
              <a:t>default</a:t>
            </a:r>
            <a:r>
              <a:rPr lang="en-US" altLang="zh-CN" sz="900" b="0" dirty="0">
                <a:solidFill>
                  <a:srgbClr val="D4D4D4"/>
                </a:solidFill>
                <a:effectLst/>
                <a:latin typeface="Consolas" panose="020B0609020204030204" pitchFamily="49" charset="0"/>
              </a:rPr>
              <a:t>=</a:t>
            </a:r>
            <a:r>
              <a:rPr lang="en-US" altLang="zh-CN" sz="900" b="0" dirty="0">
                <a:solidFill>
                  <a:srgbClr val="569CD6"/>
                </a:solidFill>
                <a:effectLst/>
                <a:latin typeface="Consolas" panose="020B0609020204030204" pitchFamily="49" charset="0"/>
              </a:rPr>
              <a:t>None</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kw_only</a:t>
            </a:r>
            <a:r>
              <a:rPr lang="en-US" altLang="zh-CN" sz="900" b="0" dirty="0">
                <a:solidFill>
                  <a:srgbClr val="D4D4D4"/>
                </a:solidFill>
                <a:effectLst/>
                <a:latin typeface="Consolas" panose="020B0609020204030204" pitchFamily="49" charset="0"/>
              </a:rPr>
              <a:t>=</a:t>
            </a:r>
            <a:r>
              <a:rPr lang="en-US" altLang="zh-CN" sz="900" b="0" dirty="0">
                <a:solidFill>
                  <a:srgbClr val="569CD6"/>
                </a:solidFill>
                <a:effectLst/>
                <a:latin typeface="Consolas" panose="020B0609020204030204" pitchFamily="49" charset="0"/>
              </a:rPr>
              <a:t>True</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6A9955"/>
                </a:solidFill>
                <a:effectLst/>
                <a:latin typeface="Consolas" panose="020B0609020204030204" pitchFamily="49" charset="0"/>
              </a:rPr>
              <a:t>#Optional</a:t>
            </a:r>
            <a:r>
              <a:rPr lang="zh-CN" altLang="en-US" sz="900" b="0" dirty="0">
                <a:solidFill>
                  <a:srgbClr val="6A9955"/>
                </a:solidFill>
                <a:effectLst/>
                <a:latin typeface="Consolas" panose="020B0609020204030204" pitchFamily="49" charset="0"/>
              </a:rPr>
              <a:t>意味着这字段可以是</a:t>
            </a:r>
            <a:r>
              <a:rPr lang="en-US" altLang="zh-CN" sz="900" b="0" dirty="0">
                <a:solidFill>
                  <a:srgbClr val="6A9955"/>
                </a:solidFill>
                <a:effectLst/>
                <a:latin typeface="Consolas" panose="020B0609020204030204" pitchFamily="49" charset="0"/>
              </a:rPr>
              <a:t>Node</a:t>
            </a:r>
            <a:r>
              <a:rPr lang="zh-CN" altLang="en-US" sz="900" b="0" dirty="0">
                <a:solidFill>
                  <a:srgbClr val="6A9955"/>
                </a:solidFill>
                <a:effectLst/>
                <a:latin typeface="Consolas" panose="020B0609020204030204" pitchFamily="49" charset="0"/>
              </a:rPr>
              <a:t>对象，也可以是</a:t>
            </a:r>
            <a:r>
              <a:rPr lang="en-US" altLang="zh-CN" sz="900" b="0" dirty="0">
                <a:solidFill>
                  <a:srgbClr val="6A9955"/>
                </a:solidFill>
                <a:effectLst/>
                <a:latin typeface="Consolas" panose="020B0609020204030204" pitchFamily="49" charset="0"/>
              </a:rPr>
              <a:t>None</a:t>
            </a:r>
            <a:endParaRPr lang="en-US" altLang="zh-CN" sz="900" b="0" dirty="0">
              <a:solidFill>
                <a:srgbClr val="CCCCCC"/>
              </a:solidFill>
              <a:effectLst/>
              <a:latin typeface="Consolas" panose="020B0609020204030204" pitchFamily="49" charset="0"/>
            </a:endParaRPr>
          </a:p>
          <a:p>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children</a:t>
            </a:r>
            <a:r>
              <a:rPr lang="en-US" altLang="zh-CN" sz="900" b="0" dirty="0">
                <a:solidFill>
                  <a:srgbClr val="CCCCCC"/>
                </a:solidFill>
                <a:effectLst/>
                <a:latin typeface="Consolas" panose="020B0609020204030204" pitchFamily="49" charset="0"/>
              </a:rPr>
              <a:t>: </a:t>
            </a:r>
            <a:r>
              <a:rPr lang="en-US" altLang="zh-CN" sz="900" b="0" dirty="0">
                <a:solidFill>
                  <a:srgbClr val="4EC9B0"/>
                </a:solidFill>
                <a:effectLst/>
                <a:latin typeface="Consolas" panose="020B0609020204030204" pitchFamily="49" charset="0"/>
              </a:rPr>
              <a:t>set</a:t>
            </a:r>
            <a:r>
              <a:rPr lang="en-US" altLang="zh-CN" sz="900" b="0" dirty="0">
                <a:solidFill>
                  <a:srgbClr val="CCCCCC"/>
                </a:solidFill>
                <a:effectLst/>
                <a:latin typeface="Consolas" panose="020B0609020204030204" pitchFamily="49" charset="0"/>
              </a:rPr>
              <a:t>[</a:t>
            </a:r>
            <a:r>
              <a:rPr lang="en-US" altLang="zh-CN" sz="900" b="0" dirty="0">
                <a:solidFill>
                  <a:srgbClr val="CE9178"/>
                </a:solidFill>
                <a:effectLst/>
                <a:latin typeface="Consolas" panose="020B0609020204030204" pitchFamily="49" charset="0"/>
              </a:rPr>
              <a:t>"</a:t>
            </a:r>
            <a:r>
              <a:rPr lang="en-US" altLang="zh-CN" sz="900" b="0" dirty="0">
                <a:solidFill>
                  <a:srgbClr val="4EC9B0"/>
                </a:solidFill>
                <a:effectLst/>
                <a:latin typeface="Consolas" panose="020B0609020204030204" pitchFamily="49" charset="0"/>
              </a:rPr>
              <a:t>Node</a:t>
            </a:r>
            <a:r>
              <a:rPr lang="en-US" altLang="zh-CN" sz="900" b="0" dirty="0">
                <a:solidFill>
                  <a:srgbClr val="CE9178"/>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DCDCAA"/>
                </a:solidFill>
                <a:effectLst/>
                <a:latin typeface="Consolas" panose="020B0609020204030204" pitchFamily="49" charset="0"/>
              </a:rPr>
              <a:t>field</a:t>
            </a:r>
            <a:r>
              <a:rPr lang="en-US" altLang="zh-CN" sz="900" b="0" dirty="0">
                <a:solidFill>
                  <a:srgbClr val="CCCCCC"/>
                </a:solidFill>
                <a:effectLst/>
                <a:latin typeface="Consolas" panose="020B0609020204030204" pitchFamily="49" charset="0"/>
              </a:rPr>
              <a:t>(</a:t>
            </a:r>
            <a:r>
              <a:rPr lang="en-US" altLang="zh-CN" sz="900" b="0" dirty="0" err="1">
                <a:solidFill>
                  <a:srgbClr val="9CDCFE"/>
                </a:solidFill>
                <a:effectLst/>
                <a:latin typeface="Consolas" panose="020B0609020204030204" pitchFamily="49" charset="0"/>
              </a:rPr>
              <a:t>default_factory</a:t>
            </a:r>
            <a:r>
              <a:rPr lang="en-US" altLang="zh-CN" sz="900" b="0" dirty="0">
                <a:solidFill>
                  <a:srgbClr val="D4D4D4"/>
                </a:solidFill>
                <a:effectLst/>
                <a:latin typeface="Consolas" panose="020B0609020204030204" pitchFamily="49" charset="0"/>
              </a:rPr>
              <a:t>=</a:t>
            </a:r>
            <a:r>
              <a:rPr lang="en-US" altLang="zh-CN" sz="900" b="0" dirty="0">
                <a:solidFill>
                  <a:srgbClr val="4EC9B0"/>
                </a:solidFill>
                <a:effectLst/>
                <a:latin typeface="Consolas" panose="020B0609020204030204" pitchFamily="49" charset="0"/>
              </a:rPr>
              <a:t>set</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kw_only</a:t>
            </a:r>
            <a:r>
              <a:rPr lang="en-US" altLang="zh-CN" sz="900" b="0" dirty="0">
                <a:solidFill>
                  <a:srgbClr val="D4D4D4"/>
                </a:solidFill>
                <a:effectLst/>
                <a:latin typeface="Consolas" panose="020B0609020204030204" pitchFamily="49" charset="0"/>
              </a:rPr>
              <a:t>=</a:t>
            </a:r>
            <a:r>
              <a:rPr lang="en-US" altLang="zh-CN" sz="900" b="0" dirty="0">
                <a:solidFill>
                  <a:srgbClr val="569CD6"/>
                </a:solidFill>
                <a:effectLst/>
                <a:latin typeface="Consolas" panose="020B0609020204030204" pitchFamily="49" charset="0"/>
              </a:rPr>
              <a:t>True</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6A9955"/>
                </a:solidFill>
                <a:effectLst/>
                <a:latin typeface="Consolas" panose="020B0609020204030204" pitchFamily="49" charset="0"/>
              </a:rPr>
              <a:t>#set</a:t>
            </a:r>
            <a:r>
              <a:rPr lang="zh-CN" altLang="en-US" sz="900" b="0" dirty="0">
                <a:solidFill>
                  <a:srgbClr val="6A9955"/>
                </a:solidFill>
                <a:effectLst/>
                <a:latin typeface="Consolas" panose="020B0609020204030204" pitchFamily="49" charset="0"/>
              </a:rPr>
              <a:t>的特性：无序与不可重复</a:t>
            </a:r>
            <a:endParaRPr lang="zh-CN" altLang="en-US" sz="900" b="0" dirty="0">
              <a:solidFill>
                <a:srgbClr val="CCCCCC"/>
              </a:solidFill>
              <a:effectLst/>
              <a:latin typeface="Consolas" panose="020B0609020204030204" pitchFamily="49" charset="0"/>
            </a:endParaRPr>
          </a:p>
          <a:p>
            <a:r>
              <a:rPr lang="zh-CN" altLang="en-US"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t>
            </a:r>
            <a:endParaRPr lang="zh-CN" altLang="en-US" sz="900" b="0" dirty="0">
              <a:solidFill>
                <a:srgbClr val="CCCCCC"/>
              </a:solidFill>
              <a:effectLst/>
              <a:latin typeface="Consolas" panose="020B0609020204030204" pitchFamily="49" charset="0"/>
            </a:endParaRPr>
          </a:p>
          <a:p>
            <a:r>
              <a:rPr lang="zh-CN" altLang="en-US" sz="900" b="0" dirty="0">
                <a:solidFill>
                  <a:srgbClr val="CE9178"/>
                </a:solidFill>
                <a:effectLst/>
                <a:latin typeface="Consolas" panose="020B0609020204030204" pitchFamily="49" charset="0"/>
              </a:rPr>
              <a:t>    上面这个关于父节点和子节点配置的设置是非常实用的设计思想。</a:t>
            </a:r>
            <a:endParaRPr lang="zh-CN" altLang="en-US" sz="900" b="0" dirty="0">
              <a:solidFill>
                <a:srgbClr val="CCCCCC"/>
              </a:solidFill>
              <a:effectLst/>
              <a:latin typeface="Consolas" panose="020B0609020204030204" pitchFamily="49" charset="0"/>
            </a:endParaRPr>
          </a:p>
          <a:p>
            <a:r>
              <a:rPr lang="zh-CN" altLang="en-US" sz="900" b="0" dirty="0">
                <a:solidFill>
                  <a:srgbClr val="CE9178"/>
                </a:solidFill>
                <a:effectLst/>
                <a:latin typeface="Consolas" panose="020B0609020204030204" pitchFamily="49" charset="0"/>
              </a:rPr>
              <a:t>    除去</a:t>
            </a:r>
            <a:r>
              <a:rPr lang="en-US" altLang="zh-CN" sz="900" b="0" dirty="0">
                <a:solidFill>
                  <a:srgbClr val="CE9178"/>
                </a:solidFill>
                <a:effectLst/>
                <a:latin typeface="Consolas" panose="020B0609020204030204" pitchFamily="49" charset="0"/>
              </a:rPr>
              <a:t>Optional</a:t>
            </a:r>
            <a:r>
              <a:rPr lang="zh-CN" altLang="en-US" sz="900" b="0" dirty="0">
                <a:solidFill>
                  <a:srgbClr val="CE9178"/>
                </a:solidFill>
                <a:effectLst/>
                <a:latin typeface="Consolas" panose="020B0609020204030204" pitchFamily="49" charset="0"/>
              </a:rPr>
              <a:t>和</a:t>
            </a:r>
            <a:r>
              <a:rPr lang="en-US" altLang="zh-CN" sz="900" b="0" dirty="0">
                <a:solidFill>
                  <a:srgbClr val="CE9178"/>
                </a:solidFill>
                <a:effectLst/>
                <a:latin typeface="Consolas" panose="020B0609020204030204" pitchFamily="49" charset="0"/>
              </a:rPr>
              <a:t>set</a:t>
            </a:r>
            <a:r>
              <a:rPr lang="zh-CN" altLang="en-US" sz="900" b="0" dirty="0">
                <a:solidFill>
                  <a:srgbClr val="CE9178"/>
                </a:solidFill>
                <a:effectLst/>
                <a:latin typeface="Consolas" panose="020B0609020204030204" pitchFamily="49" charset="0"/>
              </a:rPr>
              <a:t>设置对父节点和子节点特性的高度抽象概括，这里还引入了</a:t>
            </a:r>
            <a:r>
              <a:rPr lang="en-US" altLang="zh-CN" sz="900" b="0" dirty="0">
                <a:solidFill>
                  <a:srgbClr val="CE9178"/>
                </a:solidFill>
                <a:effectLst/>
                <a:latin typeface="Consolas" panose="020B0609020204030204" pitchFamily="49" charset="0"/>
              </a:rPr>
              <a:t>forward reference</a:t>
            </a:r>
            <a:r>
              <a:rPr lang="zh-CN" altLang="en-US" sz="900" b="0" dirty="0">
                <a:solidFill>
                  <a:srgbClr val="CE9178"/>
                </a:solidFill>
                <a:effectLst/>
                <a:latin typeface="Consolas" panose="020B0609020204030204" pitchFamily="49" charset="0"/>
              </a:rPr>
              <a:t>，也就是我们看到的使用字符串 “</a:t>
            </a:r>
            <a:r>
              <a:rPr lang="en-US" altLang="zh-CN" sz="900" b="0" dirty="0">
                <a:solidFill>
                  <a:srgbClr val="CE9178"/>
                </a:solidFill>
                <a:effectLst/>
                <a:latin typeface="Consolas" panose="020B0609020204030204" pitchFamily="49" charset="0"/>
              </a:rPr>
              <a:t>Node” </a:t>
            </a:r>
            <a:r>
              <a:rPr lang="zh-CN" altLang="en-US" sz="900" b="0" dirty="0">
                <a:solidFill>
                  <a:srgbClr val="CE9178"/>
                </a:solidFill>
                <a:effectLst/>
                <a:latin typeface="Consolas" panose="020B0609020204030204" pitchFamily="49" charset="0"/>
              </a:rPr>
              <a:t>预先引用了</a:t>
            </a:r>
            <a:r>
              <a:rPr lang="en-US" altLang="zh-CN" sz="900" b="0" dirty="0">
                <a:solidFill>
                  <a:srgbClr val="CE9178"/>
                </a:solidFill>
                <a:effectLst/>
                <a:latin typeface="Consolas" panose="020B0609020204030204" pitchFamily="49" charset="0"/>
              </a:rPr>
              <a:t>Node</a:t>
            </a:r>
            <a:r>
              <a:rPr lang="zh-CN" altLang="en-US" sz="900" b="0" dirty="0">
                <a:solidFill>
                  <a:srgbClr val="CE9178"/>
                </a:solidFill>
                <a:effectLst/>
                <a:latin typeface="Consolas" panose="020B0609020204030204" pitchFamily="49" charset="0"/>
              </a:rPr>
              <a:t>类。</a:t>
            </a:r>
            <a:endParaRPr lang="zh-CN" altLang="en-US" sz="900" b="0" dirty="0">
              <a:solidFill>
                <a:srgbClr val="CCCCCC"/>
              </a:solidFill>
              <a:effectLst/>
              <a:latin typeface="Consolas" panose="020B0609020204030204" pitchFamily="49" charset="0"/>
            </a:endParaRPr>
          </a:p>
          <a:p>
            <a:r>
              <a:rPr lang="zh-CN" altLang="en-US" sz="900" b="0" dirty="0">
                <a:solidFill>
                  <a:srgbClr val="CE9178"/>
                </a:solidFill>
                <a:effectLst/>
                <a:latin typeface="Consolas" panose="020B0609020204030204" pitchFamily="49" charset="0"/>
              </a:rPr>
              <a:t>    这样可以避免在</a:t>
            </a:r>
            <a:r>
              <a:rPr lang="en-US" altLang="zh-CN" sz="900" b="0" dirty="0">
                <a:solidFill>
                  <a:srgbClr val="CE9178"/>
                </a:solidFill>
                <a:effectLst/>
                <a:latin typeface="Consolas" panose="020B0609020204030204" pitchFamily="49" charset="0"/>
              </a:rPr>
              <a:t>Node</a:t>
            </a:r>
            <a:r>
              <a:rPr lang="zh-CN" altLang="en-US" sz="900" b="0" dirty="0">
                <a:solidFill>
                  <a:srgbClr val="CE9178"/>
                </a:solidFill>
                <a:effectLst/>
                <a:latin typeface="Consolas" panose="020B0609020204030204" pitchFamily="49" charset="0"/>
              </a:rPr>
              <a:t>还没生成完毕时引用</a:t>
            </a:r>
            <a:r>
              <a:rPr lang="en-US" altLang="zh-CN" sz="900" b="0" dirty="0">
                <a:solidFill>
                  <a:srgbClr val="CE9178"/>
                </a:solidFill>
                <a:effectLst/>
                <a:latin typeface="Consolas" panose="020B0609020204030204" pitchFamily="49" charset="0"/>
              </a:rPr>
              <a:t>Node</a:t>
            </a:r>
            <a:r>
              <a:rPr lang="zh-CN" altLang="en-US" sz="900" b="0" dirty="0">
                <a:solidFill>
                  <a:srgbClr val="CE9178"/>
                </a:solidFill>
                <a:effectLst/>
                <a:latin typeface="Consolas" panose="020B0609020204030204" pitchFamily="49" charset="0"/>
              </a:rPr>
              <a:t>而产生的错误。</a:t>
            </a:r>
            <a:endParaRPr lang="zh-CN" altLang="en-US" sz="900" b="0" dirty="0">
              <a:solidFill>
                <a:srgbClr val="CCCCCC"/>
              </a:solidFill>
              <a:effectLst/>
              <a:latin typeface="Consolas" panose="020B0609020204030204" pitchFamily="49" charset="0"/>
            </a:endParaRPr>
          </a:p>
          <a:p>
            <a:r>
              <a:rPr lang="zh-CN" altLang="en-US" sz="900" b="0" dirty="0">
                <a:solidFill>
                  <a:srgbClr val="CE9178"/>
                </a:solidFill>
                <a:effectLst/>
                <a:latin typeface="Consolas" panose="020B0609020204030204" pitchFamily="49" charset="0"/>
              </a:rPr>
              <a:t>    这套设计生成了树状结构，在各种算法设计中，这是非常实用的操作。</a:t>
            </a:r>
            <a:endParaRPr lang="zh-CN" altLang="en-US" sz="900" b="0" dirty="0">
              <a:solidFill>
                <a:srgbClr val="CCCCCC"/>
              </a:solidFill>
              <a:effectLst/>
              <a:latin typeface="Consolas" panose="020B0609020204030204" pitchFamily="49" charset="0"/>
            </a:endParaRPr>
          </a:p>
          <a:p>
            <a:r>
              <a:rPr lang="zh-CN" altLang="en-US" sz="900" b="0" dirty="0">
                <a:solidFill>
                  <a:srgbClr val="CE9178"/>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t>
            </a:r>
            <a:endParaRPr lang="zh-CN" altLang="en-US" sz="900" b="0" dirty="0">
              <a:solidFill>
                <a:srgbClr val="CCCCCC"/>
              </a:solidFill>
              <a:effectLst/>
              <a:latin typeface="Consolas" panose="020B0609020204030204" pitchFamily="49" charset="0"/>
            </a:endParaRPr>
          </a:p>
          <a:p>
            <a:r>
              <a:rPr lang="en-US" altLang="zh-CN" sz="900" b="0" dirty="0">
                <a:solidFill>
                  <a:srgbClr val="CCCCCC"/>
                </a:solidFill>
                <a:effectLst/>
                <a:latin typeface="Consolas" panose="020B0609020204030204" pitchFamily="49" charset="0"/>
              </a:rPr>
              <a:t>(</a:t>
            </a:r>
            <a:r>
              <a:rPr lang="zh-CN" altLang="en-US" sz="900" b="0" dirty="0">
                <a:solidFill>
                  <a:srgbClr val="CCCCCC"/>
                </a:solidFill>
                <a:effectLst/>
                <a:latin typeface="Consolas" panose="020B0609020204030204" pitchFamily="49" charset="0"/>
              </a:rPr>
              <a:t>省略</a:t>
            </a:r>
            <a:r>
              <a:rPr lang="en-US" altLang="zh-CN" sz="900" b="0" dirty="0">
                <a:solidFill>
                  <a:srgbClr val="CCCCCC"/>
                </a:solidFill>
                <a:effectLst/>
                <a:latin typeface="Consolas" panose="020B0609020204030204" pitchFamily="49" charset="0"/>
              </a:rPr>
              <a:t>…</a:t>
            </a:r>
            <a:r>
              <a:rPr lang="zh-CN" altLang="en-US" sz="900" b="0" dirty="0">
                <a:solidFill>
                  <a:srgbClr val="CCCCCC"/>
                </a:solidFill>
                <a:effectLst/>
                <a:latin typeface="Consolas" panose="020B0609020204030204" pitchFamily="49" charset="0"/>
              </a:rPr>
              <a:t>）</a:t>
            </a:r>
            <a:endParaRPr lang="en-US" altLang="zh-CN" sz="900" b="0" dirty="0">
              <a:solidFill>
                <a:srgbClr val="CCCCCC"/>
              </a:solidFill>
              <a:effectLst/>
              <a:latin typeface="Consolas" panose="020B0609020204030204" pitchFamily="49" charset="0"/>
            </a:endParaRPr>
          </a:p>
        </p:txBody>
      </p:sp>
      <p:sp>
        <p:nvSpPr>
          <p:cNvPr id="6" name="椭圆 5">
            <a:extLst>
              <a:ext uri="{FF2B5EF4-FFF2-40B4-BE49-F238E27FC236}">
                <a16:creationId xmlns:a16="http://schemas.microsoft.com/office/drawing/2014/main" id="{EA79535B-2C65-07E1-F6BA-803F227DCBF7}"/>
              </a:ext>
            </a:extLst>
          </p:cNvPr>
          <p:cNvSpPr/>
          <p:nvPr/>
        </p:nvSpPr>
        <p:spPr>
          <a:xfrm>
            <a:off x="7900989" y="3788512"/>
            <a:ext cx="4114800" cy="1952625"/>
          </a:xfrm>
          <a:prstGeom prst="ellipse">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C195EA09-930E-058B-D583-8F7EF2E485E9}"/>
              </a:ext>
            </a:extLst>
          </p:cNvPr>
          <p:cNvSpPr txBox="1"/>
          <p:nvPr/>
        </p:nvSpPr>
        <p:spPr>
          <a:xfrm>
            <a:off x="9381949" y="3788512"/>
            <a:ext cx="1152880" cy="369332"/>
          </a:xfrm>
          <a:prstGeom prst="rect">
            <a:avLst/>
          </a:prstGeom>
          <a:noFill/>
        </p:spPr>
        <p:txBody>
          <a:bodyPr wrap="none" rtlCol="0">
            <a:spAutoFit/>
          </a:bodyPr>
          <a:lstStyle/>
          <a:p>
            <a:r>
              <a:rPr lang="en-US" altLang="zh-CN" dirty="0"/>
              <a:t>node </a:t>
            </a:r>
            <a:r>
              <a:rPr lang="zh-CN" altLang="en-US" dirty="0"/>
              <a:t>实例</a:t>
            </a:r>
          </a:p>
        </p:txBody>
      </p:sp>
      <p:sp>
        <p:nvSpPr>
          <p:cNvPr id="10" name="矩形: 圆角 9">
            <a:extLst>
              <a:ext uri="{FF2B5EF4-FFF2-40B4-BE49-F238E27FC236}">
                <a16:creationId xmlns:a16="http://schemas.microsoft.com/office/drawing/2014/main" id="{AD6CA017-69B9-40D2-9EC9-C141FDA1B18F}"/>
              </a:ext>
            </a:extLst>
          </p:cNvPr>
          <p:cNvSpPr/>
          <p:nvPr/>
        </p:nvSpPr>
        <p:spPr>
          <a:xfrm>
            <a:off x="8380819" y="4269050"/>
            <a:ext cx="852489" cy="3803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code</a:t>
            </a:r>
            <a:endParaRPr lang="zh-CN" altLang="en-US" dirty="0"/>
          </a:p>
        </p:txBody>
      </p:sp>
      <p:sp>
        <p:nvSpPr>
          <p:cNvPr id="12" name="矩形: 圆角 11">
            <a:extLst>
              <a:ext uri="{FF2B5EF4-FFF2-40B4-BE49-F238E27FC236}">
                <a16:creationId xmlns:a16="http://schemas.microsoft.com/office/drawing/2014/main" id="{57C07301-2B4E-D87C-F5BB-61BA09D6FA2F}"/>
              </a:ext>
            </a:extLst>
          </p:cNvPr>
          <p:cNvSpPr/>
          <p:nvPr/>
        </p:nvSpPr>
        <p:spPr>
          <a:xfrm>
            <a:off x="9415081" y="4269050"/>
            <a:ext cx="852489" cy="3803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plan</a:t>
            </a:r>
            <a:endParaRPr lang="zh-CN" altLang="en-US" dirty="0"/>
          </a:p>
        </p:txBody>
      </p:sp>
      <p:sp>
        <p:nvSpPr>
          <p:cNvPr id="13" name="矩形: 圆角 12">
            <a:extLst>
              <a:ext uri="{FF2B5EF4-FFF2-40B4-BE49-F238E27FC236}">
                <a16:creationId xmlns:a16="http://schemas.microsoft.com/office/drawing/2014/main" id="{B5393FF4-9D8C-729E-ABE9-1D94EEE7112A}"/>
              </a:ext>
            </a:extLst>
          </p:cNvPr>
          <p:cNvSpPr/>
          <p:nvPr/>
        </p:nvSpPr>
        <p:spPr>
          <a:xfrm>
            <a:off x="10445380" y="4269050"/>
            <a:ext cx="1016778" cy="3803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step</a:t>
            </a:r>
            <a:endParaRPr lang="zh-CN" altLang="en-US" dirty="0"/>
          </a:p>
        </p:txBody>
      </p:sp>
      <p:sp>
        <p:nvSpPr>
          <p:cNvPr id="14" name="矩形: 圆角 13">
            <a:extLst>
              <a:ext uri="{FF2B5EF4-FFF2-40B4-BE49-F238E27FC236}">
                <a16:creationId xmlns:a16="http://schemas.microsoft.com/office/drawing/2014/main" id="{4CAD3969-A44C-86A1-1C52-8590140FDD25}"/>
              </a:ext>
            </a:extLst>
          </p:cNvPr>
          <p:cNvSpPr/>
          <p:nvPr/>
        </p:nvSpPr>
        <p:spPr>
          <a:xfrm>
            <a:off x="8380818" y="4850763"/>
            <a:ext cx="852489" cy="3803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id</a:t>
            </a:r>
            <a:endParaRPr lang="zh-CN" altLang="en-US" dirty="0"/>
          </a:p>
        </p:txBody>
      </p:sp>
      <p:sp>
        <p:nvSpPr>
          <p:cNvPr id="16" name="矩形: 圆角 15">
            <a:extLst>
              <a:ext uri="{FF2B5EF4-FFF2-40B4-BE49-F238E27FC236}">
                <a16:creationId xmlns:a16="http://schemas.microsoft.com/office/drawing/2014/main" id="{771E3CB8-4CC8-BC22-7575-C48F9CB4F45D}"/>
              </a:ext>
            </a:extLst>
          </p:cNvPr>
          <p:cNvSpPr/>
          <p:nvPr/>
        </p:nvSpPr>
        <p:spPr>
          <a:xfrm>
            <a:off x="9415081" y="4841978"/>
            <a:ext cx="852489" cy="3803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parent</a:t>
            </a:r>
            <a:endParaRPr lang="zh-CN" altLang="en-US" dirty="0"/>
          </a:p>
        </p:txBody>
      </p:sp>
      <p:sp>
        <p:nvSpPr>
          <p:cNvPr id="17" name="矩形: 圆角 16">
            <a:extLst>
              <a:ext uri="{FF2B5EF4-FFF2-40B4-BE49-F238E27FC236}">
                <a16:creationId xmlns:a16="http://schemas.microsoft.com/office/drawing/2014/main" id="{BD1CCCA9-E547-7A36-4215-1173EE1A4013}"/>
              </a:ext>
            </a:extLst>
          </p:cNvPr>
          <p:cNvSpPr/>
          <p:nvPr/>
        </p:nvSpPr>
        <p:spPr>
          <a:xfrm>
            <a:off x="10444974" y="4850763"/>
            <a:ext cx="1017184" cy="3803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children</a:t>
            </a:r>
            <a:endParaRPr lang="zh-CN" altLang="en-US" dirty="0"/>
          </a:p>
        </p:txBody>
      </p:sp>
      <p:sp>
        <p:nvSpPr>
          <p:cNvPr id="18" name="文本框 17">
            <a:extLst>
              <a:ext uri="{FF2B5EF4-FFF2-40B4-BE49-F238E27FC236}">
                <a16:creationId xmlns:a16="http://schemas.microsoft.com/office/drawing/2014/main" id="{A81D8299-EE6E-5A37-AB00-859C4417AAC4}"/>
              </a:ext>
            </a:extLst>
          </p:cNvPr>
          <p:cNvSpPr txBox="1"/>
          <p:nvPr/>
        </p:nvSpPr>
        <p:spPr>
          <a:xfrm>
            <a:off x="9606369" y="5222298"/>
            <a:ext cx="704039" cy="369332"/>
          </a:xfrm>
          <a:prstGeom prst="rect">
            <a:avLst/>
          </a:prstGeom>
          <a:noFill/>
        </p:spPr>
        <p:txBody>
          <a:bodyPr wrap="none" rtlCol="0">
            <a:spAutoFit/>
          </a:bodyPr>
          <a:lstStyle/>
          <a:p>
            <a:r>
              <a:rPr lang="en-US" altLang="zh-CN" dirty="0"/>
              <a:t>…….</a:t>
            </a:r>
            <a:endParaRPr lang="zh-CN" altLang="en-US" dirty="0"/>
          </a:p>
        </p:txBody>
      </p:sp>
      <p:sp>
        <p:nvSpPr>
          <p:cNvPr id="3" name="文本框 2">
            <a:extLst>
              <a:ext uri="{FF2B5EF4-FFF2-40B4-BE49-F238E27FC236}">
                <a16:creationId xmlns:a16="http://schemas.microsoft.com/office/drawing/2014/main" id="{492C71E4-7740-C9B4-DD78-F451BDEA4BAC}"/>
              </a:ext>
            </a:extLst>
          </p:cNvPr>
          <p:cNvSpPr txBox="1"/>
          <p:nvPr/>
        </p:nvSpPr>
        <p:spPr>
          <a:xfrm>
            <a:off x="5188329" y="5703574"/>
            <a:ext cx="7109639" cy="1200329"/>
          </a:xfrm>
          <a:prstGeom prst="rect">
            <a:avLst/>
          </a:prstGeom>
          <a:noFill/>
        </p:spPr>
        <p:txBody>
          <a:bodyPr wrap="none" rtlCol="0">
            <a:spAutoFit/>
          </a:bodyPr>
          <a:lstStyle/>
          <a:p>
            <a:r>
              <a:rPr lang="zh-CN" altLang="en-US" dirty="0"/>
              <a:t>通过装饰器，可以对类的属性进行更加精细化地控制。而这种被精细</a:t>
            </a:r>
            <a:endParaRPr lang="en-US" altLang="zh-CN" dirty="0"/>
          </a:p>
          <a:p>
            <a:r>
              <a:rPr lang="zh-CN" altLang="en-US" dirty="0"/>
              <a:t>化控制的属性就被称为</a:t>
            </a:r>
            <a:r>
              <a:rPr lang="zh-CN" altLang="en-US" dirty="0">
                <a:solidFill>
                  <a:srgbClr val="FF0000"/>
                </a:solidFill>
              </a:rPr>
              <a:t>字段。</a:t>
            </a:r>
            <a:endParaRPr lang="en-US" altLang="zh-CN" dirty="0">
              <a:solidFill>
                <a:srgbClr val="FF0000"/>
              </a:solidFill>
            </a:endParaRPr>
          </a:p>
          <a:p>
            <a:r>
              <a:rPr lang="zh-CN" altLang="en-US" b="1" dirty="0">
                <a:solidFill>
                  <a:srgbClr val="FF0000"/>
                </a:solidFill>
              </a:rPr>
              <a:t>本项目使用的控制方法需求 </a:t>
            </a:r>
            <a:r>
              <a:rPr lang="en-US" altLang="zh-CN" b="1" dirty="0">
                <a:solidFill>
                  <a:srgbClr val="FF0000"/>
                </a:solidFill>
              </a:rPr>
              <a:t>python3.11+</a:t>
            </a:r>
          </a:p>
          <a:p>
            <a:r>
              <a:rPr lang="zh-CN" altLang="en-US" dirty="0"/>
              <a:t>如本页中的</a:t>
            </a:r>
            <a:r>
              <a:rPr lang="en-US" altLang="zh-CN" dirty="0" err="1"/>
              <a:t>kw_only</a:t>
            </a:r>
            <a:r>
              <a:rPr lang="zh-CN" altLang="en-US" dirty="0"/>
              <a:t>字段要求调用字段时必须明确关键词。</a:t>
            </a:r>
            <a:endParaRPr lang="en-US" altLang="zh-CN" dirty="0"/>
          </a:p>
        </p:txBody>
      </p:sp>
    </p:spTree>
    <p:extLst>
      <p:ext uri="{BB962C8B-B14F-4D97-AF65-F5344CB8AC3E}">
        <p14:creationId xmlns:p14="http://schemas.microsoft.com/office/powerpoint/2010/main" val="1824403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30610EA5-2DDC-9AE2-6446-01A32BE38197}"/>
              </a:ext>
            </a:extLst>
          </p:cNvPr>
          <p:cNvSpPr/>
          <p:nvPr/>
        </p:nvSpPr>
        <p:spPr>
          <a:xfrm>
            <a:off x="5893588" y="3908326"/>
            <a:ext cx="6099971" cy="1571807"/>
          </a:xfrm>
          <a:prstGeom prst="roundRect">
            <a:avLst>
              <a:gd name="adj" fmla="val 7577"/>
            </a:avLst>
          </a:prstGeom>
          <a:noFill/>
          <a:ln w="38100">
            <a:solidFill>
              <a:schemeClr val="accent1">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638B36D6-C90D-0A40-A28E-3BBA9116D50D}"/>
              </a:ext>
            </a:extLst>
          </p:cNvPr>
          <p:cNvSpPr txBox="1"/>
          <p:nvPr/>
        </p:nvSpPr>
        <p:spPr>
          <a:xfrm>
            <a:off x="0" y="0"/>
            <a:ext cx="7315203" cy="830997"/>
          </a:xfrm>
          <a:prstGeom prst="rect">
            <a:avLst/>
          </a:prstGeom>
          <a:noFill/>
        </p:spPr>
        <p:txBody>
          <a:bodyPr wrap="square" rtlCol="0">
            <a:spAutoFit/>
          </a:bodyPr>
          <a:lstStyle/>
          <a:p>
            <a:r>
              <a:rPr lang="en-US" altLang="zh-CN" sz="2400" b="1" dirty="0">
                <a:latin typeface="Times New Roman" panose="02020603050405020304" pitchFamily="18" charset="0"/>
                <a:ea typeface="新宋体" panose="02010609030101010101" pitchFamily="49" charset="-122"/>
              </a:rPr>
              <a:t>Finding key pieces of the puzzle</a:t>
            </a:r>
          </a:p>
          <a:p>
            <a:r>
              <a:rPr lang="zh-CN" altLang="en-US" sz="2400" b="1" dirty="0">
                <a:latin typeface="Times New Roman" panose="02020603050405020304" pitchFamily="18" charset="0"/>
                <a:ea typeface="新宋体" panose="02010609030101010101" pitchFamily="49" charset="-122"/>
              </a:rPr>
              <a:t>理解工作流</a:t>
            </a:r>
            <a:r>
              <a:rPr lang="en-US" altLang="zh-CN" sz="2400" b="1" dirty="0">
                <a:latin typeface="Times New Roman" panose="02020603050405020304" pitchFamily="18" charset="0"/>
                <a:ea typeface="新宋体" panose="02010609030101010101" pitchFamily="49" charset="-122"/>
              </a:rPr>
              <a:t>(2.1.2) – </a:t>
            </a:r>
            <a:r>
              <a:rPr lang="zh-CN" altLang="en-US" sz="2400" b="1" dirty="0">
                <a:latin typeface="Times New Roman" panose="02020603050405020304" pitchFamily="18" charset="0"/>
                <a:ea typeface="新宋体" panose="02010609030101010101" pitchFamily="49" charset="-122"/>
              </a:rPr>
              <a:t>运行程序之</a:t>
            </a:r>
            <a:r>
              <a:rPr lang="en-US" altLang="zh-CN" sz="2400" b="1" dirty="0" err="1"/>
              <a:t>exec_callback</a:t>
            </a:r>
            <a:r>
              <a:rPr lang="zh-CN" altLang="en-US" sz="2400" b="1" dirty="0">
                <a:latin typeface="Times New Roman" panose="02020603050405020304" pitchFamily="18" charset="0"/>
                <a:ea typeface="新宋体" panose="02010609030101010101" pitchFamily="49" charset="-122"/>
              </a:rPr>
              <a:t>方法</a:t>
            </a:r>
            <a:endParaRPr lang="en-US" altLang="zh-CN" sz="2400" b="1" dirty="0">
              <a:latin typeface="Times New Roman" panose="02020603050405020304" pitchFamily="18" charset="0"/>
              <a:ea typeface="新宋体" panose="02010609030101010101" pitchFamily="49" charset="-122"/>
            </a:endParaRPr>
          </a:p>
        </p:txBody>
      </p:sp>
      <p:sp>
        <p:nvSpPr>
          <p:cNvPr id="7" name="矩形: 圆角 6">
            <a:extLst>
              <a:ext uri="{FF2B5EF4-FFF2-40B4-BE49-F238E27FC236}">
                <a16:creationId xmlns:a16="http://schemas.microsoft.com/office/drawing/2014/main" id="{64230DE9-C803-6467-3BB8-6512095EA178}"/>
              </a:ext>
            </a:extLst>
          </p:cNvPr>
          <p:cNvSpPr/>
          <p:nvPr/>
        </p:nvSpPr>
        <p:spPr>
          <a:xfrm>
            <a:off x="7377112" y="62922"/>
            <a:ext cx="3095625" cy="4314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def step(self, </a:t>
            </a:r>
            <a:r>
              <a:rPr lang="en-US" altLang="zh-CN" dirty="0" err="1"/>
              <a:t>exec_callback</a:t>
            </a:r>
            <a:r>
              <a:rPr lang="en-US" altLang="zh-CN" dirty="0"/>
              <a:t>)</a:t>
            </a:r>
            <a:endParaRPr lang="zh-CN" altLang="en-US" dirty="0"/>
          </a:p>
        </p:txBody>
      </p:sp>
      <p:cxnSp>
        <p:nvCxnSpPr>
          <p:cNvPr id="9" name="直接箭头连接符 8">
            <a:extLst>
              <a:ext uri="{FF2B5EF4-FFF2-40B4-BE49-F238E27FC236}">
                <a16:creationId xmlns:a16="http://schemas.microsoft.com/office/drawing/2014/main" id="{1CD9345F-80B8-12C7-50B3-0DA7D645B098}"/>
              </a:ext>
            </a:extLst>
          </p:cNvPr>
          <p:cNvCxnSpPr>
            <a:stCxn id="7" idx="2"/>
          </p:cNvCxnSpPr>
          <p:nvPr/>
        </p:nvCxnSpPr>
        <p:spPr>
          <a:xfrm flipH="1">
            <a:off x="8924924" y="494406"/>
            <a:ext cx="1" cy="3247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平行四边形 10">
            <a:extLst>
              <a:ext uri="{FF2B5EF4-FFF2-40B4-BE49-F238E27FC236}">
                <a16:creationId xmlns:a16="http://schemas.microsoft.com/office/drawing/2014/main" id="{93E30F66-2C44-564E-0D19-6325BFC5413E}"/>
              </a:ext>
            </a:extLst>
          </p:cNvPr>
          <p:cNvSpPr/>
          <p:nvPr/>
        </p:nvSpPr>
        <p:spPr>
          <a:xfrm>
            <a:off x="7310441" y="819150"/>
            <a:ext cx="3162296" cy="431484"/>
          </a:xfrm>
          <a:prstGeom prst="parallelogram">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判断</a:t>
            </a:r>
            <a:r>
              <a:rPr lang="en-US" altLang="zh-CN" b="1" dirty="0">
                <a:solidFill>
                  <a:schemeClr val="tx1"/>
                </a:solidFill>
              </a:rPr>
              <a:t>Node</a:t>
            </a:r>
            <a:r>
              <a:rPr lang="zh-CN" altLang="en-US" b="1" dirty="0">
                <a:solidFill>
                  <a:schemeClr val="tx1"/>
                </a:solidFill>
              </a:rPr>
              <a:t>类型</a:t>
            </a:r>
          </a:p>
        </p:txBody>
      </p:sp>
      <p:sp>
        <p:nvSpPr>
          <p:cNvPr id="15" name="矩形: 圆角 14">
            <a:extLst>
              <a:ext uri="{FF2B5EF4-FFF2-40B4-BE49-F238E27FC236}">
                <a16:creationId xmlns:a16="http://schemas.microsoft.com/office/drawing/2014/main" id="{E72EBFF0-A527-5EE2-5D27-06CB1CC7E490}"/>
              </a:ext>
            </a:extLst>
          </p:cNvPr>
          <p:cNvSpPr/>
          <p:nvPr/>
        </p:nvSpPr>
        <p:spPr>
          <a:xfrm>
            <a:off x="5893595" y="1575378"/>
            <a:ext cx="1483517" cy="4314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def _draft</a:t>
            </a:r>
            <a:endParaRPr lang="zh-CN" altLang="en-US" dirty="0"/>
          </a:p>
        </p:txBody>
      </p:sp>
      <p:sp>
        <p:nvSpPr>
          <p:cNvPr id="30" name="矩形: 圆角 29">
            <a:extLst>
              <a:ext uri="{FF2B5EF4-FFF2-40B4-BE49-F238E27FC236}">
                <a16:creationId xmlns:a16="http://schemas.microsoft.com/office/drawing/2014/main" id="{223C83A1-44DF-FF2F-6839-E256CAEBD932}"/>
              </a:ext>
            </a:extLst>
          </p:cNvPr>
          <p:cNvSpPr/>
          <p:nvPr/>
        </p:nvSpPr>
        <p:spPr>
          <a:xfrm>
            <a:off x="8201823" y="1572781"/>
            <a:ext cx="1483518" cy="4314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def _debug</a:t>
            </a:r>
            <a:endParaRPr lang="zh-CN" altLang="en-US" dirty="0"/>
          </a:p>
        </p:txBody>
      </p:sp>
      <p:sp>
        <p:nvSpPr>
          <p:cNvPr id="31" name="矩形: 圆角 30">
            <a:extLst>
              <a:ext uri="{FF2B5EF4-FFF2-40B4-BE49-F238E27FC236}">
                <a16:creationId xmlns:a16="http://schemas.microsoft.com/office/drawing/2014/main" id="{EB8B681D-F80D-220B-13DD-9BFC9E51C403}"/>
              </a:ext>
            </a:extLst>
          </p:cNvPr>
          <p:cNvSpPr/>
          <p:nvPr/>
        </p:nvSpPr>
        <p:spPr>
          <a:xfrm>
            <a:off x="10510047" y="1576534"/>
            <a:ext cx="1483519" cy="4314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def _improve</a:t>
            </a:r>
            <a:endParaRPr lang="zh-CN" altLang="en-US" dirty="0"/>
          </a:p>
        </p:txBody>
      </p:sp>
      <p:cxnSp>
        <p:nvCxnSpPr>
          <p:cNvPr id="34" name="直接连接符 33">
            <a:extLst>
              <a:ext uri="{FF2B5EF4-FFF2-40B4-BE49-F238E27FC236}">
                <a16:creationId xmlns:a16="http://schemas.microsoft.com/office/drawing/2014/main" id="{2D33BAC1-4DEA-B449-142F-23F0D99F2FB2}"/>
              </a:ext>
            </a:extLst>
          </p:cNvPr>
          <p:cNvCxnSpPr>
            <a:cxnSpLocks/>
          </p:cNvCxnSpPr>
          <p:nvPr/>
        </p:nvCxnSpPr>
        <p:spPr>
          <a:xfrm>
            <a:off x="8943581" y="1250634"/>
            <a:ext cx="0" cy="17811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8C7B9850-1CB4-7432-8C79-B81271BC6714}"/>
              </a:ext>
            </a:extLst>
          </p:cNvPr>
          <p:cNvCxnSpPr>
            <a:cxnSpLocks/>
          </p:cNvCxnSpPr>
          <p:nvPr/>
        </p:nvCxnSpPr>
        <p:spPr>
          <a:xfrm flipH="1">
            <a:off x="6635353" y="1428750"/>
            <a:ext cx="23082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A1ABD3E8-C9C4-F9E5-C8C3-139C759E04CF}"/>
              </a:ext>
            </a:extLst>
          </p:cNvPr>
          <p:cNvCxnSpPr>
            <a:cxnSpLocks/>
          </p:cNvCxnSpPr>
          <p:nvPr/>
        </p:nvCxnSpPr>
        <p:spPr>
          <a:xfrm flipV="1">
            <a:off x="8943581" y="1427452"/>
            <a:ext cx="2308225" cy="1298"/>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9148A944-E4E5-3B19-B2D0-22DC24359B19}"/>
              </a:ext>
            </a:extLst>
          </p:cNvPr>
          <p:cNvCxnSpPr>
            <a:endCxn id="15" idx="0"/>
          </p:cNvCxnSpPr>
          <p:nvPr/>
        </p:nvCxnSpPr>
        <p:spPr>
          <a:xfrm>
            <a:off x="6635353" y="1428750"/>
            <a:ext cx="1" cy="146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C23E5BD0-C21E-40D8-8A12-6B7718DE479D}"/>
              </a:ext>
            </a:extLst>
          </p:cNvPr>
          <p:cNvCxnSpPr>
            <a:cxnSpLocks/>
            <a:endCxn id="30" idx="0"/>
          </p:cNvCxnSpPr>
          <p:nvPr/>
        </p:nvCxnSpPr>
        <p:spPr>
          <a:xfrm>
            <a:off x="8943580" y="1427452"/>
            <a:ext cx="2" cy="145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60026911-25AC-3FEA-7B91-E0A7B85DF5E2}"/>
              </a:ext>
            </a:extLst>
          </p:cNvPr>
          <p:cNvCxnSpPr>
            <a:cxnSpLocks/>
            <a:endCxn id="31" idx="0"/>
          </p:cNvCxnSpPr>
          <p:nvPr/>
        </p:nvCxnSpPr>
        <p:spPr>
          <a:xfrm>
            <a:off x="11251807" y="1427452"/>
            <a:ext cx="0" cy="149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矩形: 圆角 53">
            <a:extLst>
              <a:ext uri="{FF2B5EF4-FFF2-40B4-BE49-F238E27FC236}">
                <a16:creationId xmlns:a16="http://schemas.microsoft.com/office/drawing/2014/main" id="{2C9CFF36-71C7-DE52-F468-977876B1CE8A}"/>
              </a:ext>
            </a:extLst>
          </p:cNvPr>
          <p:cNvSpPr/>
          <p:nvPr/>
        </p:nvSpPr>
        <p:spPr>
          <a:xfrm>
            <a:off x="5894788" y="2341722"/>
            <a:ext cx="6099971" cy="4314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def </a:t>
            </a:r>
            <a:r>
              <a:rPr lang="en-US" altLang="zh-CN" dirty="0" err="1"/>
              <a:t>plan_and_code_query</a:t>
            </a:r>
            <a:r>
              <a:rPr lang="en-US" altLang="zh-CN" dirty="0"/>
              <a:t> [ LLM </a:t>
            </a:r>
            <a:r>
              <a:rPr lang="zh-CN" altLang="en-US" dirty="0"/>
              <a:t>接口，用于和</a:t>
            </a:r>
            <a:r>
              <a:rPr lang="en-US" altLang="zh-CN" dirty="0"/>
              <a:t>LLM</a:t>
            </a:r>
            <a:r>
              <a:rPr lang="zh-CN" altLang="en-US" dirty="0"/>
              <a:t>进行交互</a:t>
            </a:r>
            <a:r>
              <a:rPr lang="en-US" altLang="zh-CN" dirty="0"/>
              <a:t>] </a:t>
            </a:r>
            <a:endParaRPr lang="zh-CN" altLang="en-US" dirty="0"/>
          </a:p>
        </p:txBody>
      </p:sp>
      <p:cxnSp>
        <p:nvCxnSpPr>
          <p:cNvPr id="56" name="直接箭头连接符 55">
            <a:extLst>
              <a:ext uri="{FF2B5EF4-FFF2-40B4-BE49-F238E27FC236}">
                <a16:creationId xmlns:a16="http://schemas.microsoft.com/office/drawing/2014/main" id="{3DAB04EC-6682-8891-D974-792C7659EF6B}"/>
              </a:ext>
            </a:extLst>
          </p:cNvPr>
          <p:cNvCxnSpPr>
            <a:stCxn id="15" idx="2"/>
          </p:cNvCxnSpPr>
          <p:nvPr/>
        </p:nvCxnSpPr>
        <p:spPr>
          <a:xfrm flipH="1">
            <a:off x="6635353" y="2006862"/>
            <a:ext cx="1" cy="334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C57FADB2-F505-4231-316C-80167EA4875C}"/>
              </a:ext>
            </a:extLst>
          </p:cNvPr>
          <p:cNvCxnSpPr/>
          <p:nvPr/>
        </p:nvCxnSpPr>
        <p:spPr>
          <a:xfrm flipH="1">
            <a:off x="8943578" y="2003109"/>
            <a:ext cx="1" cy="334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157905AF-4365-9078-A14D-382074FD7B92}"/>
              </a:ext>
            </a:extLst>
          </p:cNvPr>
          <p:cNvCxnSpPr/>
          <p:nvPr/>
        </p:nvCxnSpPr>
        <p:spPr>
          <a:xfrm flipH="1">
            <a:off x="11251803" y="2003109"/>
            <a:ext cx="1" cy="334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文本框 87">
            <a:extLst>
              <a:ext uri="{FF2B5EF4-FFF2-40B4-BE49-F238E27FC236}">
                <a16:creationId xmlns:a16="http://schemas.microsoft.com/office/drawing/2014/main" id="{1C2C89D1-0E42-A819-E6F6-1070626DCF15}"/>
              </a:ext>
            </a:extLst>
          </p:cNvPr>
          <p:cNvSpPr txBox="1"/>
          <p:nvPr/>
        </p:nvSpPr>
        <p:spPr>
          <a:xfrm>
            <a:off x="6112328" y="1967367"/>
            <a:ext cx="556563" cy="369332"/>
          </a:xfrm>
          <a:prstGeom prst="rect">
            <a:avLst/>
          </a:prstGeom>
          <a:noFill/>
        </p:spPr>
        <p:txBody>
          <a:bodyPr wrap="none" rtlCol="0">
            <a:spAutoFit/>
          </a:bodyPr>
          <a:lstStyle/>
          <a:p>
            <a:r>
              <a:rPr lang="en-US" altLang="zh-CN" dirty="0"/>
              <a:t>S_P</a:t>
            </a:r>
            <a:endParaRPr lang="zh-CN" altLang="en-US" dirty="0"/>
          </a:p>
        </p:txBody>
      </p:sp>
      <p:sp>
        <p:nvSpPr>
          <p:cNvPr id="89" name="文本框 88">
            <a:extLst>
              <a:ext uri="{FF2B5EF4-FFF2-40B4-BE49-F238E27FC236}">
                <a16:creationId xmlns:a16="http://schemas.microsoft.com/office/drawing/2014/main" id="{16E06D27-7A14-F3BB-4545-3351C3EB2C0C}"/>
              </a:ext>
            </a:extLst>
          </p:cNvPr>
          <p:cNvSpPr txBox="1"/>
          <p:nvPr/>
        </p:nvSpPr>
        <p:spPr>
          <a:xfrm>
            <a:off x="6660757" y="1974987"/>
            <a:ext cx="1133644" cy="369332"/>
          </a:xfrm>
          <a:prstGeom prst="rect">
            <a:avLst/>
          </a:prstGeom>
          <a:noFill/>
        </p:spPr>
        <p:txBody>
          <a:bodyPr wrap="none" rtlCol="0">
            <a:spAutoFit/>
          </a:bodyPr>
          <a:lstStyle/>
          <a:p>
            <a:r>
              <a:rPr lang="en-US" altLang="zh-CN" dirty="0"/>
              <a:t>U_P(T_P)</a:t>
            </a:r>
            <a:endParaRPr lang="zh-CN" altLang="en-US" dirty="0"/>
          </a:p>
        </p:txBody>
      </p:sp>
      <p:sp>
        <p:nvSpPr>
          <p:cNvPr id="90" name="文本框 89">
            <a:extLst>
              <a:ext uri="{FF2B5EF4-FFF2-40B4-BE49-F238E27FC236}">
                <a16:creationId xmlns:a16="http://schemas.microsoft.com/office/drawing/2014/main" id="{B8AE0E19-3DE2-8167-BC99-CA82E8D9E848}"/>
              </a:ext>
            </a:extLst>
          </p:cNvPr>
          <p:cNvSpPr txBox="1"/>
          <p:nvPr/>
        </p:nvSpPr>
        <p:spPr>
          <a:xfrm>
            <a:off x="8420552" y="1956009"/>
            <a:ext cx="556563" cy="369332"/>
          </a:xfrm>
          <a:prstGeom prst="rect">
            <a:avLst/>
          </a:prstGeom>
          <a:noFill/>
        </p:spPr>
        <p:txBody>
          <a:bodyPr wrap="none" rtlCol="0">
            <a:spAutoFit/>
          </a:bodyPr>
          <a:lstStyle/>
          <a:p>
            <a:r>
              <a:rPr lang="en-US" altLang="zh-CN" dirty="0"/>
              <a:t>S_P</a:t>
            </a:r>
            <a:endParaRPr lang="zh-CN" altLang="en-US" dirty="0"/>
          </a:p>
        </p:txBody>
      </p:sp>
      <p:sp>
        <p:nvSpPr>
          <p:cNvPr id="91" name="文本框 90">
            <a:extLst>
              <a:ext uri="{FF2B5EF4-FFF2-40B4-BE49-F238E27FC236}">
                <a16:creationId xmlns:a16="http://schemas.microsoft.com/office/drawing/2014/main" id="{3946F881-52E9-58DF-6D62-D84B4B2DB8FA}"/>
              </a:ext>
            </a:extLst>
          </p:cNvPr>
          <p:cNvSpPr txBox="1"/>
          <p:nvPr/>
        </p:nvSpPr>
        <p:spPr>
          <a:xfrm>
            <a:off x="8968981" y="1963629"/>
            <a:ext cx="1133644" cy="369332"/>
          </a:xfrm>
          <a:prstGeom prst="rect">
            <a:avLst/>
          </a:prstGeom>
          <a:noFill/>
        </p:spPr>
        <p:txBody>
          <a:bodyPr wrap="none" rtlCol="0">
            <a:spAutoFit/>
          </a:bodyPr>
          <a:lstStyle/>
          <a:p>
            <a:r>
              <a:rPr lang="en-US" altLang="zh-CN" dirty="0"/>
              <a:t>U_P(T_P)</a:t>
            </a:r>
            <a:endParaRPr lang="zh-CN" altLang="en-US" dirty="0"/>
          </a:p>
        </p:txBody>
      </p:sp>
      <p:sp>
        <p:nvSpPr>
          <p:cNvPr id="92" name="文本框 91">
            <a:extLst>
              <a:ext uri="{FF2B5EF4-FFF2-40B4-BE49-F238E27FC236}">
                <a16:creationId xmlns:a16="http://schemas.microsoft.com/office/drawing/2014/main" id="{733F4822-2878-FF76-D618-E6C6456B68D1}"/>
              </a:ext>
            </a:extLst>
          </p:cNvPr>
          <p:cNvSpPr txBox="1"/>
          <p:nvPr/>
        </p:nvSpPr>
        <p:spPr>
          <a:xfrm>
            <a:off x="10677810" y="1984844"/>
            <a:ext cx="556563" cy="369332"/>
          </a:xfrm>
          <a:prstGeom prst="rect">
            <a:avLst/>
          </a:prstGeom>
          <a:noFill/>
        </p:spPr>
        <p:txBody>
          <a:bodyPr wrap="none" rtlCol="0">
            <a:spAutoFit/>
          </a:bodyPr>
          <a:lstStyle/>
          <a:p>
            <a:r>
              <a:rPr lang="en-US" altLang="zh-CN" dirty="0"/>
              <a:t>S_P</a:t>
            </a:r>
            <a:endParaRPr lang="zh-CN" altLang="en-US" dirty="0"/>
          </a:p>
        </p:txBody>
      </p:sp>
      <p:sp>
        <p:nvSpPr>
          <p:cNvPr id="93" name="文本框 92">
            <a:extLst>
              <a:ext uri="{FF2B5EF4-FFF2-40B4-BE49-F238E27FC236}">
                <a16:creationId xmlns:a16="http://schemas.microsoft.com/office/drawing/2014/main" id="{3551360C-0EC4-2B70-2892-C14D7BF11173}"/>
              </a:ext>
            </a:extLst>
          </p:cNvPr>
          <p:cNvSpPr txBox="1"/>
          <p:nvPr/>
        </p:nvSpPr>
        <p:spPr>
          <a:xfrm>
            <a:off x="11226239" y="1992464"/>
            <a:ext cx="1133644" cy="369332"/>
          </a:xfrm>
          <a:prstGeom prst="rect">
            <a:avLst/>
          </a:prstGeom>
          <a:noFill/>
        </p:spPr>
        <p:txBody>
          <a:bodyPr wrap="none" rtlCol="0">
            <a:spAutoFit/>
          </a:bodyPr>
          <a:lstStyle/>
          <a:p>
            <a:r>
              <a:rPr lang="en-US" altLang="zh-CN" dirty="0"/>
              <a:t>U_P(T_P)</a:t>
            </a:r>
            <a:endParaRPr lang="zh-CN" altLang="en-US" dirty="0"/>
          </a:p>
        </p:txBody>
      </p:sp>
      <p:sp>
        <p:nvSpPr>
          <p:cNvPr id="94" name="矩形 93">
            <a:extLst>
              <a:ext uri="{FF2B5EF4-FFF2-40B4-BE49-F238E27FC236}">
                <a16:creationId xmlns:a16="http://schemas.microsoft.com/office/drawing/2014/main" id="{3B3935D5-83D2-B888-99B0-9934BA99CC1B}"/>
              </a:ext>
            </a:extLst>
          </p:cNvPr>
          <p:cNvSpPr/>
          <p:nvPr/>
        </p:nvSpPr>
        <p:spPr>
          <a:xfrm>
            <a:off x="5305438" y="1343024"/>
            <a:ext cx="6879387" cy="1552575"/>
          </a:xfrm>
          <a:prstGeom prst="rect">
            <a:avLst/>
          </a:prstGeom>
          <a:noFill/>
          <a:ln w="38100">
            <a:solidFill>
              <a:schemeClr val="accent5"/>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文本框 94">
            <a:extLst>
              <a:ext uri="{FF2B5EF4-FFF2-40B4-BE49-F238E27FC236}">
                <a16:creationId xmlns:a16="http://schemas.microsoft.com/office/drawing/2014/main" id="{5C03115C-BB68-7604-042E-E8AF99EA7E5F}"/>
              </a:ext>
            </a:extLst>
          </p:cNvPr>
          <p:cNvSpPr txBox="1"/>
          <p:nvPr/>
        </p:nvSpPr>
        <p:spPr>
          <a:xfrm>
            <a:off x="5249397" y="1297901"/>
            <a:ext cx="838691" cy="369332"/>
          </a:xfrm>
          <a:prstGeom prst="rect">
            <a:avLst/>
          </a:prstGeom>
          <a:noFill/>
        </p:spPr>
        <p:txBody>
          <a:bodyPr wrap="none" rtlCol="0">
            <a:spAutoFit/>
          </a:bodyPr>
          <a:lstStyle/>
          <a:p>
            <a:r>
              <a:rPr lang="en-US" altLang="zh-CN" dirty="0">
                <a:solidFill>
                  <a:schemeClr val="accent1"/>
                </a:solidFill>
              </a:rPr>
              <a:t>Agents</a:t>
            </a:r>
            <a:endParaRPr lang="zh-CN" altLang="en-US" dirty="0">
              <a:solidFill>
                <a:schemeClr val="accent1"/>
              </a:solidFill>
            </a:endParaRPr>
          </a:p>
        </p:txBody>
      </p:sp>
      <p:cxnSp>
        <p:nvCxnSpPr>
          <p:cNvPr id="97" name="直接箭头连接符 96">
            <a:extLst>
              <a:ext uri="{FF2B5EF4-FFF2-40B4-BE49-F238E27FC236}">
                <a16:creationId xmlns:a16="http://schemas.microsoft.com/office/drawing/2014/main" id="{8BE6A460-3117-1BAC-9615-519CD930A423}"/>
              </a:ext>
            </a:extLst>
          </p:cNvPr>
          <p:cNvCxnSpPr>
            <a:stCxn id="54" idx="2"/>
          </p:cNvCxnSpPr>
          <p:nvPr/>
        </p:nvCxnSpPr>
        <p:spPr>
          <a:xfrm flipH="1">
            <a:off x="8943578" y="2773206"/>
            <a:ext cx="1196" cy="455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平行四边形 97">
            <a:extLst>
              <a:ext uri="{FF2B5EF4-FFF2-40B4-BE49-F238E27FC236}">
                <a16:creationId xmlns:a16="http://schemas.microsoft.com/office/drawing/2014/main" id="{36705146-340D-0D4A-0C2C-DB6D2BC402F7}"/>
              </a:ext>
            </a:extLst>
          </p:cNvPr>
          <p:cNvSpPr/>
          <p:nvPr/>
        </p:nvSpPr>
        <p:spPr>
          <a:xfrm>
            <a:off x="5893595" y="3228975"/>
            <a:ext cx="6099971" cy="431484"/>
          </a:xfrm>
          <a:prstGeom prst="parallelogram">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生成具备 </a:t>
            </a:r>
            <a:r>
              <a:rPr lang="en-US" altLang="zh-CN" b="1" dirty="0">
                <a:solidFill>
                  <a:schemeClr val="tx1"/>
                </a:solidFill>
              </a:rPr>
              <a:t>plan </a:t>
            </a:r>
            <a:r>
              <a:rPr lang="zh-CN" altLang="en-US" b="1" dirty="0">
                <a:solidFill>
                  <a:schemeClr val="tx1"/>
                </a:solidFill>
              </a:rPr>
              <a:t>和 </a:t>
            </a:r>
            <a:r>
              <a:rPr lang="en-US" altLang="zh-CN" b="1" dirty="0">
                <a:solidFill>
                  <a:schemeClr val="tx1"/>
                </a:solidFill>
              </a:rPr>
              <a:t>code </a:t>
            </a:r>
            <a:r>
              <a:rPr lang="zh-CN" altLang="en-US" b="1" dirty="0">
                <a:solidFill>
                  <a:srgbClr val="FF0000"/>
                </a:solidFill>
              </a:rPr>
              <a:t>字段</a:t>
            </a:r>
            <a:r>
              <a:rPr lang="zh-CN" altLang="en-US" b="1" dirty="0">
                <a:solidFill>
                  <a:schemeClr val="tx1"/>
                </a:solidFill>
              </a:rPr>
              <a:t>的</a:t>
            </a:r>
            <a:r>
              <a:rPr lang="en-US" altLang="zh-CN" b="1" dirty="0">
                <a:solidFill>
                  <a:schemeClr val="tx1"/>
                </a:solidFill>
              </a:rPr>
              <a:t>node</a:t>
            </a:r>
            <a:endParaRPr lang="zh-CN" altLang="en-US" b="1" dirty="0">
              <a:solidFill>
                <a:schemeClr val="tx1"/>
              </a:solidFill>
            </a:endParaRPr>
          </a:p>
        </p:txBody>
      </p:sp>
      <p:cxnSp>
        <p:nvCxnSpPr>
          <p:cNvPr id="4" name="直接箭头连接符 3">
            <a:extLst>
              <a:ext uri="{FF2B5EF4-FFF2-40B4-BE49-F238E27FC236}">
                <a16:creationId xmlns:a16="http://schemas.microsoft.com/office/drawing/2014/main" id="{7CF1037A-5237-6184-EA43-65083027473B}"/>
              </a:ext>
            </a:extLst>
          </p:cNvPr>
          <p:cNvCxnSpPr>
            <a:cxnSpLocks/>
          </p:cNvCxnSpPr>
          <p:nvPr/>
        </p:nvCxnSpPr>
        <p:spPr>
          <a:xfrm>
            <a:off x="8944774" y="3660459"/>
            <a:ext cx="0" cy="233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矩形: 圆角 19">
            <a:extLst>
              <a:ext uri="{FF2B5EF4-FFF2-40B4-BE49-F238E27FC236}">
                <a16:creationId xmlns:a16="http://schemas.microsoft.com/office/drawing/2014/main" id="{1DD0418D-7671-8305-EFFB-A1EB4D39F90F}"/>
              </a:ext>
            </a:extLst>
          </p:cNvPr>
          <p:cNvSpPr/>
          <p:nvPr/>
        </p:nvSpPr>
        <p:spPr>
          <a:xfrm>
            <a:off x="9313575" y="4549830"/>
            <a:ext cx="2602200" cy="7918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dirty="0" err="1"/>
              <a:t>parse_exec_result</a:t>
            </a:r>
            <a:r>
              <a:rPr lang="en-US" altLang="zh-CN" dirty="0"/>
              <a:t> [</a:t>
            </a:r>
            <a:r>
              <a:rPr lang="zh-CN" altLang="en-US" dirty="0"/>
              <a:t>基于运行结果，给予代码评价</a:t>
            </a:r>
            <a:r>
              <a:rPr lang="en-US" altLang="zh-CN" dirty="0"/>
              <a:t>]</a:t>
            </a:r>
          </a:p>
        </p:txBody>
      </p:sp>
      <p:pic>
        <p:nvPicPr>
          <p:cNvPr id="22" name="图片 21">
            <a:extLst>
              <a:ext uri="{FF2B5EF4-FFF2-40B4-BE49-F238E27FC236}">
                <a16:creationId xmlns:a16="http://schemas.microsoft.com/office/drawing/2014/main" id="{C7D79C63-8E2B-C262-DA81-F7F726EDEE99}"/>
              </a:ext>
            </a:extLst>
          </p:cNvPr>
          <p:cNvPicPr>
            <a:picLocks noChangeAspect="1"/>
          </p:cNvPicPr>
          <p:nvPr/>
        </p:nvPicPr>
        <p:blipFill>
          <a:blip r:embed="rId3"/>
          <a:stretch>
            <a:fillRect/>
          </a:stretch>
        </p:blipFill>
        <p:spPr>
          <a:xfrm>
            <a:off x="70990" y="1132227"/>
            <a:ext cx="5162724" cy="3741714"/>
          </a:xfrm>
          <a:prstGeom prst="rect">
            <a:avLst/>
          </a:prstGeom>
        </p:spPr>
      </p:pic>
      <p:sp>
        <p:nvSpPr>
          <p:cNvPr id="23" name="矩形: 圆角 22">
            <a:extLst>
              <a:ext uri="{FF2B5EF4-FFF2-40B4-BE49-F238E27FC236}">
                <a16:creationId xmlns:a16="http://schemas.microsoft.com/office/drawing/2014/main" id="{A2C8D64E-19DE-CEA5-428B-7B9C037F9D84}"/>
              </a:ext>
            </a:extLst>
          </p:cNvPr>
          <p:cNvSpPr/>
          <p:nvPr/>
        </p:nvSpPr>
        <p:spPr>
          <a:xfrm>
            <a:off x="276225" y="4325780"/>
            <a:ext cx="3667125" cy="389095"/>
          </a:xfrm>
          <a:prstGeom prst="roundRect">
            <a:avLst>
              <a:gd name="adj" fmla="val 8542"/>
            </a:avLst>
          </a:prstGeom>
          <a:solidFill>
            <a:schemeClr val="accent4">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a:extLst>
              <a:ext uri="{FF2B5EF4-FFF2-40B4-BE49-F238E27FC236}">
                <a16:creationId xmlns:a16="http://schemas.microsoft.com/office/drawing/2014/main" id="{DD338C5A-11FF-2DC5-EC96-9345531F212B}"/>
              </a:ext>
            </a:extLst>
          </p:cNvPr>
          <p:cNvSpPr/>
          <p:nvPr/>
        </p:nvSpPr>
        <p:spPr>
          <a:xfrm>
            <a:off x="5977859" y="4549830"/>
            <a:ext cx="2602200" cy="7918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t>exec_callback</a:t>
            </a:r>
            <a:r>
              <a:rPr lang="en-US" altLang="zh-CN" dirty="0"/>
              <a:t> [</a:t>
            </a:r>
            <a:r>
              <a:rPr lang="zh-CN" altLang="en-US" dirty="0"/>
              <a:t>对程序进行执行，并返回结果</a:t>
            </a:r>
            <a:r>
              <a:rPr lang="en-US" altLang="zh-CN" dirty="0"/>
              <a:t>]</a:t>
            </a:r>
          </a:p>
        </p:txBody>
      </p:sp>
      <p:sp>
        <p:nvSpPr>
          <p:cNvPr id="28" name="文本框 27">
            <a:extLst>
              <a:ext uri="{FF2B5EF4-FFF2-40B4-BE49-F238E27FC236}">
                <a16:creationId xmlns:a16="http://schemas.microsoft.com/office/drawing/2014/main" id="{84BD96BC-8BD5-54DC-E75B-A3755A19A499}"/>
              </a:ext>
            </a:extLst>
          </p:cNvPr>
          <p:cNvSpPr txBox="1"/>
          <p:nvPr/>
        </p:nvSpPr>
        <p:spPr>
          <a:xfrm>
            <a:off x="-4762" y="6089152"/>
            <a:ext cx="11998326" cy="400110"/>
          </a:xfrm>
          <a:prstGeom prst="rect">
            <a:avLst/>
          </a:prstGeom>
          <a:noFill/>
        </p:spPr>
        <p:txBody>
          <a:bodyPr wrap="square" rtlCol="0">
            <a:spAutoFit/>
          </a:bodyPr>
          <a:lstStyle/>
          <a:p>
            <a:r>
              <a:rPr lang="en-US" altLang="zh-CN" sz="2000" dirty="0" err="1"/>
              <a:t>exec_callback</a:t>
            </a:r>
            <a:r>
              <a:rPr lang="zh-CN" altLang="en-US" sz="2000" b="1" dirty="0">
                <a:latin typeface="Times New Roman" panose="02020603050405020304" pitchFamily="18" charset="0"/>
                <a:ea typeface="新宋体" panose="02010609030101010101" pitchFamily="49" charset="-122"/>
              </a:rPr>
              <a:t>该函数内包括了一整套的多进程程序管理方案，是实现多任务管理的核心组件</a:t>
            </a:r>
            <a:endParaRPr lang="en-US" altLang="zh-CN" sz="2000" b="1" dirty="0">
              <a:latin typeface="Times New Roman" panose="02020603050405020304" pitchFamily="18" charset="0"/>
              <a:ea typeface="新宋体" panose="02010609030101010101" pitchFamily="49" charset="-122"/>
            </a:endParaRPr>
          </a:p>
        </p:txBody>
      </p:sp>
      <p:sp>
        <p:nvSpPr>
          <p:cNvPr id="29" name="Google Shape;258;p9">
            <a:extLst>
              <a:ext uri="{FF2B5EF4-FFF2-40B4-BE49-F238E27FC236}">
                <a16:creationId xmlns:a16="http://schemas.microsoft.com/office/drawing/2014/main" id="{279C8F7C-D43D-6564-4477-CFD2CAA2E5DF}"/>
              </a:ext>
            </a:extLst>
          </p:cNvPr>
          <p:cNvSpPr/>
          <p:nvPr/>
        </p:nvSpPr>
        <p:spPr>
          <a:xfrm>
            <a:off x="0" y="4846117"/>
            <a:ext cx="5414962" cy="539851"/>
          </a:xfrm>
          <a:prstGeom prst="roundRect">
            <a:avLst>
              <a:gd name="adj" fmla="val 0"/>
            </a:avLst>
          </a:prstGeom>
          <a:noFill/>
          <a:ln>
            <a:noFill/>
          </a:ln>
          <a:effectLst>
            <a:outerShdw blurRad="127000" dist="63500" dir="2700000" algn="tl" rotWithShape="0">
              <a:schemeClr val="accent2">
                <a:alpha val="14901"/>
              </a:schemeClr>
            </a:outerShdw>
          </a:effectLst>
        </p:spPr>
        <p:txBody>
          <a:bodyPr spcFirstLastPara="1" wrap="square" lIns="91425" tIns="45700" rIns="91425" bIns="45700" anchor="ctr"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10000"/>
              </a:lnSpc>
              <a:spcBef>
                <a:spcPts val="0"/>
              </a:spcBef>
              <a:spcAft>
                <a:spcPts val="0"/>
              </a:spcAft>
              <a:buNone/>
            </a:pPr>
            <a:r>
              <a:rPr lang="zh-CN" altLang="en-US" b="1" dirty="0">
                <a:solidFill>
                  <a:schemeClr val="tx1"/>
                </a:solidFill>
                <a:latin typeface="Times New Roman"/>
                <a:ea typeface="Times New Roman"/>
                <a:cs typeface="Times New Roman"/>
                <a:sym typeface="Times New Roman"/>
              </a:rPr>
              <a:t>表面上看非常简洁，只有一行。但是实际上里面的程序调度还是比较复杂的</a:t>
            </a:r>
            <a:endParaRPr b="1" dirty="0">
              <a:solidFill>
                <a:schemeClr val="tx1"/>
              </a:solidFill>
              <a:latin typeface="Times New Roman"/>
              <a:ea typeface="Times New Roman"/>
              <a:cs typeface="Times New Roman"/>
              <a:sym typeface="Times New Roman"/>
            </a:endParaRPr>
          </a:p>
        </p:txBody>
      </p:sp>
      <p:sp>
        <p:nvSpPr>
          <p:cNvPr id="5" name="文本框 4">
            <a:extLst>
              <a:ext uri="{FF2B5EF4-FFF2-40B4-BE49-F238E27FC236}">
                <a16:creationId xmlns:a16="http://schemas.microsoft.com/office/drawing/2014/main" id="{C3BE403B-838A-7CAE-3621-6B288D38DA03}"/>
              </a:ext>
            </a:extLst>
          </p:cNvPr>
          <p:cNvSpPr txBox="1"/>
          <p:nvPr/>
        </p:nvSpPr>
        <p:spPr>
          <a:xfrm>
            <a:off x="5874938" y="3903822"/>
            <a:ext cx="6099971" cy="369332"/>
          </a:xfrm>
          <a:prstGeom prst="rect">
            <a:avLst/>
          </a:prstGeom>
          <a:solidFill>
            <a:schemeClr val="accent1"/>
          </a:solidFill>
        </p:spPr>
        <p:txBody>
          <a:bodyPr wrap="square" rtlCol="0">
            <a:spAutoFit/>
          </a:bodyPr>
          <a:lstStyle/>
          <a:p>
            <a:pPr algn="ctr"/>
            <a:r>
              <a:rPr lang="zh-CN" altLang="en-US" b="1" dirty="0">
                <a:solidFill>
                  <a:schemeClr val="bg1"/>
                </a:solidFill>
              </a:rPr>
              <a:t>代码运行与代码评价模块</a:t>
            </a:r>
          </a:p>
        </p:txBody>
      </p:sp>
      <p:cxnSp>
        <p:nvCxnSpPr>
          <p:cNvPr id="8" name="直接箭头连接符 7">
            <a:extLst>
              <a:ext uri="{FF2B5EF4-FFF2-40B4-BE49-F238E27FC236}">
                <a16:creationId xmlns:a16="http://schemas.microsoft.com/office/drawing/2014/main" id="{18819021-240E-1F42-34F6-EC56DAD4B43A}"/>
              </a:ext>
            </a:extLst>
          </p:cNvPr>
          <p:cNvCxnSpPr>
            <a:cxnSpLocks/>
          </p:cNvCxnSpPr>
          <p:nvPr/>
        </p:nvCxnSpPr>
        <p:spPr>
          <a:xfrm>
            <a:off x="8625761" y="4945740"/>
            <a:ext cx="68643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406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15898D7A-D1BA-D5A5-9D25-BBAF4100AB9E}"/>
              </a:ext>
            </a:extLst>
          </p:cNvPr>
          <p:cNvGrpSpPr/>
          <p:nvPr/>
        </p:nvGrpSpPr>
        <p:grpSpPr>
          <a:xfrm>
            <a:off x="1848883" y="2101517"/>
            <a:ext cx="8823238" cy="859956"/>
            <a:chOff x="1788160" y="1028700"/>
            <a:chExt cx="5001778" cy="859956"/>
          </a:xfrm>
        </p:grpSpPr>
        <p:sp>
          <p:nvSpPr>
            <p:cNvPr id="49" name="1">
              <a:extLst>
                <a:ext uri="{FF2B5EF4-FFF2-40B4-BE49-F238E27FC236}">
                  <a16:creationId xmlns:a16="http://schemas.microsoft.com/office/drawing/2014/main" id="{BA79BB9E-7FE4-F69B-9CF8-EBD3E4270A88}"/>
                </a:ext>
              </a:extLst>
            </p:cNvPr>
            <p:cNvSpPr/>
            <p:nvPr>
              <p:custDataLst>
                <p:tags r:id="rId14"/>
              </p:custDataLst>
            </p:nvPr>
          </p:nvSpPr>
          <p:spPr>
            <a:xfrm>
              <a:off x="1788160" y="1028700"/>
              <a:ext cx="4993534" cy="859956"/>
            </a:xfrm>
            <a:prstGeom prst="roundRect">
              <a:avLst>
                <a:gd name="adj" fmla="val 50000"/>
              </a:avLst>
            </a:prstGeom>
            <a:solidFill>
              <a:schemeClr val="bg1">
                <a:lumMod val="95000"/>
              </a:schemeClr>
            </a:solidFill>
            <a:ln w="25400">
              <a:gradFill>
                <a:gsLst>
                  <a:gs pos="0">
                    <a:schemeClr val="bg1"/>
                  </a:gs>
                  <a:gs pos="100000">
                    <a:schemeClr val="bg1">
                      <a:lumMod val="85000"/>
                    </a:schemeClr>
                  </a:gs>
                </a:gsLst>
                <a:lin ang="5400000" scaled="1"/>
              </a:gradFill>
            </a:ln>
            <a:effectLst>
              <a:outerShdw blurRad="381000" dist="127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prstClr val="white"/>
                </a:solidFill>
                <a:latin typeface="+mj-ea"/>
                <a:ea typeface="+mj-ea"/>
              </a:endParaRPr>
            </a:p>
          </p:txBody>
        </p:sp>
        <p:sp>
          <p:nvSpPr>
            <p:cNvPr id="50" name="Index-1">
              <a:extLst>
                <a:ext uri="{FF2B5EF4-FFF2-40B4-BE49-F238E27FC236}">
                  <a16:creationId xmlns:a16="http://schemas.microsoft.com/office/drawing/2014/main" id="{E3DE57A5-877E-D9C1-6C6A-25AD6D76A17A}"/>
                </a:ext>
              </a:extLst>
            </p:cNvPr>
            <p:cNvSpPr/>
            <p:nvPr>
              <p:custDataLst>
                <p:tags r:id="rId15"/>
              </p:custDataLst>
            </p:nvPr>
          </p:nvSpPr>
          <p:spPr>
            <a:xfrm>
              <a:off x="2201076" y="1191978"/>
              <a:ext cx="541020" cy="533400"/>
            </a:xfrm>
            <a:prstGeom prst="roundRect">
              <a:avLst>
                <a:gd name="adj" fmla="val 50000"/>
              </a:avLst>
            </a:prstGeom>
            <a:solidFill>
              <a:schemeClr val="accent1"/>
            </a:solidFill>
            <a:ln w="25400">
              <a:gradFill>
                <a:gsLst>
                  <a:gs pos="0">
                    <a:schemeClr val="bg1"/>
                  </a:gs>
                  <a:gs pos="100000">
                    <a:schemeClr val="bg1">
                      <a:lumMod val="85000"/>
                    </a:schemeClr>
                  </a:gs>
                </a:gsLst>
                <a:lin ang="5400000" scaled="1"/>
              </a:gra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b="1" dirty="0">
                  <a:solidFill>
                    <a:schemeClr val="lt1"/>
                  </a:solidFill>
                  <a:latin typeface="+mj-ea"/>
                  <a:ea typeface="+mj-ea"/>
                  <a:cs typeface="+mn-ea"/>
                </a:rPr>
                <a:t>0</a:t>
              </a:r>
              <a:endParaRPr lang="zh-CN" altLang="en-US" b="1" dirty="0">
                <a:solidFill>
                  <a:schemeClr val="lt1"/>
                </a:solidFill>
                <a:latin typeface="+mj-ea"/>
                <a:ea typeface="+mj-ea"/>
                <a:cs typeface="+mn-ea"/>
              </a:endParaRPr>
            </a:p>
          </p:txBody>
        </p:sp>
        <p:sp>
          <p:nvSpPr>
            <p:cNvPr id="52" name="Title-1">
              <a:extLst>
                <a:ext uri="{FF2B5EF4-FFF2-40B4-BE49-F238E27FC236}">
                  <a16:creationId xmlns:a16="http://schemas.microsoft.com/office/drawing/2014/main" id="{057A5D90-E49A-6021-BDB9-8550A8AB36F3}"/>
                </a:ext>
              </a:extLst>
            </p:cNvPr>
            <p:cNvSpPr txBox="1"/>
            <p:nvPr>
              <p:custDataLst>
                <p:tags r:id="rId16"/>
              </p:custDataLst>
            </p:nvPr>
          </p:nvSpPr>
          <p:spPr>
            <a:xfrm>
              <a:off x="2837072" y="1175067"/>
              <a:ext cx="3952866" cy="369332"/>
            </a:xfrm>
            <a:prstGeom prst="rect">
              <a:avLst/>
            </a:prstGeom>
            <a:noFill/>
          </p:spPr>
          <p:txBody>
            <a:bodyPr wrap="square" rtlCol="0">
              <a:noAutofit/>
            </a:bodyPr>
            <a:lstStyle/>
            <a:p>
              <a:r>
                <a:rPr lang="zh-CN" altLang="en-US" b="1" dirty="0"/>
                <a:t>数据集背景与 </a:t>
              </a:r>
              <a:r>
                <a:rPr lang="en-US" altLang="zh-CN" b="1" dirty="0"/>
                <a:t>Kaggle </a:t>
              </a:r>
              <a:r>
                <a:rPr lang="zh-CN" altLang="en-US" b="1" dirty="0"/>
                <a:t>平台</a:t>
              </a:r>
            </a:p>
          </p:txBody>
        </p:sp>
      </p:grpSp>
      <p:grpSp>
        <p:nvGrpSpPr>
          <p:cNvPr id="31" name="组合 30">
            <a:extLst>
              <a:ext uri="{FF2B5EF4-FFF2-40B4-BE49-F238E27FC236}">
                <a16:creationId xmlns:a16="http://schemas.microsoft.com/office/drawing/2014/main" id="{938A610C-2CB3-CA64-7B03-E05F427FCB59}"/>
              </a:ext>
            </a:extLst>
          </p:cNvPr>
          <p:cNvGrpSpPr/>
          <p:nvPr/>
        </p:nvGrpSpPr>
        <p:grpSpPr>
          <a:xfrm>
            <a:off x="1844760" y="4435991"/>
            <a:ext cx="8823240" cy="859956"/>
            <a:chOff x="1788160" y="1028700"/>
            <a:chExt cx="5001779" cy="859956"/>
          </a:xfrm>
        </p:grpSpPr>
        <p:sp>
          <p:nvSpPr>
            <p:cNvPr id="44" name="3">
              <a:extLst>
                <a:ext uri="{FF2B5EF4-FFF2-40B4-BE49-F238E27FC236}">
                  <a16:creationId xmlns:a16="http://schemas.microsoft.com/office/drawing/2014/main" id="{33BFCEA3-6A4C-2D91-5D4A-70E98366F40D}"/>
                </a:ext>
              </a:extLst>
            </p:cNvPr>
            <p:cNvSpPr/>
            <p:nvPr>
              <p:custDataLst>
                <p:tags r:id="rId10"/>
              </p:custDataLst>
            </p:nvPr>
          </p:nvSpPr>
          <p:spPr>
            <a:xfrm>
              <a:off x="1788160" y="1028700"/>
              <a:ext cx="4993534" cy="859956"/>
            </a:xfrm>
            <a:prstGeom prst="roundRect">
              <a:avLst>
                <a:gd name="adj" fmla="val 50000"/>
              </a:avLst>
            </a:prstGeom>
            <a:solidFill>
              <a:schemeClr val="bg1">
                <a:lumMod val="95000"/>
              </a:schemeClr>
            </a:solidFill>
            <a:ln w="25400">
              <a:gradFill>
                <a:gsLst>
                  <a:gs pos="0">
                    <a:schemeClr val="bg1"/>
                  </a:gs>
                  <a:gs pos="100000">
                    <a:schemeClr val="bg1">
                      <a:lumMod val="85000"/>
                    </a:schemeClr>
                  </a:gs>
                </a:gsLst>
                <a:lin ang="5400000" scaled="1"/>
              </a:gradFill>
            </a:ln>
            <a:effectLst>
              <a:outerShdw blurRad="381000" dist="127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prstClr val="white"/>
                </a:solidFill>
                <a:latin typeface="+mj-ea"/>
                <a:ea typeface="+mj-ea"/>
              </a:endParaRPr>
            </a:p>
          </p:txBody>
        </p:sp>
        <p:sp>
          <p:nvSpPr>
            <p:cNvPr id="45" name="Index-3">
              <a:extLst>
                <a:ext uri="{FF2B5EF4-FFF2-40B4-BE49-F238E27FC236}">
                  <a16:creationId xmlns:a16="http://schemas.microsoft.com/office/drawing/2014/main" id="{70F1AA1C-C74E-9F3D-871C-6715B305D2AB}"/>
                </a:ext>
              </a:extLst>
            </p:cNvPr>
            <p:cNvSpPr/>
            <p:nvPr>
              <p:custDataLst>
                <p:tags r:id="rId11"/>
              </p:custDataLst>
            </p:nvPr>
          </p:nvSpPr>
          <p:spPr>
            <a:xfrm>
              <a:off x="2201076" y="1191978"/>
              <a:ext cx="541020" cy="533400"/>
            </a:xfrm>
            <a:prstGeom prst="roundRect">
              <a:avLst>
                <a:gd name="adj" fmla="val 50000"/>
              </a:avLst>
            </a:prstGeom>
            <a:solidFill>
              <a:schemeClr val="accent5">
                <a:lumMod val="75000"/>
              </a:schemeClr>
            </a:solidFill>
            <a:ln w="25400">
              <a:gradFill>
                <a:gsLst>
                  <a:gs pos="0">
                    <a:schemeClr val="bg1"/>
                  </a:gs>
                  <a:gs pos="100000">
                    <a:schemeClr val="bg1">
                      <a:lumMod val="85000"/>
                    </a:schemeClr>
                  </a:gs>
                </a:gsLst>
                <a:lin ang="5400000" scaled="1"/>
              </a:gra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b="1" dirty="0">
                  <a:solidFill>
                    <a:schemeClr val="lt1"/>
                  </a:solidFill>
                  <a:latin typeface="+mj-ea"/>
                  <a:ea typeface="+mj-ea"/>
                  <a:cs typeface="+mn-ea"/>
                </a:rPr>
                <a:t>2</a:t>
              </a:r>
              <a:endParaRPr lang="zh-CN" altLang="en-US" b="1" dirty="0">
                <a:solidFill>
                  <a:schemeClr val="lt1"/>
                </a:solidFill>
                <a:latin typeface="+mj-ea"/>
                <a:ea typeface="+mj-ea"/>
                <a:cs typeface="+mn-ea"/>
              </a:endParaRPr>
            </a:p>
          </p:txBody>
        </p:sp>
        <p:grpSp>
          <p:nvGrpSpPr>
            <p:cNvPr id="46" name="组合 45">
              <a:extLst>
                <a:ext uri="{FF2B5EF4-FFF2-40B4-BE49-F238E27FC236}">
                  <a16:creationId xmlns:a16="http://schemas.microsoft.com/office/drawing/2014/main" id="{7752D472-D4FA-A885-4906-0F319E77ED3A}"/>
                </a:ext>
              </a:extLst>
            </p:cNvPr>
            <p:cNvGrpSpPr/>
            <p:nvPr/>
          </p:nvGrpSpPr>
          <p:grpSpPr>
            <a:xfrm>
              <a:off x="2837072" y="1175067"/>
              <a:ext cx="3952867" cy="651902"/>
              <a:chOff x="2938672" y="4441055"/>
              <a:chExt cx="3952867" cy="651902"/>
            </a:xfrm>
          </p:grpSpPr>
          <p:sp>
            <p:nvSpPr>
              <p:cNvPr id="47" name="Title-3">
                <a:extLst>
                  <a:ext uri="{FF2B5EF4-FFF2-40B4-BE49-F238E27FC236}">
                    <a16:creationId xmlns:a16="http://schemas.microsoft.com/office/drawing/2014/main" id="{4BAB44D7-C653-7E98-DFDC-DF884C8D6358}"/>
                  </a:ext>
                </a:extLst>
              </p:cNvPr>
              <p:cNvSpPr txBox="1"/>
              <p:nvPr>
                <p:custDataLst>
                  <p:tags r:id="rId12"/>
                </p:custDataLst>
              </p:nvPr>
            </p:nvSpPr>
            <p:spPr>
              <a:xfrm>
                <a:off x="2938672" y="4441055"/>
                <a:ext cx="3952866" cy="369332"/>
              </a:xfrm>
              <a:prstGeom prst="rect">
                <a:avLst/>
              </a:prstGeom>
              <a:noFill/>
            </p:spPr>
            <p:txBody>
              <a:bodyPr wrap="square" rtlCol="0">
                <a:noAutofit/>
              </a:bodyPr>
              <a:lstStyle/>
              <a:p>
                <a:r>
                  <a:rPr lang="zh-CN" altLang="en-US" b="1" dirty="0"/>
                  <a:t>项目工作流理解</a:t>
                </a:r>
                <a:endParaRPr lang="en-US" altLang="zh-CN" sz="1800" b="1" dirty="0">
                  <a:latin typeface="Times New Roman" panose="02020603050405020304" pitchFamily="18" charset="0"/>
                  <a:ea typeface="新宋体" panose="02010609030101010101" pitchFamily="49" charset="-122"/>
                </a:endParaRPr>
              </a:p>
              <a:p>
                <a:endParaRPr lang="zh-CN" altLang="en-US" b="1" dirty="0">
                  <a:solidFill>
                    <a:schemeClr val="accent3"/>
                  </a:solidFill>
                </a:endParaRPr>
              </a:p>
            </p:txBody>
          </p:sp>
          <p:sp>
            <p:nvSpPr>
              <p:cNvPr id="48" name="Body-3">
                <a:extLst>
                  <a:ext uri="{FF2B5EF4-FFF2-40B4-BE49-F238E27FC236}">
                    <a16:creationId xmlns:a16="http://schemas.microsoft.com/office/drawing/2014/main" id="{367A913D-43EE-3724-16BF-9614F046A367}"/>
                  </a:ext>
                </a:extLst>
              </p:cNvPr>
              <p:cNvSpPr>
                <a:spLocks/>
              </p:cNvSpPr>
              <p:nvPr>
                <p:custDataLst>
                  <p:tags r:id="rId13"/>
                </p:custDataLst>
              </p:nvPr>
            </p:nvSpPr>
            <p:spPr>
              <a:xfrm>
                <a:off x="2938673" y="4622086"/>
                <a:ext cx="3952866" cy="470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3765">
                  <a:lnSpc>
                    <a:spcPct val="130000"/>
                  </a:lnSpc>
                  <a:buSzPct val="100000"/>
                  <a:defRPr/>
                </a:pPr>
                <a:r>
                  <a:rPr lang="en-US" altLang="zh-CN" b="1" dirty="0">
                    <a:solidFill>
                      <a:schemeClr val="tx2">
                        <a:lumMod val="75000"/>
                        <a:lumOff val="25000"/>
                      </a:schemeClr>
                    </a:solidFill>
                    <a:latin typeface="+mj-lt"/>
                  </a:rPr>
                  <a:t>Finding key pieces of the puzzle</a:t>
                </a:r>
                <a:endParaRPr lang="en-GB" altLang="zh-CN" b="1" dirty="0">
                  <a:solidFill>
                    <a:schemeClr val="tx2">
                      <a:lumMod val="75000"/>
                      <a:lumOff val="25000"/>
                    </a:schemeClr>
                  </a:solidFill>
                  <a:latin typeface="+mj-lt"/>
                </a:endParaRPr>
              </a:p>
            </p:txBody>
          </p:sp>
        </p:grpSp>
      </p:grpSp>
      <p:grpSp>
        <p:nvGrpSpPr>
          <p:cNvPr id="32" name="组合 31">
            <a:extLst>
              <a:ext uri="{FF2B5EF4-FFF2-40B4-BE49-F238E27FC236}">
                <a16:creationId xmlns:a16="http://schemas.microsoft.com/office/drawing/2014/main" id="{3D1E16F0-E16E-53C7-AEE4-644018395506}"/>
              </a:ext>
            </a:extLst>
          </p:cNvPr>
          <p:cNvGrpSpPr/>
          <p:nvPr/>
        </p:nvGrpSpPr>
        <p:grpSpPr>
          <a:xfrm>
            <a:off x="1848883" y="3268754"/>
            <a:ext cx="8823238" cy="859956"/>
            <a:chOff x="1788160" y="1028700"/>
            <a:chExt cx="5001778" cy="859956"/>
          </a:xfrm>
        </p:grpSpPr>
        <p:sp>
          <p:nvSpPr>
            <p:cNvPr id="39" name="2">
              <a:extLst>
                <a:ext uri="{FF2B5EF4-FFF2-40B4-BE49-F238E27FC236}">
                  <a16:creationId xmlns:a16="http://schemas.microsoft.com/office/drawing/2014/main" id="{7A87F134-2805-D130-93A5-F3E91EAEC5B3}"/>
                </a:ext>
              </a:extLst>
            </p:cNvPr>
            <p:cNvSpPr/>
            <p:nvPr>
              <p:custDataLst>
                <p:tags r:id="rId7"/>
              </p:custDataLst>
            </p:nvPr>
          </p:nvSpPr>
          <p:spPr>
            <a:xfrm>
              <a:off x="1788160" y="1028700"/>
              <a:ext cx="4993534" cy="859956"/>
            </a:xfrm>
            <a:prstGeom prst="roundRect">
              <a:avLst>
                <a:gd name="adj" fmla="val 50000"/>
              </a:avLst>
            </a:prstGeom>
            <a:solidFill>
              <a:schemeClr val="bg1">
                <a:lumMod val="95000"/>
              </a:schemeClr>
            </a:solidFill>
            <a:ln w="25400">
              <a:gradFill>
                <a:gsLst>
                  <a:gs pos="0">
                    <a:schemeClr val="bg1"/>
                  </a:gs>
                  <a:gs pos="100000">
                    <a:schemeClr val="bg1">
                      <a:lumMod val="85000"/>
                    </a:schemeClr>
                  </a:gs>
                </a:gsLst>
                <a:lin ang="5400000" scaled="1"/>
              </a:gradFill>
            </a:ln>
            <a:effectLst>
              <a:outerShdw blurRad="381000" dist="127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prstClr val="white"/>
                </a:solidFill>
                <a:latin typeface="+mj-ea"/>
                <a:ea typeface="+mj-ea"/>
              </a:endParaRPr>
            </a:p>
          </p:txBody>
        </p:sp>
        <p:sp>
          <p:nvSpPr>
            <p:cNvPr id="40" name="Index-2">
              <a:extLst>
                <a:ext uri="{FF2B5EF4-FFF2-40B4-BE49-F238E27FC236}">
                  <a16:creationId xmlns:a16="http://schemas.microsoft.com/office/drawing/2014/main" id="{3AF9248D-D1A4-1792-887F-6D25AA984455}"/>
                </a:ext>
              </a:extLst>
            </p:cNvPr>
            <p:cNvSpPr/>
            <p:nvPr>
              <p:custDataLst>
                <p:tags r:id="rId8"/>
              </p:custDataLst>
            </p:nvPr>
          </p:nvSpPr>
          <p:spPr>
            <a:xfrm>
              <a:off x="2201076" y="1191978"/>
              <a:ext cx="541020" cy="533400"/>
            </a:xfrm>
            <a:prstGeom prst="roundRect">
              <a:avLst>
                <a:gd name="adj" fmla="val 50000"/>
              </a:avLst>
            </a:prstGeom>
            <a:solidFill>
              <a:schemeClr val="accent5">
                <a:lumMod val="75000"/>
              </a:schemeClr>
            </a:solidFill>
            <a:ln w="25400">
              <a:gradFill>
                <a:gsLst>
                  <a:gs pos="0">
                    <a:schemeClr val="bg1"/>
                  </a:gs>
                  <a:gs pos="100000">
                    <a:schemeClr val="bg1">
                      <a:lumMod val="85000"/>
                    </a:schemeClr>
                  </a:gs>
                </a:gsLst>
                <a:lin ang="5400000" scaled="1"/>
              </a:gra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b="1" dirty="0">
                  <a:solidFill>
                    <a:schemeClr val="lt1"/>
                  </a:solidFill>
                  <a:latin typeface="+mj-ea"/>
                  <a:ea typeface="+mj-ea"/>
                  <a:cs typeface="+mn-ea"/>
                </a:rPr>
                <a:t>1</a:t>
              </a:r>
              <a:endParaRPr lang="zh-CN" altLang="en-US" b="1" dirty="0">
                <a:solidFill>
                  <a:schemeClr val="lt1"/>
                </a:solidFill>
                <a:latin typeface="+mj-ea"/>
                <a:ea typeface="+mj-ea"/>
                <a:cs typeface="+mn-ea"/>
              </a:endParaRPr>
            </a:p>
          </p:txBody>
        </p:sp>
        <p:sp>
          <p:nvSpPr>
            <p:cNvPr id="42" name="Title-2">
              <a:extLst>
                <a:ext uri="{FF2B5EF4-FFF2-40B4-BE49-F238E27FC236}">
                  <a16:creationId xmlns:a16="http://schemas.microsoft.com/office/drawing/2014/main" id="{2EE3B9E5-063C-5A27-A2EB-1373316402B9}"/>
                </a:ext>
              </a:extLst>
            </p:cNvPr>
            <p:cNvSpPr txBox="1"/>
            <p:nvPr>
              <p:custDataLst>
                <p:tags r:id="rId9"/>
              </p:custDataLst>
            </p:nvPr>
          </p:nvSpPr>
          <p:spPr>
            <a:xfrm>
              <a:off x="2837072" y="1175067"/>
              <a:ext cx="3952866" cy="369332"/>
            </a:xfrm>
            <a:prstGeom prst="rect">
              <a:avLst/>
            </a:prstGeom>
            <a:noFill/>
          </p:spPr>
          <p:txBody>
            <a:bodyPr wrap="square" rtlCol="0">
              <a:noAutofit/>
            </a:bodyPr>
            <a:lstStyle/>
            <a:p>
              <a:r>
                <a:rPr lang="zh-CN" altLang="en-US" b="1" dirty="0"/>
                <a:t>环境配置解析</a:t>
              </a:r>
              <a:r>
                <a:rPr lang="en-US" altLang="zh-CN" b="1" dirty="0"/>
                <a:t> </a:t>
              </a:r>
              <a:endParaRPr lang="zh-CN" altLang="en-US" b="1" dirty="0"/>
            </a:p>
          </p:txBody>
        </p:sp>
      </p:grpSp>
      <p:grpSp>
        <p:nvGrpSpPr>
          <p:cNvPr id="33" name="组合 32">
            <a:extLst>
              <a:ext uri="{FF2B5EF4-FFF2-40B4-BE49-F238E27FC236}">
                <a16:creationId xmlns:a16="http://schemas.microsoft.com/office/drawing/2014/main" id="{B6C24C0D-F7CF-1D40-445C-15E3E8FB36A8}"/>
              </a:ext>
            </a:extLst>
          </p:cNvPr>
          <p:cNvGrpSpPr/>
          <p:nvPr/>
        </p:nvGrpSpPr>
        <p:grpSpPr>
          <a:xfrm>
            <a:off x="1844760" y="5603227"/>
            <a:ext cx="8823238" cy="859956"/>
            <a:chOff x="1788160" y="1028700"/>
            <a:chExt cx="5001778" cy="859956"/>
          </a:xfrm>
        </p:grpSpPr>
        <p:sp>
          <p:nvSpPr>
            <p:cNvPr id="34" name="4">
              <a:extLst>
                <a:ext uri="{FF2B5EF4-FFF2-40B4-BE49-F238E27FC236}">
                  <a16:creationId xmlns:a16="http://schemas.microsoft.com/office/drawing/2014/main" id="{0C1F0942-5F45-EEBC-F9A0-17B5061B8B57}"/>
                </a:ext>
              </a:extLst>
            </p:cNvPr>
            <p:cNvSpPr/>
            <p:nvPr>
              <p:custDataLst>
                <p:tags r:id="rId3"/>
              </p:custDataLst>
            </p:nvPr>
          </p:nvSpPr>
          <p:spPr>
            <a:xfrm>
              <a:off x="1788160" y="1028700"/>
              <a:ext cx="4993534" cy="859956"/>
            </a:xfrm>
            <a:prstGeom prst="roundRect">
              <a:avLst>
                <a:gd name="adj" fmla="val 50000"/>
              </a:avLst>
            </a:prstGeom>
            <a:solidFill>
              <a:schemeClr val="bg1">
                <a:lumMod val="95000"/>
              </a:schemeClr>
            </a:solidFill>
            <a:ln w="25400">
              <a:gradFill>
                <a:gsLst>
                  <a:gs pos="0">
                    <a:schemeClr val="bg1"/>
                  </a:gs>
                  <a:gs pos="100000">
                    <a:schemeClr val="bg1">
                      <a:lumMod val="85000"/>
                    </a:schemeClr>
                  </a:gs>
                </a:gsLst>
                <a:lin ang="5400000" scaled="1"/>
              </a:gradFill>
            </a:ln>
            <a:effectLst>
              <a:outerShdw blurRad="381000" dist="127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prstClr val="white"/>
                </a:solidFill>
                <a:latin typeface="+mj-ea"/>
                <a:ea typeface="+mj-ea"/>
              </a:endParaRPr>
            </a:p>
          </p:txBody>
        </p:sp>
        <p:sp>
          <p:nvSpPr>
            <p:cNvPr id="35" name="Index-4">
              <a:extLst>
                <a:ext uri="{FF2B5EF4-FFF2-40B4-BE49-F238E27FC236}">
                  <a16:creationId xmlns:a16="http://schemas.microsoft.com/office/drawing/2014/main" id="{966CB018-E1C0-68A9-511C-4A77D767E085}"/>
                </a:ext>
              </a:extLst>
            </p:cNvPr>
            <p:cNvSpPr/>
            <p:nvPr>
              <p:custDataLst>
                <p:tags r:id="rId4"/>
              </p:custDataLst>
            </p:nvPr>
          </p:nvSpPr>
          <p:spPr>
            <a:xfrm>
              <a:off x="2201076" y="1191978"/>
              <a:ext cx="541020" cy="533400"/>
            </a:xfrm>
            <a:prstGeom prst="roundRect">
              <a:avLst>
                <a:gd name="adj" fmla="val 50000"/>
              </a:avLst>
            </a:prstGeom>
            <a:solidFill>
              <a:schemeClr val="accent5">
                <a:lumMod val="75000"/>
              </a:schemeClr>
            </a:solidFill>
            <a:ln w="25400">
              <a:gradFill>
                <a:gsLst>
                  <a:gs pos="0">
                    <a:schemeClr val="bg1"/>
                  </a:gs>
                  <a:gs pos="100000">
                    <a:schemeClr val="bg1">
                      <a:lumMod val="85000"/>
                    </a:schemeClr>
                  </a:gs>
                </a:gsLst>
                <a:lin ang="5400000" scaled="1"/>
              </a:gra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b="1" dirty="0">
                  <a:solidFill>
                    <a:schemeClr val="lt1"/>
                  </a:solidFill>
                  <a:latin typeface="+mj-ea"/>
                  <a:ea typeface="+mj-ea"/>
                  <a:cs typeface="+mn-ea"/>
                </a:rPr>
                <a:t>3</a:t>
              </a:r>
              <a:endParaRPr lang="zh-CN" altLang="en-US" b="1" dirty="0">
                <a:solidFill>
                  <a:schemeClr val="lt1"/>
                </a:solidFill>
                <a:latin typeface="+mj-ea"/>
                <a:ea typeface="+mj-ea"/>
                <a:cs typeface="+mn-ea"/>
              </a:endParaRPr>
            </a:p>
          </p:txBody>
        </p:sp>
        <p:grpSp>
          <p:nvGrpSpPr>
            <p:cNvPr id="36" name="组合 35">
              <a:extLst>
                <a:ext uri="{FF2B5EF4-FFF2-40B4-BE49-F238E27FC236}">
                  <a16:creationId xmlns:a16="http://schemas.microsoft.com/office/drawing/2014/main" id="{447A8FA4-8EEF-85FB-848E-066B71AB9A63}"/>
                </a:ext>
              </a:extLst>
            </p:cNvPr>
            <p:cNvGrpSpPr/>
            <p:nvPr/>
          </p:nvGrpSpPr>
          <p:grpSpPr>
            <a:xfrm>
              <a:off x="2742096" y="1175067"/>
              <a:ext cx="4047842" cy="713589"/>
              <a:chOff x="2843696" y="4441055"/>
              <a:chExt cx="4047842" cy="713589"/>
            </a:xfrm>
          </p:grpSpPr>
          <p:sp>
            <p:nvSpPr>
              <p:cNvPr id="37" name="Title-4">
                <a:extLst>
                  <a:ext uri="{FF2B5EF4-FFF2-40B4-BE49-F238E27FC236}">
                    <a16:creationId xmlns:a16="http://schemas.microsoft.com/office/drawing/2014/main" id="{C6A6ADD9-C5A2-7520-E107-84FBA9271A81}"/>
                  </a:ext>
                </a:extLst>
              </p:cNvPr>
              <p:cNvSpPr txBox="1"/>
              <p:nvPr>
                <p:custDataLst>
                  <p:tags r:id="rId5"/>
                </p:custDataLst>
              </p:nvPr>
            </p:nvSpPr>
            <p:spPr>
              <a:xfrm>
                <a:off x="2938672" y="4441055"/>
                <a:ext cx="3952866" cy="369332"/>
              </a:xfrm>
              <a:prstGeom prst="rect">
                <a:avLst/>
              </a:prstGeom>
              <a:noFill/>
            </p:spPr>
            <p:txBody>
              <a:bodyPr wrap="square" rtlCol="0">
                <a:noAutofit/>
              </a:bodyPr>
              <a:lstStyle/>
              <a:p>
                <a:r>
                  <a:rPr lang="zh-CN" altLang="en-US" b="1" dirty="0"/>
                  <a:t>实验结果</a:t>
                </a:r>
              </a:p>
            </p:txBody>
          </p:sp>
          <p:sp>
            <p:nvSpPr>
              <p:cNvPr id="38" name="Body-4">
                <a:extLst>
                  <a:ext uri="{FF2B5EF4-FFF2-40B4-BE49-F238E27FC236}">
                    <a16:creationId xmlns:a16="http://schemas.microsoft.com/office/drawing/2014/main" id="{CF276424-81BC-E276-F11C-49CA001737F7}"/>
                  </a:ext>
                </a:extLst>
              </p:cNvPr>
              <p:cNvSpPr>
                <a:spLocks/>
              </p:cNvSpPr>
              <p:nvPr>
                <p:custDataLst>
                  <p:tags r:id="rId6"/>
                </p:custDataLst>
              </p:nvPr>
            </p:nvSpPr>
            <p:spPr>
              <a:xfrm>
                <a:off x="2843696" y="4683773"/>
                <a:ext cx="2564809" cy="470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3765" rtl="0" eaLnBrk="1" fontAlgn="auto" latinLnBrk="0" hangingPunct="1">
                  <a:lnSpc>
                    <a:spcPct val="130000"/>
                  </a:lnSpc>
                  <a:spcBef>
                    <a:spcPts val="0"/>
                  </a:spcBef>
                  <a:spcAft>
                    <a:spcPts val="0"/>
                  </a:spcAft>
                  <a:buClrTx/>
                  <a:buSzPct val="100000"/>
                  <a:buFontTx/>
                  <a:buNone/>
                  <a:tabLst/>
                  <a:defRPr/>
                </a:pPr>
                <a:r>
                  <a:rPr kumimoji="0" lang="zh-CN" altLang="en-US" sz="1400" b="1" i="0" u="none" strike="noStrike" kern="1200" cap="none" spc="0" normalizeH="0" baseline="0" noProof="0" dirty="0">
                    <a:ln>
                      <a:noFill/>
                    </a:ln>
                    <a:solidFill>
                      <a:schemeClr val="tx2">
                        <a:lumMod val="75000"/>
                        <a:lumOff val="25000"/>
                      </a:schemeClr>
                    </a:solidFill>
                    <a:effectLst/>
                    <a:uLnTx/>
                    <a:uFillTx/>
                    <a:latin typeface="+mn-ea"/>
                    <a:cs typeface="+mn-cs"/>
                  </a:rPr>
                  <a:t>‘人’生是旷野”</a:t>
                </a:r>
                <a:r>
                  <a:rPr kumimoji="0" lang="en-US" altLang="zh-CN" sz="1400" b="1" i="0" u="none" strike="noStrike" kern="1200" cap="none" spc="0" normalizeH="0" baseline="0" noProof="0" dirty="0">
                    <a:ln>
                      <a:noFill/>
                    </a:ln>
                    <a:solidFill>
                      <a:schemeClr val="tx2">
                        <a:lumMod val="75000"/>
                        <a:lumOff val="25000"/>
                      </a:schemeClr>
                    </a:solidFill>
                    <a:effectLst/>
                    <a:uLnTx/>
                    <a:uFillTx/>
                    <a:latin typeface="+mn-ea"/>
                    <a:cs typeface="+mn-cs"/>
                  </a:rPr>
                  <a:t>, </a:t>
                </a:r>
                <a:r>
                  <a:rPr kumimoji="0" lang="zh-CN" altLang="en-US" sz="1400" b="1" i="0" u="none" strike="noStrike" kern="1200" cap="none" spc="0" normalizeH="0" baseline="0" noProof="0" dirty="0">
                    <a:ln>
                      <a:noFill/>
                    </a:ln>
                    <a:solidFill>
                      <a:schemeClr val="tx2">
                        <a:lumMod val="75000"/>
                        <a:lumOff val="25000"/>
                      </a:schemeClr>
                    </a:solidFill>
                    <a:effectLst/>
                    <a:uLnTx/>
                    <a:uFillTx/>
                    <a:latin typeface="+mn-ea"/>
                    <a:cs typeface="+mn-cs"/>
                  </a:rPr>
                  <a:t>但也许你需要一本漫游指南</a:t>
                </a:r>
                <a:endParaRPr kumimoji="0" lang="en-GB" altLang="zh-CN" sz="1400" b="1" i="0" u="none" strike="noStrike" kern="1200" cap="none" spc="0" normalizeH="0" baseline="0" noProof="0" dirty="0">
                  <a:ln>
                    <a:noFill/>
                  </a:ln>
                  <a:solidFill>
                    <a:schemeClr val="tx2">
                      <a:lumMod val="75000"/>
                      <a:lumOff val="25000"/>
                    </a:schemeClr>
                  </a:solidFill>
                  <a:effectLst/>
                  <a:uLnTx/>
                  <a:uFillTx/>
                  <a:latin typeface="+mn-ea"/>
                  <a:cs typeface="+mn-cs"/>
                </a:endParaRPr>
              </a:p>
            </p:txBody>
          </p:sp>
        </p:grpSp>
      </p:grpSp>
      <p:sp>
        <p:nvSpPr>
          <p:cNvPr id="54" name="Body-3">
            <a:extLst>
              <a:ext uri="{FF2B5EF4-FFF2-40B4-BE49-F238E27FC236}">
                <a16:creationId xmlns:a16="http://schemas.microsoft.com/office/drawing/2014/main" id="{D60BA798-BA55-C3AF-0D33-1C5B36CB62C2}"/>
              </a:ext>
            </a:extLst>
          </p:cNvPr>
          <p:cNvSpPr>
            <a:spLocks/>
          </p:cNvSpPr>
          <p:nvPr>
            <p:custDataLst>
              <p:tags r:id="rId1"/>
            </p:custDataLst>
          </p:nvPr>
        </p:nvSpPr>
        <p:spPr>
          <a:xfrm>
            <a:off x="3699185" y="3611800"/>
            <a:ext cx="6972936" cy="470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3765" rtl="0" eaLnBrk="1" fontAlgn="auto" latinLnBrk="0" hangingPunct="1">
              <a:lnSpc>
                <a:spcPct val="130000"/>
              </a:lnSpc>
              <a:spcBef>
                <a:spcPts val="0"/>
              </a:spcBef>
              <a:spcAft>
                <a:spcPts val="0"/>
              </a:spcAft>
              <a:buClrTx/>
              <a:buSzPct val="100000"/>
              <a:buFontTx/>
              <a:buNone/>
              <a:tabLst/>
              <a:defRPr/>
            </a:pPr>
            <a:r>
              <a:rPr kumimoji="0" lang="en-US" altLang="zh-CN" b="1" i="0" u="none" strike="noStrike" kern="1200" cap="none" spc="0" normalizeH="0" baseline="0" noProof="0" dirty="0">
                <a:ln>
                  <a:noFill/>
                </a:ln>
                <a:solidFill>
                  <a:schemeClr val="tx2">
                    <a:lumMod val="75000"/>
                    <a:lumOff val="25000"/>
                  </a:schemeClr>
                </a:solidFill>
                <a:effectLst/>
                <a:uLnTx/>
                <a:uFillTx/>
                <a:latin typeface="+mj-lt"/>
                <a:cs typeface="+mn-cs"/>
              </a:rPr>
              <a:t>“ It works on my </a:t>
            </a:r>
            <a:r>
              <a:rPr kumimoji="0" lang="en-US" altLang="zh-CN" b="1" i="0" u="none" strike="noStrike" kern="1200" cap="none" spc="0" normalizeH="0" baseline="0" noProof="0" dirty="0" err="1">
                <a:ln>
                  <a:noFill/>
                </a:ln>
                <a:solidFill>
                  <a:schemeClr val="tx2">
                    <a:lumMod val="75000"/>
                    <a:lumOff val="25000"/>
                  </a:schemeClr>
                </a:solidFill>
                <a:effectLst/>
                <a:uLnTx/>
                <a:uFillTx/>
                <a:latin typeface="+mj-lt"/>
                <a:cs typeface="+mn-cs"/>
              </a:rPr>
              <a:t>computer”Problem</a:t>
            </a:r>
            <a:endParaRPr kumimoji="0" lang="en-GB" altLang="zh-CN" b="1" i="0" u="none" strike="noStrike" kern="1200" cap="none" spc="0" normalizeH="0" baseline="0" noProof="0" dirty="0">
              <a:ln>
                <a:noFill/>
              </a:ln>
              <a:solidFill>
                <a:schemeClr val="tx2">
                  <a:lumMod val="75000"/>
                  <a:lumOff val="25000"/>
                </a:schemeClr>
              </a:solidFill>
              <a:effectLst/>
              <a:uLnTx/>
              <a:uFillTx/>
              <a:latin typeface="+mj-lt"/>
              <a:cs typeface="+mn-cs"/>
            </a:endParaRPr>
          </a:p>
        </p:txBody>
      </p:sp>
      <p:sp>
        <p:nvSpPr>
          <p:cNvPr id="55" name="Body-3">
            <a:extLst>
              <a:ext uri="{FF2B5EF4-FFF2-40B4-BE49-F238E27FC236}">
                <a16:creationId xmlns:a16="http://schemas.microsoft.com/office/drawing/2014/main" id="{774792A0-4450-7D5F-B890-775C8D297F9A}"/>
              </a:ext>
            </a:extLst>
          </p:cNvPr>
          <p:cNvSpPr>
            <a:spLocks/>
          </p:cNvSpPr>
          <p:nvPr>
            <p:custDataLst>
              <p:tags r:id="rId2"/>
            </p:custDataLst>
          </p:nvPr>
        </p:nvSpPr>
        <p:spPr>
          <a:xfrm>
            <a:off x="3680520" y="2471932"/>
            <a:ext cx="6972936" cy="470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3765" rtl="0" eaLnBrk="1" fontAlgn="auto" latinLnBrk="0" hangingPunct="1">
              <a:lnSpc>
                <a:spcPct val="130000"/>
              </a:lnSpc>
              <a:spcBef>
                <a:spcPts val="0"/>
              </a:spcBef>
              <a:spcAft>
                <a:spcPts val="0"/>
              </a:spcAft>
              <a:buClrTx/>
              <a:buSzPct val="100000"/>
              <a:buFontTx/>
              <a:buNone/>
              <a:tabLst/>
              <a:defRPr/>
            </a:pPr>
            <a:r>
              <a:rPr kumimoji="0" lang="zh-CN" altLang="en-US" sz="1400" b="1" i="0" u="none" strike="noStrike" kern="1200" cap="none" spc="0" normalizeH="0" baseline="0" noProof="0" dirty="0">
                <a:ln>
                  <a:noFill/>
                </a:ln>
                <a:solidFill>
                  <a:schemeClr val="tx2">
                    <a:lumMod val="75000"/>
                    <a:lumOff val="25000"/>
                  </a:schemeClr>
                </a:solidFill>
                <a:effectLst/>
                <a:uLnTx/>
                <a:uFillTx/>
                <a:latin typeface="+mj-lt"/>
                <a:cs typeface="+mn-cs"/>
              </a:rPr>
              <a:t>数据集来自</a:t>
            </a:r>
            <a:r>
              <a:rPr kumimoji="0" lang="en-US" altLang="zh-CN" sz="1400" b="1" i="0" u="none" strike="noStrike" kern="1200" cap="none" spc="0" normalizeH="0" baseline="0" noProof="0" dirty="0" err="1">
                <a:ln>
                  <a:noFill/>
                </a:ln>
                <a:solidFill>
                  <a:schemeClr val="tx2">
                    <a:lumMod val="75000"/>
                    <a:lumOff val="25000"/>
                  </a:schemeClr>
                </a:solidFill>
                <a:effectLst/>
                <a:uLnTx/>
                <a:uFillTx/>
                <a:latin typeface="+mj-lt"/>
                <a:cs typeface="+mn-cs"/>
              </a:rPr>
              <a:t>kaggle</a:t>
            </a:r>
            <a:r>
              <a:rPr kumimoji="0" lang="en-US" altLang="zh-CN" sz="1400" b="1" i="0" u="none" strike="noStrike" kern="1200" cap="none" spc="0" normalizeH="0" baseline="0" noProof="0" dirty="0">
                <a:ln>
                  <a:noFill/>
                </a:ln>
                <a:solidFill>
                  <a:schemeClr val="tx2">
                    <a:lumMod val="75000"/>
                    <a:lumOff val="25000"/>
                  </a:schemeClr>
                </a:solidFill>
                <a:effectLst/>
                <a:uLnTx/>
                <a:uFillTx/>
                <a:latin typeface="+mj-lt"/>
                <a:cs typeface="+mn-cs"/>
              </a:rPr>
              <a:t>: https://www.kaggle.com/competitions/ml-2025-spring-hw-2/data</a:t>
            </a:r>
          </a:p>
        </p:txBody>
      </p:sp>
      <p:sp>
        <p:nvSpPr>
          <p:cNvPr id="6" name="标题 3">
            <a:extLst>
              <a:ext uri="{FF2B5EF4-FFF2-40B4-BE49-F238E27FC236}">
                <a16:creationId xmlns:a16="http://schemas.microsoft.com/office/drawing/2014/main" id="{859415CB-4FA5-EB8D-B692-017A52CED0E4}"/>
              </a:ext>
            </a:extLst>
          </p:cNvPr>
          <p:cNvSpPr txBox="1">
            <a:spLocks/>
          </p:cNvSpPr>
          <p:nvPr/>
        </p:nvSpPr>
        <p:spPr>
          <a:xfrm>
            <a:off x="0" y="0"/>
            <a:ext cx="12192000" cy="1630075"/>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dirty="0"/>
              <a:t>AI Agents: LLM-Driven Machine Learning</a:t>
            </a:r>
            <a:br>
              <a:rPr lang="en-US" altLang="zh-CN" dirty="0"/>
            </a:br>
            <a:r>
              <a:rPr lang="en-US" altLang="zh-CN" dirty="0"/>
              <a:t>AI Agents: </a:t>
            </a:r>
            <a:r>
              <a:rPr lang="zh-CN" altLang="en-US" dirty="0"/>
              <a:t>由大模型驱动的机器学习</a:t>
            </a:r>
          </a:p>
        </p:txBody>
      </p:sp>
    </p:spTree>
    <p:extLst>
      <p:ext uri="{BB962C8B-B14F-4D97-AF65-F5344CB8AC3E}">
        <p14:creationId xmlns:p14="http://schemas.microsoft.com/office/powerpoint/2010/main" val="32979794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8B36D6-C90D-0A40-A28E-3BBA9116D50D}"/>
              </a:ext>
            </a:extLst>
          </p:cNvPr>
          <p:cNvSpPr txBox="1"/>
          <p:nvPr/>
        </p:nvSpPr>
        <p:spPr>
          <a:xfrm>
            <a:off x="0" y="0"/>
            <a:ext cx="7552326" cy="830997"/>
          </a:xfrm>
          <a:prstGeom prst="rect">
            <a:avLst/>
          </a:prstGeom>
          <a:noFill/>
        </p:spPr>
        <p:txBody>
          <a:bodyPr wrap="square" rtlCol="0">
            <a:spAutoFit/>
          </a:bodyPr>
          <a:lstStyle/>
          <a:p>
            <a:r>
              <a:rPr lang="en-US" altLang="zh-CN" sz="2400" b="1" dirty="0">
                <a:latin typeface="Times New Roman" panose="02020603050405020304" pitchFamily="18" charset="0"/>
                <a:ea typeface="新宋体" panose="02010609030101010101" pitchFamily="49" charset="-122"/>
              </a:rPr>
              <a:t>Finding key pieces of the puzzle</a:t>
            </a:r>
          </a:p>
          <a:p>
            <a:r>
              <a:rPr lang="zh-CN" altLang="en-US" sz="2400" b="1" dirty="0">
                <a:latin typeface="Times New Roman" panose="02020603050405020304" pitchFamily="18" charset="0"/>
                <a:ea typeface="新宋体" panose="02010609030101010101" pitchFamily="49" charset="-122"/>
              </a:rPr>
              <a:t>理解工作流</a:t>
            </a:r>
            <a:r>
              <a:rPr lang="en-US" altLang="zh-CN" sz="2400" b="1" dirty="0">
                <a:latin typeface="Times New Roman" panose="02020603050405020304" pitchFamily="18" charset="0"/>
                <a:ea typeface="新宋体" panose="02010609030101010101" pitchFamily="49" charset="-122"/>
              </a:rPr>
              <a:t>(2.1.3) – </a:t>
            </a:r>
            <a:r>
              <a:rPr lang="zh-CN" altLang="en-US" sz="2400" b="1" dirty="0">
                <a:latin typeface="Times New Roman" panose="02020603050405020304" pitchFamily="18" charset="0"/>
                <a:ea typeface="新宋体" panose="02010609030101010101" pitchFamily="49" charset="-122"/>
              </a:rPr>
              <a:t>以</a:t>
            </a:r>
            <a:r>
              <a:rPr lang="en-US" altLang="zh-CN" sz="2400" b="1" dirty="0">
                <a:latin typeface="Times New Roman" panose="02020603050405020304" pitchFamily="18" charset="0"/>
                <a:ea typeface="新宋体" panose="02010609030101010101" pitchFamily="49" charset="-122"/>
              </a:rPr>
              <a:t>process</a:t>
            </a:r>
            <a:r>
              <a:rPr lang="zh-CN" altLang="en-US" sz="2400" b="1" dirty="0">
                <a:latin typeface="Times New Roman" panose="02020603050405020304" pitchFamily="18" charset="0"/>
                <a:ea typeface="新宋体" panose="02010609030101010101" pitchFamily="49" charset="-122"/>
              </a:rPr>
              <a:t>运行，以</a:t>
            </a:r>
            <a:r>
              <a:rPr lang="en-US" altLang="zh-CN" sz="2400" b="1" dirty="0">
                <a:latin typeface="Times New Roman" panose="02020603050405020304" pitchFamily="18" charset="0"/>
                <a:ea typeface="新宋体" panose="02010609030101010101" pitchFamily="49" charset="-122"/>
              </a:rPr>
              <a:t>queue</a:t>
            </a:r>
            <a:r>
              <a:rPr lang="zh-CN" altLang="en-US" sz="2400" b="1" dirty="0">
                <a:latin typeface="Times New Roman" panose="02020603050405020304" pitchFamily="18" charset="0"/>
                <a:ea typeface="新宋体" panose="02010609030101010101" pitchFamily="49" charset="-122"/>
              </a:rPr>
              <a:t>传递信息</a:t>
            </a:r>
            <a:endParaRPr lang="en-US" altLang="zh-CN" sz="2400" b="1" dirty="0">
              <a:latin typeface="Times New Roman" panose="02020603050405020304" pitchFamily="18" charset="0"/>
              <a:ea typeface="新宋体" panose="02010609030101010101" pitchFamily="49" charset="-122"/>
            </a:endParaRPr>
          </a:p>
        </p:txBody>
      </p:sp>
      <p:sp>
        <p:nvSpPr>
          <p:cNvPr id="27" name="矩形: 圆角 26">
            <a:extLst>
              <a:ext uri="{FF2B5EF4-FFF2-40B4-BE49-F238E27FC236}">
                <a16:creationId xmlns:a16="http://schemas.microsoft.com/office/drawing/2014/main" id="{DD338C5A-11FF-2DC5-EC96-9345531F212B}"/>
              </a:ext>
            </a:extLst>
          </p:cNvPr>
          <p:cNvSpPr/>
          <p:nvPr/>
        </p:nvSpPr>
        <p:spPr>
          <a:xfrm>
            <a:off x="6027340" y="861894"/>
            <a:ext cx="6099969" cy="4314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调用</a:t>
            </a:r>
            <a:r>
              <a:rPr lang="en-US" altLang="zh-CN" dirty="0" err="1"/>
              <a:t>exec_callback</a:t>
            </a:r>
            <a:r>
              <a:rPr lang="en-US" altLang="zh-CN" dirty="0"/>
              <a:t> [</a:t>
            </a:r>
            <a:r>
              <a:rPr lang="zh-CN" altLang="en-US" dirty="0"/>
              <a:t>对程序进行执行，并返回结果</a:t>
            </a:r>
            <a:r>
              <a:rPr lang="en-US" altLang="zh-CN" dirty="0"/>
              <a:t>]</a:t>
            </a:r>
          </a:p>
        </p:txBody>
      </p:sp>
      <p:cxnSp>
        <p:nvCxnSpPr>
          <p:cNvPr id="5" name="直接箭头连接符 4">
            <a:extLst>
              <a:ext uri="{FF2B5EF4-FFF2-40B4-BE49-F238E27FC236}">
                <a16:creationId xmlns:a16="http://schemas.microsoft.com/office/drawing/2014/main" id="{66AE25A0-AA83-11E0-894E-E2A65BBB7F93}"/>
              </a:ext>
            </a:extLst>
          </p:cNvPr>
          <p:cNvCxnSpPr>
            <a:stCxn id="27" idx="2"/>
          </p:cNvCxnSpPr>
          <p:nvPr/>
        </p:nvCxnSpPr>
        <p:spPr>
          <a:xfrm>
            <a:off x="9077325" y="1293378"/>
            <a:ext cx="0" cy="3177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 name="矩形: 圆角 5">
            <a:extLst>
              <a:ext uri="{FF2B5EF4-FFF2-40B4-BE49-F238E27FC236}">
                <a16:creationId xmlns:a16="http://schemas.microsoft.com/office/drawing/2014/main" id="{63BD8ABC-02E6-82E5-8D17-34C18855FE55}"/>
              </a:ext>
            </a:extLst>
          </p:cNvPr>
          <p:cNvSpPr/>
          <p:nvPr/>
        </p:nvSpPr>
        <p:spPr>
          <a:xfrm>
            <a:off x="6027340" y="1611153"/>
            <a:ext cx="6099969" cy="4314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def run [</a:t>
            </a:r>
            <a:r>
              <a:rPr lang="zh-CN" altLang="en-US" dirty="0"/>
              <a:t>发起多进程任务，监听进程结果</a:t>
            </a:r>
            <a:r>
              <a:rPr lang="en-US" altLang="zh-CN" dirty="0"/>
              <a:t>]</a:t>
            </a:r>
          </a:p>
        </p:txBody>
      </p:sp>
      <p:sp>
        <p:nvSpPr>
          <p:cNvPr id="10" name="矩形: 圆角 9">
            <a:extLst>
              <a:ext uri="{FF2B5EF4-FFF2-40B4-BE49-F238E27FC236}">
                <a16:creationId xmlns:a16="http://schemas.microsoft.com/office/drawing/2014/main" id="{5BCF4F56-2E66-8197-8657-96DD22F5882C}"/>
              </a:ext>
            </a:extLst>
          </p:cNvPr>
          <p:cNvSpPr/>
          <p:nvPr/>
        </p:nvSpPr>
        <p:spPr>
          <a:xfrm>
            <a:off x="6027339" y="2684262"/>
            <a:ext cx="3292362" cy="4314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def </a:t>
            </a:r>
            <a:r>
              <a:rPr lang="en-US" altLang="zh-CN" dirty="0" err="1"/>
              <a:t>create_process</a:t>
            </a:r>
            <a:endParaRPr lang="en-US" altLang="zh-CN" dirty="0"/>
          </a:p>
        </p:txBody>
      </p:sp>
      <p:sp>
        <p:nvSpPr>
          <p:cNvPr id="14" name="平行四边形 13">
            <a:extLst>
              <a:ext uri="{FF2B5EF4-FFF2-40B4-BE49-F238E27FC236}">
                <a16:creationId xmlns:a16="http://schemas.microsoft.com/office/drawing/2014/main" id="{8CE0F7D0-67D6-3481-B55C-211248FAFA56}"/>
              </a:ext>
            </a:extLst>
          </p:cNvPr>
          <p:cNvSpPr/>
          <p:nvPr/>
        </p:nvSpPr>
        <p:spPr>
          <a:xfrm>
            <a:off x="5784948" y="3438525"/>
            <a:ext cx="3534765" cy="431484"/>
          </a:xfrm>
          <a:prstGeom prst="parallelogram">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产生 </a:t>
            </a:r>
            <a:r>
              <a:rPr lang="en-US" altLang="zh-CN" b="1" dirty="0">
                <a:solidFill>
                  <a:schemeClr val="tx1"/>
                </a:solidFill>
              </a:rPr>
              <a:t>queue*3 </a:t>
            </a:r>
            <a:r>
              <a:rPr lang="zh-CN" altLang="en-US" b="1" dirty="0">
                <a:solidFill>
                  <a:schemeClr val="tx1"/>
                </a:solidFill>
              </a:rPr>
              <a:t>与 </a:t>
            </a:r>
            <a:r>
              <a:rPr lang="en-US" altLang="zh-CN" b="1" dirty="0">
                <a:solidFill>
                  <a:schemeClr val="tx1"/>
                </a:solidFill>
              </a:rPr>
              <a:t>process*1</a:t>
            </a:r>
            <a:endParaRPr lang="zh-CN" altLang="en-US" b="1" dirty="0">
              <a:solidFill>
                <a:schemeClr val="tx1"/>
              </a:solidFill>
            </a:endParaRPr>
          </a:p>
        </p:txBody>
      </p:sp>
      <p:cxnSp>
        <p:nvCxnSpPr>
          <p:cNvPr id="18" name="直接箭头连接符 17">
            <a:extLst>
              <a:ext uri="{FF2B5EF4-FFF2-40B4-BE49-F238E27FC236}">
                <a16:creationId xmlns:a16="http://schemas.microsoft.com/office/drawing/2014/main" id="{B859B5E1-9E0F-84C2-C1D0-8FB073427528}"/>
              </a:ext>
            </a:extLst>
          </p:cNvPr>
          <p:cNvCxnSpPr>
            <a:cxnSpLocks/>
            <a:endCxn id="14" idx="0"/>
          </p:cNvCxnSpPr>
          <p:nvPr/>
        </p:nvCxnSpPr>
        <p:spPr>
          <a:xfrm>
            <a:off x="7552329" y="3125271"/>
            <a:ext cx="2" cy="313254"/>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圆角 18">
            <a:extLst>
              <a:ext uri="{FF2B5EF4-FFF2-40B4-BE49-F238E27FC236}">
                <a16:creationId xmlns:a16="http://schemas.microsoft.com/office/drawing/2014/main" id="{D7386B05-9B68-3302-59BB-2F89B3727E0F}"/>
              </a:ext>
            </a:extLst>
          </p:cNvPr>
          <p:cNvSpPr/>
          <p:nvPr/>
        </p:nvSpPr>
        <p:spPr>
          <a:xfrm>
            <a:off x="6027336" y="4177365"/>
            <a:ext cx="3049985" cy="4314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def _</a:t>
            </a:r>
            <a:r>
              <a:rPr lang="en-US" altLang="zh-CN" dirty="0" err="1"/>
              <a:t>run_session</a:t>
            </a:r>
            <a:endParaRPr lang="en-US" altLang="zh-CN" dirty="0"/>
          </a:p>
        </p:txBody>
      </p:sp>
      <p:cxnSp>
        <p:nvCxnSpPr>
          <p:cNvPr id="21" name="直接连接符 20">
            <a:extLst>
              <a:ext uri="{FF2B5EF4-FFF2-40B4-BE49-F238E27FC236}">
                <a16:creationId xmlns:a16="http://schemas.microsoft.com/office/drawing/2014/main" id="{04F71CE7-517E-F64D-1671-0B3323B7376D}"/>
              </a:ext>
            </a:extLst>
          </p:cNvPr>
          <p:cNvCxnSpPr>
            <a:cxnSpLocks/>
            <a:stCxn id="6" idx="2"/>
          </p:cNvCxnSpPr>
          <p:nvPr/>
        </p:nvCxnSpPr>
        <p:spPr>
          <a:xfrm flipH="1">
            <a:off x="9077322" y="2042637"/>
            <a:ext cx="3" cy="27193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A148FEEF-0D47-8027-8059-33CA7DB8882E}"/>
              </a:ext>
            </a:extLst>
          </p:cNvPr>
          <p:cNvCxnSpPr/>
          <p:nvPr/>
        </p:nvCxnSpPr>
        <p:spPr>
          <a:xfrm flipH="1">
            <a:off x="7555146" y="2314575"/>
            <a:ext cx="152217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E2050E3D-3914-F27F-4D11-41919DDE3C66}"/>
              </a:ext>
            </a:extLst>
          </p:cNvPr>
          <p:cNvCxnSpPr/>
          <p:nvPr/>
        </p:nvCxnSpPr>
        <p:spPr>
          <a:xfrm>
            <a:off x="7555146" y="2314575"/>
            <a:ext cx="0" cy="36968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E9FFD5A1-EB28-53F4-B2DC-8F836BD13B11}"/>
              </a:ext>
            </a:extLst>
          </p:cNvPr>
          <p:cNvCxnSpPr>
            <a:cxnSpLocks/>
          </p:cNvCxnSpPr>
          <p:nvPr/>
        </p:nvCxnSpPr>
        <p:spPr>
          <a:xfrm>
            <a:off x="7552328" y="3864111"/>
            <a:ext cx="2" cy="313254"/>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3" name="平行四边形 32">
            <a:extLst>
              <a:ext uri="{FF2B5EF4-FFF2-40B4-BE49-F238E27FC236}">
                <a16:creationId xmlns:a16="http://schemas.microsoft.com/office/drawing/2014/main" id="{8003CE4F-29EF-13BC-A252-32C6E0FCE5CA}"/>
              </a:ext>
            </a:extLst>
          </p:cNvPr>
          <p:cNvSpPr/>
          <p:nvPr/>
        </p:nvSpPr>
        <p:spPr>
          <a:xfrm>
            <a:off x="5784948" y="4916205"/>
            <a:ext cx="3534765" cy="431484"/>
          </a:xfrm>
          <a:prstGeom prst="parallelogram">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exec </a:t>
            </a:r>
            <a:r>
              <a:rPr lang="zh-CN" altLang="en-US" b="1" dirty="0">
                <a:solidFill>
                  <a:schemeClr val="tx1"/>
                </a:solidFill>
              </a:rPr>
              <a:t>与 </a:t>
            </a:r>
            <a:r>
              <a:rPr lang="en-US" altLang="zh-CN" b="1" dirty="0">
                <a:solidFill>
                  <a:schemeClr val="tx1"/>
                </a:solidFill>
              </a:rPr>
              <a:t>compile </a:t>
            </a:r>
            <a:r>
              <a:rPr lang="zh-CN" altLang="en-US" b="1" dirty="0">
                <a:solidFill>
                  <a:schemeClr val="tx1"/>
                </a:solidFill>
              </a:rPr>
              <a:t>执行代码</a:t>
            </a:r>
          </a:p>
        </p:txBody>
      </p:sp>
      <p:cxnSp>
        <p:nvCxnSpPr>
          <p:cNvPr id="34" name="直接箭头连接符 33">
            <a:extLst>
              <a:ext uri="{FF2B5EF4-FFF2-40B4-BE49-F238E27FC236}">
                <a16:creationId xmlns:a16="http://schemas.microsoft.com/office/drawing/2014/main" id="{3C9E56AB-BAAE-ED2C-3F5D-C7A605D072FB}"/>
              </a:ext>
            </a:extLst>
          </p:cNvPr>
          <p:cNvCxnSpPr>
            <a:cxnSpLocks/>
          </p:cNvCxnSpPr>
          <p:nvPr/>
        </p:nvCxnSpPr>
        <p:spPr>
          <a:xfrm>
            <a:off x="7552326" y="4602951"/>
            <a:ext cx="2" cy="313254"/>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5" name="矩形: 圆角 34">
            <a:extLst>
              <a:ext uri="{FF2B5EF4-FFF2-40B4-BE49-F238E27FC236}">
                <a16:creationId xmlns:a16="http://schemas.microsoft.com/office/drawing/2014/main" id="{402F5899-E8C5-21BE-1A8B-69A784C3E2AA}"/>
              </a:ext>
            </a:extLst>
          </p:cNvPr>
          <p:cNvSpPr/>
          <p:nvPr/>
        </p:nvSpPr>
        <p:spPr>
          <a:xfrm>
            <a:off x="5219702" y="3146643"/>
            <a:ext cx="4181455" cy="2417979"/>
          </a:xfrm>
          <a:prstGeom prst="roundRect">
            <a:avLst>
              <a:gd name="adj" fmla="val 3021"/>
            </a:avLst>
          </a:prstGeom>
          <a:noFill/>
          <a:ln w="57150">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E120B0F7-1E76-F3E6-D1D8-52366C3EBAB3}"/>
              </a:ext>
            </a:extLst>
          </p:cNvPr>
          <p:cNvSpPr txBox="1"/>
          <p:nvPr/>
        </p:nvSpPr>
        <p:spPr>
          <a:xfrm rot="16200000">
            <a:off x="5472670" y="2868868"/>
            <a:ext cx="461665" cy="831959"/>
          </a:xfrm>
          <a:prstGeom prst="rect">
            <a:avLst/>
          </a:prstGeom>
          <a:noFill/>
        </p:spPr>
        <p:txBody>
          <a:bodyPr vert="eaVert" wrap="none" rtlCol="0">
            <a:spAutoFit/>
          </a:bodyPr>
          <a:lstStyle/>
          <a:p>
            <a:r>
              <a:rPr lang="en-US" altLang="zh-CN" b="1" dirty="0">
                <a:solidFill>
                  <a:srgbClr val="00B050"/>
                </a:solidFill>
              </a:rPr>
              <a:t>Process</a:t>
            </a:r>
            <a:endParaRPr lang="zh-CN" altLang="en-US" b="1" dirty="0">
              <a:solidFill>
                <a:srgbClr val="00B050"/>
              </a:solidFill>
            </a:endParaRPr>
          </a:p>
        </p:txBody>
      </p:sp>
      <p:sp>
        <p:nvSpPr>
          <p:cNvPr id="39" name="矩形: 圆角 38">
            <a:extLst>
              <a:ext uri="{FF2B5EF4-FFF2-40B4-BE49-F238E27FC236}">
                <a16:creationId xmlns:a16="http://schemas.microsoft.com/office/drawing/2014/main" id="{DC61D311-BE77-D580-898F-164BE316BA94}"/>
              </a:ext>
            </a:extLst>
          </p:cNvPr>
          <p:cNvSpPr/>
          <p:nvPr/>
        </p:nvSpPr>
        <p:spPr>
          <a:xfrm>
            <a:off x="6027336" y="5779172"/>
            <a:ext cx="3049985" cy="697827"/>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rPr>
              <a:t>event_outq</a:t>
            </a:r>
            <a:r>
              <a:rPr lang="en-US" altLang="zh-CN" b="1" dirty="0">
                <a:solidFill>
                  <a:schemeClr val="tx1"/>
                </a:solidFill>
              </a:rPr>
              <a:t>: </a:t>
            </a:r>
            <a:r>
              <a:rPr lang="zh-CN" altLang="en-US" b="1" dirty="0">
                <a:solidFill>
                  <a:schemeClr val="tx1"/>
                </a:solidFill>
              </a:rPr>
              <a:t>代码运行状态</a:t>
            </a:r>
          </a:p>
          <a:p>
            <a:pPr algn="ctr"/>
            <a:r>
              <a:rPr lang="en-US" altLang="zh-CN" b="1" dirty="0" err="1">
                <a:solidFill>
                  <a:schemeClr val="tx1"/>
                </a:solidFill>
              </a:rPr>
              <a:t>result_outq</a:t>
            </a:r>
            <a:r>
              <a:rPr lang="en-US" altLang="zh-CN" b="1" dirty="0">
                <a:solidFill>
                  <a:schemeClr val="tx1"/>
                </a:solidFill>
              </a:rPr>
              <a:t>: </a:t>
            </a:r>
            <a:r>
              <a:rPr lang="zh-CN" altLang="en-US" b="1" dirty="0">
                <a:solidFill>
                  <a:schemeClr val="tx1"/>
                </a:solidFill>
              </a:rPr>
              <a:t>代码真实输出</a:t>
            </a:r>
          </a:p>
        </p:txBody>
      </p:sp>
      <p:sp>
        <p:nvSpPr>
          <p:cNvPr id="41" name="矩形: 圆角 40">
            <a:extLst>
              <a:ext uri="{FF2B5EF4-FFF2-40B4-BE49-F238E27FC236}">
                <a16:creationId xmlns:a16="http://schemas.microsoft.com/office/drawing/2014/main" id="{AF7FB62A-3667-865A-017A-FAD0ED623535}"/>
              </a:ext>
            </a:extLst>
          </p:cNvPr>
          <p:cNvSpPr/>
          <p:nvPr/>
        </p:nvSpPr>
        <p:spPr>
          <a:xfrm>
            <a:off x="10007151" y="3351699"/>
            <a:ext cx="2022413" cy="605136"/>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solidFill>
                  <a:schemeClr val="tx1"/>
                </a:solidFill>
              </a:rPr>
              <a:t>code_inq</a:t>
            </a:r>
            <a:r>
              <a:rPr lang="en-US" altLang="zh-CN" sz="1600" b="1" dirty="0">
                <a:solidFill>
                  <a:schemeClr val="tx1"/>
                </a:solidFill>
              </a:rPr>
              <a:t>: </a:t>
            </a:r>
            <a:r>
              <a:rPr lang="zh-CN" altLang="en-US" sz="1600" b="1" dirty="0">
                <a:solidFill>
                  <a:schemeClr val="tx1"/>
                </a:solidFill>
              </a:rPr>
              <a:t>准备放入</a:t>
            </a:r>
            <a:r>
              <a:rPr lang="en-US" altLang="zh-CN" sz="1600" b="1" dirty="0">
                <a:solidFill>
                  <a:schemeClr val="tx1"/>
                </a:solidFill>
              </a:rPr>
              <a:t>process</a:t>
            </a:r>
            <a:r>
              <a:rPr lang="zh-CN" altLang="en-US" sz="1600" b="1" dirty="0">
                <a:solidFill>
                  <a:schemeClr val="tx1"/>
                </a:solidFill>
              </a:rPr>
              <a:t>的代码</a:t>
            </a:r>
          </a:p>
        </p:txBody>
      </p:sp>
      <p:cxnSp>
        <p:nvCxnSpPr>
          <p:cNvPr id="44" name="连接符: 肘形 43">
            <a:extLst>
              <a:ext uri="{FF2B5EF4-FFF2-40B4-BE49-F238E27FC236}">
                <a16:creationId xmlns:a16="http://schemas.microsoft.com/office/drawing/2014/main" id="{26A3DD1F-435F-CC7F-67DD-11DBD8120C25}"/>
              </a:ext>
            </a:extLst>
          </p:cNvPr>
          <p:cNvCxnSpPr>
            <a:cxnSpLocks/>
            <a:stCxn id="35" idx="3"/>
            <a:endCxn id="41" idx="2"/>
          </p:cNvCxnSpPr>
          <p:nvPr/>
        </p:nvCxnSpPr>
        <p:spPr>
          <a:xfrm flipV="1">
            <a:off x="9401157" y="3956835"/>
            <a:ext cx="1617201" cy="398798"/>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7014F529-3EF0-4413-F60E-71932B2CA0DE}"/>
              </a:ext>
            </a:extLst>
          </p:cNvPr>
          <p:cNvSpPr txBox="1"/>
          <p:nvPr/>
        </p:nvSpPr>
        <p:spPr>
          <a:xfrm>
            <a:off x="9441882" y="4424359"/>
            <a:ext cx="1685934" cy="923330"/>
          </a:xfrm>
          <a:prstGeom prst="rect">
            <a:avLst/>
          </a:prstGeom>
          <a:noFill/>
        </p:spPr>
        <p:txBody>
          <a:bodyPr wrap="square" rtlCol="0">
            <a:spAutoFit/>
          </a:bodyPr>
          <a:lstStyle/>
          <a:p>
            <a:r>
              <a:rPr lang="en-US" altLang="zh-CN" b="1" dirty="0">
                <a:solidFill>
                  <a:srgbClr val="FF0000"/>
                </a:solidFill>
              </a:rPr>
              <a:t>Process</a:t>
            </a:r>
            <a:r>
              <a:rPr lang="zh-CN" altLang="en-US" b="1" dirty="0">
                <a:solidFill>
                  <a:srgbClr val="FF0000"/>
                </a:solidFill>
              </a:rPr>
              <a:t>创建完毕后，等待代码进入</a:t>
            </a:r>
          </a:p>
        </p:txBody>
      </p:sp>
      <p:cxnSp>
        <p:nvCxnSpPr>
          <p:cNvPr id="49" name="连接符: 肘形 48">
            <a:extLst>
              <a:ext uri="{FF2B5EF4-FFF2-40B4-BE49-F238E27FC236}">
                <a16:creationId xmlns:a16="http://schemas.microsoft.com/office/drawing/2014/main" id="{84EC0A79-AEA2-8A99-B9DE-830A54F031F0}"/>
              </a:ext>
            </a:extLst>
          </p:cNvPr>
          <p:cNvCxnSpPr>
            <a:stCxn id="41" idx="0"/>
            <a:endCxn id="10" idx="0"/>
          </p:cNvCxnSpPr>
          <p:nvPr/>
        </p:nvCxnSpPr>
        <p:spPr>
          <a:xfrm rot="16200000" flipV="1">
            <a:off x="9012221" y="1345562"/>
            <a:ext cx="667437" cy="3344838"/>
          </a:xfrm>
          <a:prstGeom prst="bentConnector3">
            <a:avLst>
              <a:gd name="adj1" fmla="val 13425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68873B9F-E49C-22A7-E5BE-D4856CECCA9C}"/>
              </a:ext>
            </a:extLst>
          </p:cNvPr>
          <p:cNvCxnSpPr>
            <a:cxnSpLocks/>
          </p:cNvCxnSpPr>
          <p:nvPr/>
        </p:nvCxnSpPr>
        <p:spPr>
          <a:xfrm>
            <a:off x="7686675" y="3125271"/>
            <a:ext cx="0" cy="30372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60B497EA-7FC1-666E-B038-5B32F90B207F}"/>
              </a:ext>
            </a:extLst>
          </p:cNvPr>
          <p:cNvCxnSpPr>
            <a:cxnSpLocks/>
          </p:cNvCxnSpPr>
          <p:nvPr/>
        </p:nvCxnSpPr>
        <p:spPr>
          <a:xfrm>
            <a:off x="7686675" y="3864111"/>
            <a:ext cx="0" cy="2921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8899CDBB-CEC3-41BD-85BF-0C702FA38348}"/>
              </a:ext>
            </a:extLst>
          </p:cNvPr>
          <p:cNvCxnSpPr>
            <a:cxnSpLocks/>
          </p:cNvCxnSpPr>
          <p:nvPr/>
        </p:nvCxnSpPr>
        <p:spPr>
          <a:xfrm>
            <a:off x="7686675" y="4602951"/>
            <a:ext cx="0" cy="31325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93E32F10-20F0-6587-FDAD-8D73DC5790BC}"/>
              </a:ext>
            </a:extLst>
          </p:cNvPr>
          <p:cNvCxnSpPr>
            <a:cxnSpLocks/>
          </p:cNvCxnSpPr>
          <p:nvPr/>
        </p:nvCxnSpPr>
        <p:spPr>
          <a:xfrm>
            <a:off x="7686675" y="5347689"/>
            <a:ext cx="0" cy="4314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连接符: 肘形 65">
            <a:extLst>
              <a:ext uri="{FF2B5EF4-FFF2-40B4-BE49-F238E27FC236}">
                <a16:creationId xmlns:a16="http://schemas.microsoft.com/office/drawing/2014/main" id="{0F4EC022-B46A-DA3C-94B4-0FE2217D03F3}"/>
              </a:ext>
            </a:extLst>
          </p:cNvPr>
          <p:cNvCxnSpPr>
            <a:stCxn id="39" idx="1"/>
          </p:cNvCxnSpPr>
          <p:nvPr/>
        </p:nvCxnSpPr>
        <p:spPr>
          <a:xfrm rot="10800000">
            <a:off x="6027336" y="1826896"/>
            <a:ext cx="12700" cy="4301191"/>
          </a:xfrm>
          <a:prstGeom prst="bentConnector4">
            <a:avLst>
              <a:gd name="adj1" fmla="val 9000000"/>
              <a:gd name="adj2" fmla="val 99896"/>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1" name="文本框 70">
            <a:extLst>
              <a:ext uri="{FF2B5EF4-FFF2-40B4-BE49-F238E27FC236}">
                <a16:creationId xmlns:a16="http://schemas.microsoft.com/office/drawing/2014/main" id="{9CA90A4F-5D94-493D-23EE-DAC8936A9F2A}"/>
              </a:ext>
            </a:extLst>
          </p:cNvPr>
          <p:cNvSpPr txBox="1"/>
          <p:nvPr/>
        </p:nvSpPr>
        <p:spPr>
          <a:xfrm>
            <a:off x="6390445" y="2607975"/>
            <a:ext cx="543739" cy="523220"/>
          </a:xfrm>
          <a:prstGeom prst="rect">
            <a:avLst/>
          </a:prstGeom>
          <a:noFill/>
        </p:spPr>
        <p:txBody>
          <a:bodyPr wrap="none" rtlCol="0">
            <a:spAutoFit/>
          </a:bodyPr>
          <a:lstStyle/>
          <a:p>
            <a:r>
              <a:rPr lang="zh-CN" altLang="en-US" sz="2800" b="1" dirty="0">
                <a:solidFill>
                  <a:schemeClr val="accent6">
                    <a:lumMod val="60000"/>
                    <a:lumOff val="40000"/>
                  </a:schemeClr>
                </a:solidFill>
              </a:rPr>
              <a:t>①</a:t>
            </a:r>
          </a:p>
        </p:txBody>
      </p:sp>
      <p:sp>
        <p:nvSpPr>
          <p:cNvPr id="72" name="文本框 71">
            <a:extLst>
              <a:ext uri="{FF2B5EF4-FFF2-40B4-BE49-F238E27FC236}">
                <a16:creationId xmlns:a16="http://schemas.microsoft.com/office/drawing/2014/main" id="{739E5925-7025-E471-5FD9-029E4C75C3C4}"/>
              </a:ext>
            </a:extLst>
          </p:cNvPr>
          <p:cNvSpPr txBox="1"/>
          <p:nvPr/>
        </p:nvSpPr>
        <p:spPr>
          <a:xfrm>
            <a:off x="9934287" y="3548507"/>
            <a:ext cx="492443" cy="461665"/>
          </a:xfrm>
          <a:prstGeom prst="rect">
            <a:avLst/>
          </a:prstGeom>
          <a:noFill/>
        </p:spPr>
        <p:txBody>
          <a:bodyPr wrap="none" rtlCol="0">
            <a:spAutoFit/>
          </a:bodyPr>
          <a:lstStyle/>
          <a:p>
            <a:r>
              <a:rPr lang="zh-CN" altLang="en-US" sz="2400" b="1" dirty="0">
                <a:solidFill>
                  <a:srgbClr val="FF0000"/>
                </a:solidFill>
              </a:rPr>
              <a:t>②</a:t>
            </a:r>
          </a:p>
        </p:txBody>
      </p:sp>
      <p:sp>
        <p:nvSpPr>
          <p:cNvPr id="73" name="文本框 72">
            <a:extLst>
              <a:ext uri="{FF2B5EF4-FFF2-40B4-BE49-F238E27FC236}">
                <a16:creationId xmlns:a16="http://schemas.microsoft.com/office/drawing/2014/main" id="{F2143365-E09C-18C2-0AF0-397A706B6BDA}"/>
              </a:ext>
            </a:extLst>
          </p:cNvPr>
          <p:cNvSpPr txBox="1"/>
          <p:nvPr/>
        </p:nvSpPr>
        <p:spPr>
          <a:xfrm>
            <a:off x="9603013" y="5779172"/>
            <a:ext cx="2642711" cy="646331"/>
          </a:xfrm>
          <a:prstGeom prst="rect">
            <a:avLst/>
          </a:prstGeom>
          <a:noFill/>
        </p:spPr>
        <p:txBody>
          <a:bodyPr wrap="none" rtlCol="0">
            <a:spAutoFit/>
          </a:bodyPr>
          <a:lstStyle/>
          <a:p>
            <a:r>
              <a:rPr lang="zh-CN" altLang="en-US" b="1" dirty="0">
                <a:solidFill>
                  <a:srgbClr val="00B050"/>
                </a:solidFill>
              </a:rPr>
              <a:t>①：先建立 </a:t>
            </a:r>
            <a:r>
              <a:rPr lang="en-US" altLang="zh-CN" b="1" dirty="0">
                <a:solidFill>
                  <a:srgbClr val="00B050"/>
                </a:solidFill>
              </a:rPr>
              <a:t>process </a:t>
            </a:r>
            <a:r>
              <a:rPr lang="zh-CN" altLang="en-US" b="1" dirty="0">
                <a:solidFill>
                  <a:srgbClr val="00B050"/>
                </a:solidFill>
              </a:rPr>
              <a:t>骨架</a:t>
            </a:r>
            <a:endParaRPr lang="en-US" altLang="zh-CN" b="1" dirty="0">
              <a:solidFill>
                <a:srgbClr val="00B050"/>
              </a:solidFill>
            </a:endParaRPr>
          </a:p>
          <a:p>
            <a:r>
              <a:rPr lang="zh-CN" altLang="en-US" b="1" dirty="0">
                <a:solidFill>
                  <a:srgbClr val="FF0000"/>
                </a:solidFill>
              </a:rPr>
              <a:t>②：放入代码开始执行</a:t>
            </a:r>
          </a:p>
        </p:txBody>
      </p:sp>
      <p:sp>
        <p:nvSpPr>
          <p:cNvPr id="74" name="文本框 73">
            <a:extLst>
              <a:ext uri="{FF2B5EF4-FFF2-40B4-BE49-F238E27FC236}">
                <a16:creationId xmlns:a16="http://schemas.microsoft.com/office/drawing/2014/main" id="{B2A3CF80-0B6B-EB75-0844-C92ABB6F7148}"/>
              </a:ext>
            </a:extLst>
          </p:cNvPr>
          <p:cNvSpPr txBox="1"/>
          <p:nvPr/>
        </p:nvSpPr>
        <p:spPr>
          <a:xfrm>
            <a:off x="4861017" y="1976673"/>
            <a:ext cx="1685934" cy="646331"/>
          </a:xfrm>
          <a:prstGeom prst="rect">
            <a:avLst/>
          </a:prstGeom>
          <a:noFill/>
        </p:spPr>
        <p:txBody>
          <a:bodyPr wrap="square" rtlCol="0">
            <a:spAutoFit/>
          </a:bodyPr>
          <a:lstStyle/>
          <a:p>
            <a:r>
              <a:rPr lang="zh-CN" altLang="en-US" b="1" dirty="0">
                <a:solidFill>
                  <a:srgbClr val="FF0000"/>
                </a:solidFill>
              </a:rPr>
              <a:t>代码执行</a:t>
            </a:r>
            <a:endParaRPr lang="en-US" altLang="zh-CN" b="1" dirty="0">
              <a:solidFill>
                <a:srgbClr val="FF0000"/>
              </a:solidFill>
            </a:endParaRPr>
          </a:p>
          <a:p>
            <a:r>
              <a:rPr lang="zh-CN" altLang="en-US" b="1" dirty="0">
                <a:solidFill>
                  <a:srgbClr val="FF0000"/>
                </a:solidFill>
              </a:rPr>
              <a:t>结果传回</a:t>
            </a:r>
            <a:endParaRPr lang="en-US" altLang="zh-CN" b="1" dirty="0">
              <a:solidFill>
                <a:srgbClr val="FF0000"/>
              </a:solidFill>
            </a:endParaRPr>
          </a:p>
        </p:txBody>
      </p:sp>
      <p:sp>
        <p:nvSpPr>
          <p:cNvPr id="76" name="文本框 75">
            <a:extLst>
              <a:ext uri="{FF2B5EF4-FFF2-40B4-BE49-F238E27FC236}">
                <a16:creationId xmlns:a16="http://schemas.microsoft.com/office/drawing/2014/main" id="{3F846E39-1570-2091-6A36-F82B1B5A4CDF}"/>
              </a:ext>
            </a:extLst>
          </p:cNvPr>
          <p:cNvSpPr txBox="1"/>
          <p:nvPr/>
        </p:nvSpPr>
        <p:spPr>
          <a:xfrm>
            <a:off x="62876" y="867309"/>
            <a:ext cx="4676136" cy="3785652"/>
          </a:xfrm>
          <a:prstGeom prst="rect">
            <a:avLst/>
          </a:prstGeom>
          <a:solidFill>
            <a:schemeClr val="tx1"/>
          </a:solidFill>
        </p:spPr>
        <p:txBody>
          <a:bodyPr wrap="square">
            <a:spAutoFit/>
          </a:bodyPr>
          <a:lstStyle/>
          <a:p>
            <a:r>
              <a:rPr lang="en-US" altLang="zh-CN" sz="1000" b="0" dirty="0">
                <a:solidFill>
                  <a:srgbClr val="CCCCCC"/>
                </a:solidFill>
                <a:effectLst/>
                <a:latin typeface="Consolas" panose="020B0609020204030204" pitchFamily="49" charset="0"/>
              </a:rPr>
              <a:t>(</a:t>
            </a:r>
            <a:r>
              <a:rPr lang="zh-CN" altLang="en-US" sz="1000" b="0" dirty="0">
                <a:solidFill>
                  <a:srgbClr val="CCCCCC"/>
                </a:solidFill>
                <a:effectLst/>
                <a:latin typeface="Consolas" panose="020B0609020204030204" pitchFamily="49" charset="0"/>
              </a:rPr>
              <a:t>前面省略</a:t>
            </a:r>
            <a:r>
              <a:rPr lang="en-US" altLang="zh-CN" sz="1000" b="0" dirty="0">
                <a:solidFill>
                  <a:srgbClr val="CCCCCC"/>
                </a:solidFill>
                <a:effectLst/>
                <a:latin typeface="Consolas" panose="020B0609020204030204" pitchFamily="49" charset="0"/>
              </a:rPr>
              <a:t>…</a:t>
            </a:r>
            <a:r>
              <a:rPr lang="zh-CN" altLang="en-US" sz="1000" b="0" dirty="0">
                <a:solidFill>
                  <a:srgbClr val="CCCCCC"/>
                </a:solidFill>
                <a:effectLst/>
                <a:latin typeface="Consolas" panose="020B0609020204030204" pitchFamily="49" charset="0"/>
              </a:rPr>
              <a:t>）</a:t>
            </a:r>
            <a:endParaRPr lang="en-US" altLang="zh-CN" sz="1000" b="0" dirty="0">
              <a:solidFill>
                <a:srgbClr val="6A9955"/>
              </a:solidFill>
              <a:effectLst/>
              <a:latin typeface="Consolas" panose="020B0609020204030204" pitchFamily="49" charset="0"/>
            </a:endParaRPr>
          </a:p>
          <a:p>
            <a:r>
              <a:rPr lang="en-US" altLang="zh-CN" sz="1000" b="0" dirty="0">
                <a:solidFill>
                  <a:srgbClr val="6A9955"/>
                </a:solidFill>
                <a:effectLst/>
                <a:latin typeface="Consolas" panose="020B0609020204030204" pitchFamily="49" charset="0"/>
              </a:rPr>
              <a:t># </a:t>
            </a:r>
            <a:r>
              <a:rPr lang="zh-CN" altLang="en-US" sz="1000" b="0" dirty="0">
                <a:solidFill>
                  <a:srgbClr val="6A9955"/>
                </a:solidFill>
                <a:effectLst/>
                <a:latin typeface="Consolas" panose="020B0609020204030204" pitchFamily="49" charset="0"/>
              </a:rPr>
              <a:t>示例代码</a:t>
            </a:r>
            <a:endParaRPr lang="zh-CN" altLang="en-US" sz="1000" b="0" dirty="0">
              <a:solidFill>
                <a:srgbClr val="CCCCCC"/>
              </a:solidFill>
              <a:effectLst/>
              <a:latin typeface="Consolas" panose="020B0609020204030204" pitchFamily="49" charset="0"/>
            </a:endParaRPr>
          </a:p>
          <a:p>
            <a:r>
              <a:rPr lang="en-US" altLang="zh-CN" sz="1000" b="0" dirty="0">
                <a:solidFill>
                  <a:srgbClr val="C586C0"/>
                </a:solidFill>
                <a:effectLst/>
                <a:latin typeface="Consolas" panose="020B0609020204030204" pitchFamily="49" charset="0"/>
              </a:rPr>
              <a:t>if</a:t>
            </a:r>
            <a:r>
              <a:rPr lang="en-US" altLang="zh-CN" sz="1000" b="0" dirty="0">
                <a:solidFill>
                  <a:srgbClr val="CCCCCC"/>
                </a:solidFill>
                <a:effectLst/>
                <a:latin typeface="Consolas" panose="020B0609020204030204" pitchFamily="49" charset="0"/>
              </a:rPr>
              <a:t> </a:t>
            </a:r>
            <a:r>
              <a:rPr lang="en-US" altLang="zh-CN" sz="1000" b="0" dirty="0">
                <a:solidFill>
                  <a:srgbClr val="9CDCFE"/>
                </a:solidFill>
                <a:effectLst/>
                <a:latin typeface="Consolas" panose="020B0609020204030204" pitchFamily="49" charset="0"/>
              </a:rPr>
              <a:t>__name__</a:t>
            </a:r>
            <a:r>
              <a:rPr lang="en-US" altLang="zh-CN" sz="1000" b="0" dirty="0">
                <a:solidFill>
                  <a:srgbClr val="CCCCCC"/>
                </a:solidFill>
                <a:effectLst/>
                <a:latin typeface="Consolas" panose="020B0609020204030204" pitchFamily="49" charset="0"/>
              </a:rPr>
              <a:t> </a:t>
            </a:r>
            <a:r>
              <a:rPr lang="en-US" altLang="zh-CN" sz="1000" b="0" dirty="0">
                <a:solidFill>
                  <a:srgbClr val="D4D4D4"/>
                </a:solidFill>
                <a:effectLst/>
                <a:latin typeface="Consolas" panose="020B0609020204030204" pitchFamily="49" charset="0"/>
              </a:rPr>
              <a:t>==</a:t>
            </a:r>
            <a:r>
              <a:rPr lang="en-US" altLang="zh-CN" sz="1000" b="0" dirty="0">
                <a:solidFill>
                  <a:srgbClr val="CCCCCC"/>
                </a:solidFill>
                <a:effectLst/>
                <a:latin typeface="Consolas" panose="020B0609020204030204" pitchFamily="49" charset="0"/>
              </a:rPr>
              <a:t> </a:t>
            </a:r>
            <a:r>
              <a:rPr lang="en-US" altLang="zh-CN" sz="1000" b="0" dirty="0">
                <a:solidFill>
                  <a:srgbClr val="CE9178"/>
                </a:solidFill>
                <a:effectLst/>
                <a:latin typeface="Consolas" panose="020B0609020204030204" pitchFamily="49" charset="0"/>
              </a:rPr>
              <a:t>"__main__"</a:t>
            </a:r>
            <a:r>
              <a:rPr lang="en-US" altLang="zh-CN" sz="1000" b="0" dirty="0">
                <a:solidFill>
                  <a:srgbClr val="CCCCCC"/>
                </a:solidFill>
                <a:effectLst/>
                <a:latin typeface="Consolas" panose="020B0609020204030204" pitchFamily="49" charset="0"/>
              </a:rPr>
              <a:t>:</a:t>
            </a:r>
          </a:p>
          <a:p>
            <a:r>
              <a:rPr lang="en-US" altLang="zh-CN" sz="1000" b="0" dirty="0">
                <a:solidFill>
                  <a:srgbClr val="CCCCCC"/>
                </a:solidFill>
                <a:effectLst/>
                <a:latin typeface="Consolas" panose="020B0609020204030204" pitchFamily="49" charset="0"/>
              </a:rPr>
              <a:t>    </a:t>
            </a:r>
            <a:r>
              <a:rPr lang="en-US" altLang="zh-CN" sz="1000" b="0" dirty="0">
                <a:solidFill>
                  <a:srgbClr val="9CDCFE"/>
                </a:solidFill>
                <a:effectLst/>
                <a:latin typeface="Consolas" panose="020B0609020204030204" pitchFamily="49" charset="0"/>
              </a:rPr>
              <a:t>interpreter</a:t>
            </a:r>
            <a:r>
              <a:rPr lang="en-US" altLang="zh-CN" sz="1000" b="0" dirty="0">
                <a:solidFill>
                  <a:srgbClr val="CCCCCC"/>
                </a:solidFill>
                <a:effectLst/>
                <a:latin typeface="Consolas" panose="020B0609020204030204" pitchFamily="49" charset="0"/>
              </a:rPr>
              <a:t> </a:t>
            </a:r>
            <a:r>
              <a:rPr lang="en-US" altLang="zh-CN" sz="1000" b="0" dirty="0">
                <a:solidFill>
                  <a:srgbClr val="D4D4D4"/>
                </a:solidFill>
                <a:effectLst/>
                <a:latin typeface="Consolas" panose="020B0609020204030204" pitchFamily="49" charset="0"/>
              </a:rPr>
              <a:t>=</a:t>
            </a:r>
            <a:r>
              <a:rPr lang="en-US" altLang="zh-CN" sz="1000" b="0" dirty="0">
                <a:solidFill>
                  <a:srgbClr val="CCCCCC"/>
                </a:solidFill>
                <a:effectLst/>
                <a:latin typeface="Consolas" panose="020B0609020204030204" pitchFamily="49" charset="0"/>
              </a:rPr>
              <a:t> </a:t>
            </a:r>
            <a:r>
              <a:rPr lang="en-US" altLang="zh-CN" sz="1000" b="0" dirty="0" err="1">
                <a:solidFill>
                  <a:srgbClr val="4EC9B0"/>
                </a:solidFill>
                <a:effectLst/>
                <a:latin typeface="Consolas" panose="020B0609020204030204" pitchFamily="49" charset="0"/>
              </a:rPr>
              <a:t>SimpleInterpreter</a:t>
            </a:r>
            <a:r>
              <a:rPr lang="en-US" altLang="zh-CN" sz="1000" b="0" dirty="0">
                <a:solidFill>
                  <a:srgbClr val="CCCCCC"/>
                </a:solidFill>
                <a:effectLst/>
                <a:latin typeface="Consolas" panose="020B0609020204030204" pitchFamily="49" charset="0"/>
              </a:rPr>
              <a:t>()</a:t>
            </a:r>
          </a:p>
          <a:p>
            <a:br>
              <a:rPr lang="en-US" altLang="zh-CN" sz="1000" b="0" dirty="0">
                <a:solidFill>
                  <a:srgbClr val="CCCCCC"/>
                </a:solidFill>
                <a:effectLst/>
                <a:latin typeface="Consolas" panose="020B0609020204030204" pitchFamily="49" charset="0"/>
              </a:rPr>
            </a:br>
            <a:r>
              <a:rPr lang="en-US" altLang="zh-CN" sz="1000" b="0" dirty="0">
                <a:solidFill>
                  <a:srgbClr val="CCCCCC"/>
                </a:solidFill>
                <a:effectLst/>
                <a:latin typeface="Consolas" panose="020B0609020204030204" pitchFamily="49" charset="0"/>
              </a:rPr>
              <a:t>    </a:t>
            </a:r>
            <a:r>
              <a:rPr lang="en-US" altLang="zh-CN" sz="1000" b="0" dirty="0">
                <a:solidFill>
                  <a:srgbClr val="DCDCAA"/>
                </a:solidFill>
                <a:effectLst/>
                <a:latin typeface="Consolas" panose="020B0609020204030204" pitchFamily="49" charset="0"/>
              </a:rPr>
              <a:t>print</a:t>
            </a:r>
            <a:r>
              <a:rPr lang="en-US" altLang="zh-CN" sz="1000" b="0" dirty="0">
                <a:solidFill>
                  <a:srgbClr val="CCCCCC"/>
                </a:solidFill>
                <a:effectLst/>
                <a:latin typeface="Consolas" panose="020B0609020204030204" pitchFamily="49" charset="0"/>
              </a:rPr>
              <a:t>(</a:t>
            </a:r>
            <a:r>
              <a:rPr lang="en-US" altLang="zh-CN" sz="1000" b="0" dirty="0">
                <a:solidFill>
                  <a:srgbClr val="CE9178"/>
                </a:solidFill>
                <a:effectLst/>
                <a:latin typeface="Consolas" panose="020B0609020204030204" pitchFamily="49" charset="0"/>
              </a:rPr>
              <a:t>"=== Case 1: </a:t>
            </a:r>
            <a:r>
              <a:rPr lang="zh-CN" altLang="en-US" sz="1000" b="0" dirty="0">
                <a:solidFill>
                  <a:srgbClr val="CE9178"/>
                </a:solidFill>
                <a:effectLst/>
                <a:latin typeface="Consolas" panose="020B0609020204030204" pitchFamily="49" charset="0"/>
              </a:rPr>
              <a:t>输入第一段代码，正常运行 </a:t>
            </a:r>
            <a:r>
              <a:rPr lang="en-US" altLang="zh-CN" sz="1000" b="0" dirty="0">
                <a:solidFill>
                  <a:srgbClr val="CE9178"/>
                </a:solidFill>
                <a:effectLst/>
                <a:latin typeface="Consolas" panose="020B0609020204030204" pitchFamily="49" charset="0"/>
              </a:rPr>
              <a:t>process ==="</a:t>
            </a:r>
            <a:r>
              <a:rPr lang="en-US" altLang="zh-CN" sz="1000" b="0" dirty="0">
                <a:solidFill>
                  <a:srgbClr val="CCCCCC"/>
                </a:solidFill>
                <a:effectLst/>
                <a:latin typeface="Consolas" panose="020B0609020204030204" pitchFamily="49" charset="0"/>
              </a:rPr>
              <a:t>)</a:t>
            </a:r>
          </a:p>
          <a:p>
            <a:r>
              <a:rPr lang="en-US" altLang="zh-CN" sz="1000" b="0" dirty="0">
                <a:solidFill>
                  <a:srgbClr val="CCCCCC"/>
                </a:solidFill>
                <a:effectLst/>
                <a:latin typeface="Consolas" panose="020B0609020204030204" pitchFamily="49" charset="0"/>
              </a:rPr>
              <a:t>    </a:t>
            </a:r>
            <a:r>
              <a:rPr lang="en-US" altLang="zh-CN" sz="1000" b="0" dirty="0" err="1">
                <a:solidFill>
                  <a:srgbClr val="9CDCFE"/>
                </a:solidFill>
                <a:effectLst/>
                <a:latin typeface="Consolas" panose="020B0609020204030204" pitchFamily="49" charset="0"/>
              </a:rPr>
              <a:t>interpreter</a:t>
            </a:r>
            <a:r>
              <a:rPr lang="en-US" altLang="zh-CN" sz="1000" b="0" dirty="0" err="1">
                <a:solidFill>
                  <a:srgbClr val="CCCCCC"/>
                </a:solidFill>
                <a:effectLst/>
                <a:latin typeface="Consolas" panose="020B0609020204030204" pitchFamily="49" charset="0"/>
              </a:rPr>
              <a:t>.</a:t>
            </a:r>
            <a:r>
              <a:rPr lang="en-US" altLang="zh-CN" sz="1000" b="0" dirty="0" err="1">
                <a:solidFill>
                  <a:srgbClr val="DCDCAA"/>
                </a:solidFill>
                <a:effectLst/>
                <a:latin typeface="Consolas" panose="020B0609020204030204" pitchFamily="49" charset="0"/>
              </a:rPr>
              <a:t>create_process</a:t>
            </a:r>
            <a:r>
              <a:rPr lang="en-US" altLang="zh-CN" sz="1000" b="0" dirty="0">
                <a:solidFill>
                  <a:srgbClr val="CCCCCC"/>
                </a:solidFill>
                <a:effectLst/>
                <a:latin typeface="Consolas" panose="020B0609020204030204" pitchFamily="49" charset="0"/>
              </a:rPr>
              <a:t>()  </a:t>
            </a:r>
            <a:r>
              <a:rPr lang="en-US" altLang="zh-CN" sz="1000" b="0" dirty="0">
                <a:solidFill>
                  <a:srgbClr val="6A9955"/>
                </a:solidFill>
                <a:effectLst/>
                <a:latin typeface="Consolas" panose="020B0609020204030204" pitchFamily="49" charset="0"/>
              </a:rPr>
              <a:t># </a:t>
            </a:r>
            <a:r>
              <a:rPr lang="zh-CN" altLang="en-US" sz="1000" b="0" dirty="0">
                <a:solidFill>
                  <a:srgbClr val="6A9955"/>
                </a:solidFill>
                <a:effectLst/>
                <a:latin typeface="Consolas" panose="020B0609020204030204" pitchFamily="49" charset="0"/>
              </a:rPr>
              <a:t>创建子进程</a:t>
            </a:r>
            <a:endParaRPr lang="zh-CN" altLang="en-US" sz="1000" b="0" dirty="0">
              <a:solidFill>
                <a:srgbClr val="CCCCCC"/>
              </a:solidFill>
              <a:effectLst/>
              <a:latin typeface="Consolas" panose="020B0609020204030204" pitchFamily="49" charset="0"/>
            </a:endParaRPr>
          </a:p>
          <a:p>
            <a:r>
              <a:rPr lang="zh-CN" altLang="en-US" sz="1000" b="0" dirty="0">
                <a:solidFill>
                  <a:srgbClr val="CCCCCC"/>
                </a:solidFill>
                <a:effectLst/>
                <a:latin typeface="Consolas" panose="020B0609020204030204" pitchFamily="49" charset="0"/>
              </a:rPr>
              <a:t>    </a:t>
            </a:r>
            <a:r>
              <a:rPr lang="en-US" altLang="zh-CN" sz="1000" b="0" dirty="0" err="1">
                <a:solidFill>
                  <a:srgbClr val="9CDCFE"/>
                </a:solidFill>
                <a:effectLst/>
                <a:latin typeface="Consolas" panose="020B0609020204030204" pitchFamily="49" charset="0"/>
              </a:rPr>
              <a:t>interpreter</a:t>
            </a:r>
            <a:r>
              <a:rPr lang="en-US" altLang="zh-CN" sz="1000" b="0" dirty="0" err="1">
                <a:solidFill>
                  <a:srgbClr val="CCCCCC"/>
                </a:solidFill>
                <a:effectLst/>
                <a:latin typeface="Consolas" panose="020B0609020204030204" pitchFamily="49" charset="0"/>
              </a:rPr>
              <a:t>.</a:t>
            </a:r>
            <a:r>
              <a:rPr lang="en-US" altLang="zh-CN" sz="1000" b="0" dirty="0" err="1">
                <a:solidFill>
                  <a:srgbClr val="DCDCAA"/>
                </a:solidFill>
                <a:effectLst/>
                <a:latin typeface="Consolas" panose="020B0609020204030204" pitchFamily="49" charset="0"/>
              </a:rPr>
              <a:t>run</a:t>
            </a:r>
            <a:r>
              <a:rPr lang="en-US" altLang="zh-CN" sz="1000" b="0" dirty="0">
                <a:solidFill>
                  <a:srgbClr val="CCCCCC"/>
                </a:solidFill>
                <a:effectLst/>
                <a:latin typeface="Consolas" panose="020B0609020204030204" pitchFamily="49" charset="0"/>
              </a:rPr>
              <a:t>(</a:t>
            </a:r>
            <a:r>
              <a:rPr lang="en-US" altLang="zh-CN" sz="1000" b="0" dirty="0">
                <a:solidFill>
                  <a:srgbClr val="CE9178"/>
                </a:solidFill>
                <a:effectLst/>
                <a:latin typeface="Consolas" panose="020B0609020204030204" pitchFamily="49" charset="0"/>
              </a:rPr>
              <a:t>"x = 10</a:t>
            </a:r>
            <a:r>
              <a:rPr lang="en-US" altLang="zh-CN" sz="1000" b="0" dirty="0">
                <a:solidFill>
                  <a:srgbClr val="D7BA7D"/>
                </a:solidFill>
                <a:effectLst/>
                <a:latin typeface="Consolas" panose="020B0609020204030204" pitchFamily="49" charset="0"/>
              </a:rPr>
              <a:t>\</a:t>
            </a:r>
            <a:r>
              <a:rPr lang="en-US" altLang="zh-CN" sz="1000" b="0" dirty="0" err="1">
                <a:solidFill>
                  <a:srgbClr val="D7BA7D"/>
                </a:solidFill>
                <a:effectLst/>
                <a:latin typeface="Consolas" panose="020B0609020204030204" pitchFamily="49" charset="0"/>
              </a:rPr>
              <a:t>n</a:t>
            </a:r>
            <a:r>
              <a:rPr lang="en-US" altLang="zh-CN" sz="1000" b="0" dirty="0" err="1">
                <a:solidFill>
                  <a:srgbClr val="CE9178"/>
                </a:solidFill>
                <a:effectLst/>
                <a:latin typeface="Consolas" panose="020B0609020204030204" pitchFamily="49" charset="0"/>
              </a:rPr>
              <a:t>y</a:t>
            </a:r>
            <a:r>
              <a:rPr lang="en-US" altLang="zh-CN" sz="1000" b="0" dirty="0">
                <a:solidFill>
                  <a:srgbClr val="CE9178"/>
                </a:solidFill>
                <a:effectLst/>
                <a:latin typeface="Consolas" panose="020B0609020204030204" pitchFamily="49" charset="0"/>
              </a:rPr>
              <a:t> = 20</a:t>
            </a:r>
            <a:r>
              <a:rPr lang="en-US" altLang="zh-CN" sz="1000" b="0" dirty="0">
                <a:solidFill>
                  <a:srgbClr val="D7BA7D"/>
                </a:solidFill>
                <a:effectLst/>
                <a:latin typeface="Consolas" panose="020B0609020204030204" pitchFamily="49" charset="0"/>
              </a:rPr>
              <a:t>\</a:t>
            </a:r>
            <a:r>
              <a:rPr lang="en-US" altLang="zh-CN" sz="1000" b="0" dirty="0" err="1">
                <a:solidFill>
                  <a:srgbClr val="D7BA7D"/>
                </a:solidFill>
                <a:effectLst/>
                <a:latin typeface="Consolas" panose="020B0609020204030204" pitchFamily="49" charset="0"/>
              </a:rPr>
              <a:t>n</a:t>
            </a:r>
            <a:r>
              <a:rPr lang="en-US" altLang="zh-CN" sz="1000" b="0" dirty="0" err="1">
                <a:solidFill>
                  <a:srgbClr val="CE9178"/>
                </a:solidFill>
                <a:effectLst/>
                <a:latin typeface="Consolas" panose="020B0609020204030204" pitchFamily="49" charset="0"/>
              </a:rPr>
              <a:t>print</a:t>
            </a:r>
            <a:r>
              <a:rPr lang="en-US" altLang="zh-CN" sz="1000" b="0" dirty="0">
                <a:solidFill>
                  <a:srgbClr val="CE9178"/>
                </a:solidFill>
                <a:effectLst/>
                <a:latin typeface="Consolas" panose="020B0609020204030204" pitchFamily="49" charset="0"/>
              </a:rPr>
              <a:t>(</a:t>
            </a:r>
            <a:r>
              <a:rPr lang="en-US" altLang="zh-CN" sz="1000" b="0" dirty="0" err="1">
                <a:solidFill>
                  <a:srgbClr val="CE9178"/>
                </a:solidFill>
                <a:effectLst/>
                <a:latin typeface="Consolas" panose="020B0609020204030204" pitchFamily="49" charset="0"/>
              </a:rPr>
              <a:t>f'x</a:t>
            </a:r>
            <a:r>
              <a:rPr lang="en-US" altLang="zh-CN" sz="1000" b="0" dirty="0">
                <a:solidFill>
                  <a:srgbClr val="CE9178"/>
                </a:solidFill>
                <a:effectLst/>
                <a:latin typeface="Consolas" panose="020B0609020204030204" pitchFamily="49" charset="0"/>
              </a:rPr>
              <a:t> + y = {x + y}')"</a:t>
            </a:r>
            <a:r>
              <a:rPr lang="en-US" altLang="zh-CN" sz="1000" b="0" dirty="0">
                <a:solidFill>
                  <a:srgbClr val="CCCCCC"/>
                </a:solidFill>
                <a:effectLst/>
                <a:latin typeface="Consolas" panose="020B0609020204030204" pitchFamily="49" charset="0"/>
              </a:rPr>
              <a:t>)  </a:t>
            </a:r>
            <a:r>
              <a:rPr lang="en-US" altLang="zh-CN" sz="1000" b="0" dirty="0">
                <a:solidFill>
                  <a:srgbClr val="6A9955"/>
                </a:solidFill>
                <a:effectLst/>
                <a:latin typeface="Consolas" panose="020B0609020204030204" pitchFamily="49" charset="0"/>
              </a:rPr>
              <a:t># </a:t>
            </a:r>
            <a:r>
              <a:rPr lang="zh-CN" altLang="en-US" sz="1000" b="0" dirty="0">
                <a:solidFill>
                  <a:srgbClr val="6A9955"/>
                </a:solidFill>
                <a:effectLst/>
                <a:latin typeface="Consolas" panose="020B0609020204030204" pitchFamily="49" charset="0"/>
              </a:rPr>
              <a:t>输入第一段代码</a:t>
            </a:r>
            <a:endParaRPr lang="zh-CN" altLang="en-US" sz="1000" b="0" dirty="0">
              <a:solidFill>
                <a:srgbClr val="CCCCCC"/>
              </a:solidFill>
              <a:effectLst/>
              <a:latin typeface="Consolas" panose="020B0609020204030204" pitchFamily="49" charset="0"/>
            </a:endParaRPr>
          </a:p>
          <a:p>
            <a:br>
              <a:rPr lang="zh-CN" altLang="en-US" sz="1000" b="0" dirty="0">
                <a:solidFill>
                  <a:srgbClr val="CCCCCC"/>
                </a:solidFill>
                <a:effectLst/>
                <a:latin typeface="Consolas" panose="020B0609020204030204" pitchFamily="49" charset="0"/>
              </a:rPr>
            </a:br>
            <a:r>
              <a:rPr lang="zh-CN" altLang="en-US" sz="1000" b="0" dirty="0">
                <a:solidFill>
                  <a:srgbClr val="CCCCCC"/>
                </a:solidFill>
                <a:effectLst/>
                <a:latin typeface="Consolas" panose="020B0609020204030204" pitchFamily="49" charset="0"/>
              </a:rPr>
              <a:t>    </a:t>
            </a:r>
            <a:r>
              <a:rPr lang="en-US" altLang="zh-CN" sz="1000" b="0" dirty="0">
                <a:solidFill>
                  <a:srgbClr val="DCDCAA"/>
                </a:solidFill>
                <a:effectLst/>
                <a:latin typeface="Consolas" panose="020B0609020204030204" pitchFamily="49" charset="0"/>
              </a:rPr>
              <a:t>print</a:t>
            </a:r>
            <a:r>
              <a:rPr lang="en-US" altLang="zh-CN" sz="1000" b="0" dirty="0">
                <a:solidFill>
                  <a:srgbClr val="CCCCCC"/>
                </a:solidFill>
                <a:effectLst/>
                <a:latin typeface="Consolas" panose="020B0609020204030204" pitchFamily="49" charset="0"/>
              </a:rPr>
              <a:t>(</a:t>
            </a:r>
            <a:r>
              <a:rPr lang="en-US" altLang="zh-CN" sz="1000" b="0" dirty="0">
                <a:solidFill>
                  <a:srgbClr val="CE9178"/>
                </a:solidFill>
                <a:effectLst/>
                <a:latin typeface="Consolas" panose="020B0609020204030204" pitchFamily="49" charset="0"/>
              </a:rPr>
              <a:t>"</a:t>
            </a:r>
            <a:r>
              <a:rPr lang="en-US" altLang="zh-CN" sz="1000" b="0" dirty="0">
                <a:solidFill>
                  <a:srgbClr val="D7BA7D"/>
                </a:solidFill>
                <a:effectLst/>
                <a:latin typeface="Consolas" panose="020B0609020204030204" pitchFamily="49" charset="0"/>
              </a:rPr>
              <a:t>\n</a:t>
            </a:r>
            <a:r>
              <a:rPr lang="en-US" altLang="zh-CN" sz="1000" b="0" dirty="0">
                <a:solidFill>
                  <a:srgbClr val="CE9178"/>
                </a:solidFill>
                <a:effectLst/>
                <a:latin typeface="Consolas" panose="020B0609020204030204" pitchFamily="49" charset="0"/>
              </a:rPr>
              <a:t>=== Case 2: </a:t>
            </a:r>
            <a:r>
              <a:rPr lang="zh-CN" altLang="en-US" sz="1000" b="0" dirty="0">
                <a:solidFill>
                  <a:srgbClr val="CE9178"/>
                </a:solidFill>
                <a:effectLst/>
                <a:latin typeface="Consolas" panose="020B0609020204030204" pitchFamily="49" charset="0"/>
              </a:rPr>
              <a:t>输入第二段代码，但没有调用 </a:t>
            </a:r>
            <a:r>
              <a:rPr lang="en-US" altLang="zh-CN" sz="1000" b="0" dirty="0" err="1">
                <a:solidFill>
                  <a:srgbClr val="CE9178"/>
                </a:solidFill>
                <a:effectLst/>
                <a:latin typeface="Consolas" panose="020B0609020204030204" pitchFamily="49" charset="0"/>
              </a:rPr>
              <a:t>cleanup_session</a:t>
            </a:r>
            <a:r>
              <a:rPr lang="en-US" altLang="zh-CN" sz="1000" b="0" dirty="0">
                <a:solidFill>
                  <a:srgbClr val="CE9178"/>
                </a:solidFill>
                <a:effectLst/>
                <a:latin typeface="Consolas" panose="020B0609020204030204" pitchFamily="49" charset="0"/>
              </a:rPr>
              <a:t> ==="</a:t>
            </a:r>
            <a:r>
              <a:rPr lang="en-US" altLang="zh-CN" sz="1000" b="0" dirty="0">
                <a:solidFill>
                  <a:srgbClr val="CCCCCC"/>
                </a:solidFill>
                <a:effectLst/>
                <a:latin typeface="Consolas" panose="020B0609020204030204" pitchFamily="49" charset="0"/>
              </a:rPr>
              <a:t>)</a:t>
            </a:r>
          </a:p>
          <a:p>
            <a:r>
              <a:rPr lang="en-US" altLang="zh-CN" sz="1000" b="0" dirty="0">
                <a:solidFill>
                  <a:srgbClr val="CCCCCC"/>
                </a:solidFill>
                <a:effectLst/>
                <a:latin typeface="Consolas" panose="020B0609020204030204" pitchFamily="49" charset="0"/>
              </a:rPr>
              <a:t>    </a:t>
            </a:r>
            <a:r>
              <a:rPr lang="en-US" altLang="zh-CN" sz="1000" b="0" dirty="0" err="1">
                <a:solidFill>
                  <a:srgbClr val="9CDCFE"/>
                </a:solidFill>
                <a:effectLst/>
                <a:latin typeface="Consolas" panose="020B0609020204030204" pitchFamily="49" charset="0"/>
              </a:rPr>
              <a:t>interpreter</a:t>
            </a:r>
            <a:r>
              <a:rPr lang="en-US" altLang="zh-CN" sz="1000" b="0" dirty="0" err="1">
                <a:solidFill>
                  <a:srgbClr val="CCCCCC"/>
                </a:solidFill>
                <a:effectLst/>
                <a:latin typeface="Consolas" panose="020B0609020204030204" pitchFamily="49" charset="0"/>
              </a:rPr>
              <a:t>.</a:t>
            </a:r>
            <a:r>
              <a:rPr lang="en-US" altLang="zh-CN" sz="1000" b="0" dirty="0" err="1">
                <a:solidFill>
                  <a:srgbClr val="DCDCAA"/>
                </a:solidFill>
                <a:effectLst/>
                <a:latin typeface="Consolas" panose="020B0609020204030204" pitchFamily="49" charset="0"/>
              </a:rPr>
              <a:t>run</a:t>
            </a:r>
            <a:r>
              <a:rPr lang="en-US" altLang="zh-CN" sz="1000" b="0" dirty="0">
                <a:solidFill>
                  <a:srgbClr val="CCCCCC"/>
                </a:solidFill>
                <a:effectLst/>
                <a:latin typeface="Consolas" panose="020B0609020204030204" pitchFamily="49" charset="0"/>
              </a:rPr>
              <a:t>(</a:t>
            </a:r>
            <a:r>
              <a:rPr lang="en-US" altLang="zh-CN" sz="1000" b="0" dirty="0">
                <a:solidFill>
                  <a:srgbClr val="CE9178"/>
                </a:solidFill>
                <a:effectLst/>
                <a:latin typeface="Consolas" panose="020B0609020204030204" pitchFamily="49" charset="0"/>
              </a:rPr>
              <a:t>"print(</a:t>
            </a:r>
            <a:r>
              <a:rPr lang="en-US" altLang="zh-CN" sz="1000" b="0" dirty="0" err="1">
                <a:solidFill>
                  <a:srgbClr val="CE9178"/>
                </a:solidFill>
                <a:effectLst/>
                <a:latin typeface="Consolas" panose="020B0609020204030204" pitchFamily="49" charset="0"/>
              </a:rPr>
              <a:t>f'x</a:t>
            </a:r>
            <a:r>
              <a:rPr lang="en-US" altLang="zh-CN" sz="1000" b="0" dirty="0">
                <a:solidFill>
                  <a:srgbClr val="CE9178"/>
                </a:solidFill>
                <a:effectLst/>
                <a:latin typeface="Consolas" panose="020B0609020204030204" pitchFamily="49" charset="0"/>
              </a:rPr>
              <a:t> = </a:t>
            </a:r>
            <a:r>
              <a:rPr lang="en-US" altLang="zh-CN" sz="1000" b="0" dirty="0">
                <a:solidFill>
                  <a:srgbClr val="569CD6"/>
                </a:solidFill>
                <a:effectLst/>
                <a:latin typeface="Consolas" panose="020B0609020204030204" pitchFamily="49" charset="0"/>
              </a:rPr>
              <a:t>{x}</a:t>
            </a:r>
            <a:r>
              <a:rPr lang="en-US" altLang="zh-CN" sz="1000" b="0" dirty="0">
                <a:solidFill>
                  <a:srgbClr val="CE9178"/>
                </a:solidFill>
                <a:effectLst/>
                <a:latin typeface="Consolas" panose="020B0609020204030204" pitchFamily="49" charset="0"/>
              </a:rPr>
              <a:t>')"</a:t>
            </a:r>
            <a:r>
              <a:rPr lang="en-US" altLang="zh-CN" sz="1000" b="0" dirty="0">
                <a:solidFill>
                  <a:srgbClr val="CCCCCC"/>
                </a:solidFill>
                <a:effectLst/>
                <a:latin typeface="Consolas" panose="020B0609020204030204" pitchFamily="49" charset="0"/>
              </a:rPr>
              <a:t>)  </a:t>
            </a:r>
            <a:r>
              <a:rPr lang="en-US" altLang="zh-CN" sz="1000" b="0" dirty="0">
                <a:solidFill>
                  <a:srgbClr val="6A9955"/>
                </a:solidFill>
                <a:effectLst/>
                <a:latin typeface="Consolas" panose="020B0609020204030204" pitchFamily="49" charset="0"/>
              </a:rPr>
              <a:t># </a:t>
            </a:r>
            <a:r>
              <a:rPr lang="zh-CN" altLang="en-US" sz="1000" b="0" dirty="0">
                <a:solidFill>
                  <a:srgbClr val="6A9955"/>
                </a:solidFill>
                <a:effectLst/>
                <a:latin typeface="Consolas" panose="020B0609020204030204" pitchFamily="49" charset="0"/>
              </a:rPr>
              <a:t>输入第二段代码，复用子进程</a:t>
            </a:r>
            <a:endParaRPr lang="zh-CN" altLang="en-US" sz="1000" b="0" dirty="0">
              <a:solidFill>
                <a:srgbClr val="CCCCCC"/>
              </a:solidFill>
              <a:effectLst/>
              <a:latin typeface="Consolas" panose="020B0609020204030204" pitchFamily="49" charset="0"/>
            </a:endParaRPr>
          </a:p>
          <a:p>
            <a:r>
              <a:rPr lang="zh-CN" altLang="en-US" sz="1000" b="0" dirty="0">
                <a:solidFill>
                  <a:srgbClr val="CCCCCC"/>
                </a:solidFill>
                <a:effectLst/>
                <a:latin typeface="Consolas" panose="020B0609020204030204" pitchFamily="49" charset="0"/>
              </a:rPr>
              <a:t>    </a:t>
            </a:r>
            <a:r>
              <a:rPr lang="en-US" altLang="zh-CN" sz="1000" b="0" dirty="0">
                <a:solidFill>
                  <a:srgbClr val="6A9955"/>
                </a:solidFill>
                <a:effectLst/>
                <a:latin typeface="Consolas" panose="020B0609020204030204" pitchFamily="49" charset="0"/>
              </a:rPr>
              <a:t># </a:t>
            </a:r>
            <a:r>
              <a:rPr lang="zh-CN" altLang="en-US" sz="1000" b="0" dirty="0">
                <a:solidFill>
                  <a:srgbClr val="6A9955"/>
                </a:solidFill>
                <a:effectLst/>
                <a:latin typeface="Consolas" panose="020B0609020204030204" pitchFamily="49" charset="0"/>
              </a:rPr>
              <a:t>由于没有调用 </a:t>
            </a:r>
            <a:r>
              <a:rPr lang="en-US" altLang="zh-CN" sz="1000" b="0" dirty="0" err="1">
                <a:solidFill>
                  <a:srgbClr val="6A9955"/>
                </a:solidFill>
                <a:effectLst/>
                <a:latin typeface="Consolas" panose="020B0609020204030204" pitchFamily="49" charset="0"/>
              </a:rPr>
              <a:t>cleanup_session</a:t>
            </a:r>
            <a:r>
              <a:rPr lang="zh-CN" altLang="en-US" sz="1000" b="0" dirty="0">
                <a:solidFill>
                  <a:srgbClr val="6A9955"/>
                </a:solidFill>
                <a:effectLst/>
                <a:latin typeface="Consolas" panose="020B0609020204030204" pitchFamily="49" charset="0"/>
              </a:rPr>
              <a:t>，第二段代码可以访问第一段代码的变量</a:t>
            </a:r>
            <a:endParaRPr lang="zh-CN" altLang="en-US" sz="1000" b="0" dirty="0">
              <a:solidFill>
                <a:srgbClr val="CCCCCC"/>
              </a:solidFill>
              <a:effectLst/>
              <a:latin typeface="Consolas" panose="020B0609020204030204" pitchFamily="49" charset="0"/>
            </a:endParaRPr>
          </a:p>
          <a:p>
            <a:br>
              <a:rPr lang="zh-CN" altLang="en-US" sz="1000" b="0" dirty="0">
                <a:solidFill>
                  <a:srgbClr val="CCCCCC"/>
                </a:solidFill>
                <a:effectLst/>
                <a:latin typeface="Consolas" panose="020B0609020204030204" pitchFamily="49" charset="0"/>
              </a:rPr>
            </a:br>
            <a:r>
              <a:rPr lang="zh-CN" altLang="en-US" sz="1000" b="0" dirty="0">
                <a:solidFill>
                  <a:srgbClr val="CCCCCC"/>
                </a:solidFill>
                <a:effectLst/>
                <a:latin typeface="Consolas" panose="020B0609020204030204" pitchFamily="49" charset="0"/>
              </a:rPr>
              <a:t>    </a:t>
            </a:r>
            <a:r>
              <a:rPr lang="en-US" altLang="zh-CN" sz="1000" b="0" dirty="0">
                <a:solidFill>
                  <a:srgbClr val="DCDCAA"/>
                </a:solidFill>
                <a:effectLst/>
                <a:latin typeface="Consolas" panose="020B0609020204030204" pitchFamily="49" charset="0"/>
              </a:rPr>
              <a:t>print</a:t>
            </a:r>
            <a:r>
              <a:rPr lang="en-US" altLang="zh-CN" sz="1000" b="0" dirty="0">
                <a:solidFill>
                  <a:srgbClr val="CCCCCC"/>
                </a:solidFill>
                <a:effectLst/>
                <a:latin typeface="Consolas" panose="020B0609020204030204" pitchFamily="49" charset="0"/>
              </a:rPr>
              <a:t>(</a:t>
            </a:r>
            <a:r>
              <a:rPr lang="en-US" altLang="zh-CN" sz="1000" b="0" dirty="0">
                <a:solidFill>
                  <a:srgbClr val="CE9178"/>
                </a:solidFill>
                <a:effectLst/>
                <a:latin typeface="Consolas" panose="020B0609020204030204" pitchFamily="49" charset="0"/>
              </a:rPr>
              <a:t>"</a:t>
            </a:r>
            <a:r>
              <a:rPr lang="en-US" altLang="zh-CN" sz="1000" b="0" dirty="0">
                <a:solidFill>
                  <a:srgbClr val="D7BA7D"/>
                </a:solidFill>
                <a:effectLst/>
                <a:latin typeface="Consolas" panose="020B0609020204030204" pitchFamily="49" charset="0"/>
              </a:rPr>
              <a:t>\n</a:t>
            </a:r>
            <a:r>
              <a:rPr lang="en-US" altLang="zh-CN" sz="1000" b="0" dirty="0">
                <a:solidFill>
                  <a:srgbClr val="CE9178"/>
                </a:solidFill>
                <a:effectLst/>
                <a:latin typeface="Consolas" panose="020B0609020204030204" pitchFamily="49" charset="0"/>
              </a:rPr>
              <a:t>=== Case 3: </a:t>
            </a:r>
            <a:r>
              <a:rPr lang="zh-CN" altLang="en-US" sz="1000" b="0" dirty="0">
                <a:solidFill>
                  <a:srgbClr val="CE9178"/>
                </a:solidFill>
                <a:effectLst/>
                <a:latin typeface="Consolas" panose="020B0609020204030204" pitchFamily="49" charset="0"/>
              </a:rPr>
              <a:t>调用 </a:t>
            </a:r>
            <a:r>
              <a:rPr lang="en-US" altLang="zh-CN" sz="1000" b="0" dirty="0" err="1">
                <a:solidFill>
                  <a:srgbClr val="CE9178"/>
                </a:solidFill>
                <a:effectLst/>
                <a:latin typeface="Consolas" panose="020B0609020204030204" pitchFamily="49" charset="0"/>
              </a:rPr>
              <a:t>cleanup_session</a:t>
            </a:r>
            <a:r>
              <a:rPr lang="zh-CN" altLang="en-US" sz="1000" b="0" dirty="0">
                <a:solidFill>
                  <a:srgbClr val="CE9178"/>
                </a:solidFill>
                <a:effectLst/>
                <a:latin typeface="Consolas" panose="020B0609020204030204" pitchFamily="49" charset="0"/>
              </a:rPr>
              <a:t>，再输入第二段代码 </a:t>
            </a:r>
            <a:r>
              <a:rPr lang="en-US" altLang="zh-CN" sz="1000" b="0" dirty="0">
                <a:solidFill>
                  <a:srgbClr val="CE9178"/>
                </a:solidFill>
                <a:effectLst/>
                <a:latin typeface="Consolas" panose="020B0609020204030204" pitchFamily="49" charset="0"/>
              </a:rPr>
              <a:t>==="</a:t>
            </a:r>
            <a:r>
              <a:rPr lang="en-US" altLang="zh-CN" sz="1000" b="0" dirty="0">
                <a:solidFill>
                  <a:srgbClr val="CCCCCC"/>
                </a:solidFill>
                <a:effectLst/>
                <a:latin typeface="Consolas" panose="020B0609020204030204" pitchFamily="49" charset="0"/>
              </a:rPr>
              <a:t>)</a:t>
            </a:r>
          </a:p>
          <a:p>
            <a:r>
              <a:rPr lang="en-US" altLang="zh-CN" sz="1000" b="0" dirty="0">
                <a:solidFill>
                  <a:srgbClr val="CCCCCC"/>
                </a:solidFill>
                <a:effectLst/>
                <a:latin typeface="Consolas" panose="020B0609020204030204" pitchFamily="49" charset="0"/>
              </a:rPr>
              <a:t>    </a:t>
            </a:r>
          </a:p>
          <a:p>
            <a:r>
              <a:rPr lang="en-US" altLang="zh-CN" sz="1000" b="0" dirty="0">
                <a:solidFill>
                  <a:srgbClr val="CCCCCC"/>
                </a:solidFill>
                <a:effectLst/>
                <a:latin typeface="Consolas" panose="020B0609020204030204" pitchFamily="49" charset="0"/>
              </a:rPr>
              <a:t>    </a:t>
            </a:r>
            <a:r>
              <a:rPr lang="en-US" altLang="zh-CN" sz="1000" b="0" dirty="0" err="1">
                <a:solidFill>
                  <a:srgbClr val="9CDCFE"/>
                </a:solidFill>
                <a:effectLst/>
                <a:latin typeface="Consolas" panose="020B0609020204030204" pitchFamily="49" charset="0"/>
              </a:rPr>
              <a:t>interpreter</a:t>
            </a:r>
            <a:r>
              <a:rPr lang="en-US" altLang="zh-CN" sz="1000" b="0" dirty="0" err="1">
                <a:solidFill>
                  <a:srgbClr val="CCCCCC"/>
                </a:solidFill>
                <a:effectLst/>
                <a:latin typeface="Consolas" panose="020B0609020204030204" pitchFamily="49" charset="0"/>
              </a:rPr>
              <a:t>.</a:t>
            </a:r>
            <a:r>
              <a:rPr lang="en-US" altLang="zh-CN" sz="1000" b="0" dirty="0" err="1">
                <a:solidFill>
                  <a:srgbClr val="DCDCAA"/>
                </a:solidFill>
                <a:effectLst/>
                <a:latin typeface="Consolas" panose="020B0609020204030204" pitchFamily="49" charset="0"/>
              </a:rPr>
              <a:t>cleanup_session</a:t>
            </a:r>
            <a:r>
              <a:rPr lang="en-US" altLang="zh-CN" sz="1000" b="0" dirty="0">
                <a:solidFill>
                  <a:srgbClr val="CCCCCC"/>
                </a:solidFill>
                <a:effectLst/>
                <a:latin typeface="Consolas" panose="020B0609020204030204" pitchFamily="49" charset="0"/>
              </a:rPr>
              <a:t>()  </a:t>
            </a:r>
            <a:r>
              <a:rPr lang="en-US" altLang="zh-CN" sz="1000" b="0" dirty="0">
                <a:solidFill>
                  <a:srgbClr val="6A9955"/>
                </a:solidFill>
                <a:effectLst/>
                <a:latin typeface="Consolas" panose="020B0609020204030204" pitchFamily="49" charset="0"/>
              </a:rPr>
              <a:t># </a:t>
            </a:r>
            <a:r>
              <a:rPr lang="zh-CN" altLang="en-US" sz="1000" b="0" dirty="0">
                <a:solidFill>
                  <a:srgbClr val="6A9955"/>
                </a:solidFill>
                <a:effectLst/>
                <a:latin typeface="Consolas" panose="020B0609020204030204" pitchFamily="49" charset="0"/>
              </a:rPr>
              <a:t>清理子进程</a:t>
            </a:r>
            <a:endParaRPr lang="zh-CN" altLang="en-US" sz="1000" b="0" dirty="0">
              <a:solidFill>
                <a:srgbClr val="CCCCCC"/>
              </a:solidFill>
              <a:effectLst/>
              <a:latin typeface="Consolas" panose="020B0609020204030204" pitchFamily="49" charset="0"/>
            </a:endParaRPr>
          </a:p>
          <a:p>
            <a:r>
              <a:rPr lang="zh-CN" altLang="en-US" sz="1000" b="0" dirty="0">
                <a:solidFill>
                  <a:srgbClr val="CCCCCC"/>
                </a:solidFill>
                <a:effectLst/>
                <a:latin typeface="Consolas" panose="020B0609020204030204" pitchFamily="49" charset="0"/>
              </a:rPr>
              <a:t>    </a:t>
            </a:r>
            <a:r>
              <a:rPr lang="en-US" altLang="zh-CN" sz="1000" b="0" dirty="0" err="1">
                <a:solidFill>
                  <a:srgbClr val="9CDCFE"/>
                </a:solidFill>
                <a:effectLst/>
                <a:latin typeface="Consolas" panose="020B0609020204030204" pitchFamily="49" charset="0"/>
              </a:rPr>
              <a:t>interpreter</a:t>
            </a:r>
            <a:r>
              <a:rPr lang="en-US" altLang="zh-CN" sz="1000" b="0" dirty="0" err="1">
                <a:solidFill>
                  <a:srgbClr val="CCCCCC"/>
                </a:solidFill>
                <a:effectLst/>
                <a:latin typeface="Consolas" panose="020B0609020204030204" pitchFamily="49" charset="0"/>
              </a:rPr>
              <a:t>.</a:t>
            </a:r>
            <a:r>
              <a:rPr lang="en-US" altLang="zh-CN" sz="1000" b="0" dirty="0" err="1">
                <a:solidFill>
                  <a:srgbClr val="DCDCAA"/>
                </a:solidFill>
                <a:effectLst/>
                <a:latin typeface="Consolas" panose="020B0609020204030204" pitchFamily="49" charset="0"/>
              </a:rPr>
              <a:t>create_process</a:t>
            </a:r>
            <a:r>
              <a:rPr lang="en-US" altLang="zh-CN" sz="1000" b="0" dirty="0">
                <a:solidFill>
                  <a:srgbClr val="CCCCCC"/>
                </a:solidFill>
                <a:effectLst/>
                <a:latin typeface="Consolas" panose="020B0609020204030204" pitchFamily="49" charset="0"/>
              </a:rPr>
              <a:t>()  </a:t>
            </a:r>
            <a:r>
              <a:rPr lang="en-US" altLang="zh-CN" sz="1000" b="0" dirty="0">
                <a:solidFill>
                  <a:srgbClr val="6A9955"/>
                </a:solidFill>
                <a:effectLst/>
                <a:latin typeface="Consolas" panose="020B0609020204030204" pitchFamily="49" charset="0"/>
              </a:rPr>
              <a:t># </a:t>
            </a:r>
            <a:r>
              <a:rPr lang="zh-CN" altLang="en-US" sz="1000" b="0" dirty="0">
                <a:solidFill>
                  <a:srgbClr val="6A9955"/>
                </a:solidFill>
                <a:effectLst/>
                <a:latin typeface="Consolas" panose="020B0609020204030204" pitchFamily="49" charset="0"/>
              </a:rPr>
              <a:t>创建新的子进程</a:t>
            </a:r>
            <a:endParaRPr lang="zh-CN" altLang="en-US" sz="1000" b="0" dirty="0">
              <a:solidFill>
                <a:srgbClr val="CCCCCC"/>
              </a:solidFill>
              <a:effectLst/>
              <a:latin typeface="Consolas" panose="020B0609020204030204" pitchFamily="49" charset="0"/>
            </a:endParaRPr>
          </a:p>
          <a:p>
            <a:r>
              <a:rPr lang="zh-CN" altLang="en-US" sz="1000" b="0" dirty="0">
                <a:solidFill>
                  <a:srgbClr val="CCCCCC"/>
                </a:solidFill>
                <a:effectLst/>
                <a:latin typeface="Consolas" panose="020B0609020204030204" pitchFamily="49" charset="0"/>
              </a:rPr>
              <a:t>    </a:t>
            </a:r>
            <a:r>
              <a:rPr lang="en-US" altLang="zh-CN" sz="1000" b="0" dirty="0" err="1">
                <a:solidFill>
                  <a:srgbClr val="9CDCFE"/>
                </a:solidFill>
                <a:effectLst/>
                <a:latin typeface="Consolas" panose="020B0609020204030204" pitchFamily="49" charset="0"/>
              </a:rPr>
              <a:t>interpreter</a:t>
            </a:r>
            <a:r>
              <a:rPr lang="en-US" altLang="zh-CN" sz="1000" b="0" dirty="0" err="1">
                <a:solidFill>
                  <a:srgbClr val="CCCCCC"/>
                </a:solidFill>
                <a:effectLst/>
                <a:latin typeface="Consolas" panose="020B0609020204030204" pitchFamily="49" charset="0"/>
              </a:rPr>
              <a:t>.</a:t>
            </a:r>
            <a:r>
              <a:rPr lang="en-US" altLang="zh-CN" sz="1000" b="0" dirty="0" err="1">
                <a:solidFill>
                  <a:srgbClr val="DCDCAA"/>
                </a:solidFill>
                <a:effectLst/>
                <a:latin typeface="Consolas" panose="020B0609020204030204" pitchFamily="49" charset="0"/>
              </a:rPr>
              <a:t>run</a:t>
            </a:r>
            <a:r>
              <a:rPr lang="en-US" altLang="zh-CN" sz="1000" b="0" dirty="0">
                <a:solidFill>
                  <a:srgbClr val="CCCCCC"/>
                </a:solidFill>
                <a:effectLst/>
                <a:latin typeface="Consolas" panose="020B0609020204030204" pitchFamily="49" charset="0"/>
              </a:rPr>
              <a:t>(</a:t>
            </a:r>
            <a:r>
              <a:rPr lang="en-US" altLang="zh-CN" sz="1000" b="0" dirty="0">
                <a:solidFill>
                  <a:srgbClr val="CE9178"/>
                </a:solidFill>
                <a:effectLst/>
                <a:latin typeface="Consolas" panose="020B0609020204030204" pitchFamily="49" charset="0"/>
              </a:rPr>
              <a:t>"print(</a:t>
            </a:r>
            <a:r>
              <a:rPr lang="en-US" altLang="zh-CN" sz="1000" b="0" dirty="0" err="1">
                <a:solidFill>
                  <a:srgbClr val="CE9178"/>
                </a:solidFill>
                <a:effectLst/>
                <a:latin typeface="Consolas" panose="020B0609020204030204" pitchFamily="49" charset="0"/>
              </a:rPr>
              <a:t>f'x</a:t>
            </a:r>
            <a:r>
              <a:rPr lang="en-US" altLang="zh-CN" sz="1000" b="0" dirty="0">
                <a:solidFill>
                  <a:srgbClr val="CE9178"/>
                </a:solidFill>
                <a:effectLst/>
                <a:latin typeface="Consolas" panose="020B0609020204030204" pitchFamily="49" charset="0"/>
              </a:rPr>
              <a:t> = </a:t>
            </a:r>
            <a:r>
              <a:rPr lang="en-US" altLang="zh-CN" sz="1000" b="0" dirty="0">
                <a:solidFill>
                  <a:srgbClr val="569CD6"/>
                </a:solidFill>
                <a:effectLst/>
                <a:latin typeface="Consolas" panose="020B0609020204030204" pitchFamily="49" charset="0"/>
              </a:rPr>
              <a:t>{x}</a:t>
            </a:r>
            <a:r>
              <a:rPr lang="en-US" altLang="zh-CN" sz="1000" b="0" dirty="0">
                <a:solidFill>
                  <a:srgbClr val="CE9178"/>
                </a:solidFill>
                <a:effectLst/>
                <a:latin typeface="Consolas" panose="020B0609020204030204" pitchFamily="49" charset="0"/>
              </a:rPr>
              <a:t>')"</a:t>
            </a:r>
            <a:r>
              <a:rPr lang="en-US" altLang="zh-CN" sz="1000" b="0" dirty="0">
                <a:solidFill>
                  <a:srgbClr val="CCCCCC"/>
                </a:solidFill>
                <a:effectLst/>
                <a:latin typeface="Consolas" panose="020B0609020204030204" pitchFamily="49" charset="0"/>
              </a:rPr>
              <a:t>)  </a:t>
            </a:r>
            <a:r>
              <a:rPr lang="en-US" altLang="zh-CN" sz="1000" b="0" dirty="0">
                <a:solidFill>
                  <a:srgbClr val="6A9955"/>
                </a:solidFill>
                <a:effectLst/>
                <a:latin typeface="Consolas" panose="020B0609020204030204" pitchFamily="49" charset="0"/>
              </a:rPr>
              <a:t># </a:t>
            </a:r>
            <a:r>
              <a:rPr lang="zh-CN" altLang="en-US" sz="1000" b="0" dirty="0">
                <a:solidFill>
                  <a:srgbClr val="6A9955"/>
                </a:solidFill>
                <a:effectLst/>
                <a:latin typeface="Consolas" panose="020B0609020204030204" pitchFamily="49" charset="0"/>
              </a:rPr>
              <a:t>输入第二段代码</a:t>
            </a:r>
            <a:endParaRPr lang="zh-CN" altLang="en-US" sz="1000" b="0" dirty="0">
              <a:solidFill>
                <a:srgbClr val="CCCCCC"/>
              </a:solidFill>
              <a:effectLst/>
              <a:latin typeface="Consolas" panose="020B0609020204030204" pitchFamily="49" charset="0"/>
            </a:endParaRPr>
          </a:p>
          <a:p>
            <a:r>
              <a:rPr lang="zh-CN" altLang="en-US" sz="1000" b="0" dirty="0">
                <a:solidFill>
                  <a:srgbClr val="CCCCCC"/>
                </a:solidFill>
                <a:effectLst/>
                <a:latin typeface="Consolas" panose="020B0609020204030204" pitchFamily="49" charset="0"/>
              </a:rPr>
              <a:t>    </a:t>
            </a:r>
            <a:r>
              <a:rPr lang="en-US" altLang="zh-CN" sz="1000" b="0" dirty="0">
                <a:solidFill>
                  <a:srgbClr val="6A9955"/>
                </a:solidFill>
                <a:effectLst/>
                <a:latin typeface="Consolas" panose="020B0609020204030204" pitchFamily="49" charset="0"/>
              </a:rPr>
              <a:t># </a:t>
            </a:r>
            <a:r>
              <a:rPr lang="zh-CN" altLang="en-US" sz="1000" b="0" dirty="0">
                <a:solidFill>
                  <a:srgbClr val="6A9955"/>
                </a:solidFill>
                <a:effectLst/>
                <a:latin typeface="Consolas" panose="020B0609020204030204" pitchFamily="49" charset="0"/>
              </a:rPr>
              <a:t>由于调用了 </a:t>
            </a:r>
            <a:r>
              <a:rPr lang="en-US" altLang="zh-CN" sz="1000" b="0" dirty="0" err="1">
                <a:solidFill>
                  <a:srgbClr val="6A9955"/>
                </a:solidFill>
                <a:effectLst/>
                <a:latin typeface="Consolas" panose="020B0609020204030204" pitchFamily="49" charset="0"/>
              </a:rPr>
              <a:t>cleanup_session</a:t>
            </a:r>
            <a:r>
              <a:rPr lang="zh-CN" altLang="en-US" sz="1000" b="0" dirty="0">
                <a:solidFill>
                  <a:srgbClr val="6A9955"/>
                </a:solidFill>
                <a:effectLst/>
                <a:latin typeface="Consolas" panose="020B0609020204030204" pitchFamily="49" charset="0"/>
              </a:rPr>
              <a:t>，第二段代码无法访问第一段代码的变量</a:t>
            </a:r>
            <a:endParaRPr lang="zh-CN" altLang="en-US" sz="1000" b="0" dirty="0">
              <a:solidFill>
                <a:srgbClr val="CCCCCC"/>
              </a:solidFill>
              <a:effectLst/>
              <a:latin typeface="Consolas" panose="020B0609020204030204" pitchFamily="49" charset="0"/>
            </a:endParaRPr>
          </a:p>
        </p:txBody>
      </p:sp>
      <p:sp>
        <p:nvSpPr>
          <p:cNvPr id="77" name="Google Shape;258;p9">
            <a:extLst>
              <a:ext uri="{FF2B5EF4-FFF2-40B4-BE49-F238E27FC236}">
                <a16:creationId xmlns:a16="http://schemas.microsoft.com/office/drawing/2014/main" id="{833CA692-6D81-174A-AE22-24BE9BCE663A}"/>
              </a:ext>
            </a:extLst>
          </p:cNvPr>
          <p:cNvSpPr/>
          <p:nvPr/>
        </p:nvSpPr>
        <p:spPr>
          <a:xfrm>
            <a:off x="62876" y="4657780"/>
            <a:ext cx="4798141" cy="1571570"/>
          </a:xfrm>
          <a:prstGeom prst="roundRect">
            <a:avLst>
              <a:gd name="adj" fmla="val 0"/>
            </a:avLst>
          </a:prstGeom>
          <a:noFill/>
          <a:ln>
            <a:noFill/>
          </a:ln>
          <a:effectLst>
            <a:outerShdw blurRad="127000" dist="63500" dir="2700000" algn="tl" rotWithShape="0">
              <a:schemeClr val="accent2">
                <a:alpha val="14901"/>
              </a:schemeClr>
            </a:outerShdw>
          </a:effectLst>
        </p:spPr>
        <p:txBody>
          <a:bodyPr spcFirstLastPara="1" wrap="square" lIns="91425" tIns="45700" rIns="91425" bIns="45700" anchor="ctr"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10000"/>
              </a:lnSpc>
              <a:spcBef>
                <a:spcPts val="0"/>
              </a:spcBef>
              <a:spcAft>
                <a:spcPts val="0"/>
              </a:spcAft>
              <a:buNone/>
            </a:pPr>
            <a:r>
              <a:rPr lang="zh-CN" altLang="en-US" sz="1600" b="1" dirty="0">
                <a:solidFill>
                  <a:schemeClr val="tx1"/>
                </a:solidFill>
                <a:latin typeface="Times New Roman"/>
                <a:ea typeface="Times New Roman"/>
                <a:cs typeface="Times New Roman"/>
                <a:sym typeface="Times New Roman"/>
              </a:rPr>
              <a:t>使用</a:t>
            </a:r>
            <a:r>
              <a:rPr lang="en-US" altLang="zh-CN" sz="1600" b="1" dirty="0">
                <a:solidFill>
                  <a:schemeClr val="tx1"/>
                </a:solidFill>
                <a:latin typeface="Times New Roman"/>
                <a:ea typeface="Times New Roman"/>
                <a:cs typeface="Times New Roman"/>
                <a:sym typeface="Times New Roman"/>
              </a:rPr>
              <a:t>process</a:t>
            </a:r>
            <a:r>
              <a:rPr lang="zh-CN" altLang="en-US" sz="1600" b="1" dirty="0">
                <a:solidFill>
                  <a:schemeClr val="tx1"/>
                </a:solidFill>
                <a:latin typeface="Times New Roman"/>
                <a:ea typeface="Times New Roman"/>
                <a:cs typeface="Times New Roman"/>
                <a:sym typeface="Times New Roman"/>
              </a:rPr>
              <a:t>和</a:t>
            </a:r>
            <a:r>
              <a:rPr lang="en-US" altLang="zh-CN" sz="1600" b="1" dirty="0">
                <a:solidFill>
                  <a:schemeClr val="tx1"/>
                </a:solidFill>
                <a:latin typeface="Times New Roman"/>
                <a:ea typeface="Times New Roman"/>
                <a:cs typeface="Times New Roman"/>
                <a:sym typeface="Times New Roman"/>
              </a:rPr>
              <a:t>queue</a:t>
            </a:r>
            <a:r>
              <a:rPr lang="zh-CN" altLang="en-US" sz="1600" b="1" dirty="0">
                <a:solidFill>
                  <a:schemeClr val="tx1"/>
                </a:solidFill>
                <a:latin typeface="Times New Roman"/>
                <a:ea typeface="Times New Roman"/>
                <a:cs typeface="Times New Roman"/>
                <a:sym typeface="Times New Roman"/>
              </a:rPr>
              <a:t>的原因：</a:t>
            </a:r>
            <a:endParaRPr lang="en-US" altLang="zh-CN" sz="1600" b="1" dirty="0">
              <a:solidFill>
                <a:schemeClr val="tx1"/>
              </a:solidFill>
              <a:latin typeface="Times New Roman"/>
              <a:ea typeface="Times New Roman"/>
              <a:cs typeface="Times New Roman"/>
              <a:sym typeface="Times New Roman"/>
            </a:endParaRPr>
          </a:p>
          <a:p>
            <a:pPr marL="0" marR="0" lvl="0" indent="0" algn="l" rtl="0">
              <a:lnSpc>
                <a:spcPct val="110000"/>
              </a:lnSpc>
              <a:spcBef>
                <a:spcPts val="0"/>
              </a:spcBef>
              <a:spcAft>
                <a:spcPts val="0"/>
              </a:spcAft>
              <a:buNone/>
            </a:pPr>
            <a:r>
              <a:rPr lang="zh-CN" altLang="en-US" sz="1600" b="1" dirty="0">
                <a:solidFill>
                  <a:srgbClr val="FF0000"/>
                </a:solidFill>
                <a:latin typeface="Times New Roman"/>
                <a:ea typeface="Times New Roman"/>
                <a:cs typeface="Times New Roman"/>
                <a:sym typeface="Times New Roman"/>
              </a:rPr>
              <a:t>隔离性。</a:t>
            </a:r>
            <a:r>
              <a:rPr lang="en-US" altLang="zh-CN" sz="1600" b="1" dirty="0">
                <a:solidFill>
                  <a:schemeClr val="tx1"/>
                </a:solidFill>
                <a:latin typeface="Times New Roman"/>
                <a:ea typeface="Times New Roman"/>
                <a:cs typeface="Times New Roman"/>
                <a:sym typeface="Times New Roman"/>
              </a:rPr>
              <a:t>LLM</a:t>
            </a:r>
            <a:r>
              <a:rPr lang="zh-CN" altLang="en-US" sz="1600" b="1" dirty="0">
                <a:solidFill>
                  <a:schemeClr val="tx1"/>
                </a:solidFill>
                <a:latin typeface="Times New Roman"/>
                <a:ea typeface="Times New Roman"/>
                <a:cs typeface="Times New Roman"/>
                <a:sym typeface="Times New Roman"/>
              </a:rPr>
              <a:t>写出的代码有极大可能报错。但是放在</a:t>
            </a:r>
            <a:r>
              <a:rPr lang="en-US" altLang="zh-CN" sz="1600" b="1" dirty="0">
                <a:solidFill>
                  <a:schemeClr val="tx1"/>
                </a:solidFill>
                <a:latin typeface="Times New Roman"/>
                <a:ea typeface="Times New Roman"/>
                <a:cs typeface="Times New Roman"/>
                <a:sym typeface="Times New Roman"/>
              </a:rPr>
              <a:t>process</a:t>
            </a:r>
            <a:r>
              <a:rPr lang="zh-CN" altLang="en-US" sz="1600" b="1" dirty="0">
                <a:solidFill>
                  <a:schemeClr val="tx1"/>
                </a:solidFill>
                <a:latin typeface="Times New Roman"/>
                <a:ea typeface="Times New Roman"/>
                <a:cs typeface="Times New Roman"/>
                <a:sym typeface="Times New Roman"/>
              </a:rPr>
              <a:t>中执行的代码报错并不会影响</a:t>
            </a:r>
            <a:r>
              <a:rPr lang="en-US" altLang="zh-CN" sz="1600" b="1" dirty="0">
                <a:solidFill>
                  <a:schemeClr val="tx1"/>
                </a:solidFill>
                <a:latin typeface="Times New Roman"/>
                <a:ea typeface="Times New Roman"/>
                <a:cs typeface="Times New Roman"/>
                <a:sym typeface="Times New Roman"/>
              </a:rPr>
              <a:t>main</a:t>
            </a:r>
            <a:r>
              <a:rPr lang="zh-CN" altLang="en-US" sz="1600" b="1" dirty="0">
                <a:solidFill>
                  <a:schemeClr val="tx1"/>
                </a:solidFill>
                <a:latin typeface="Times New Roman"/>
                <a:ea typeface="Times New Roman"/>
                <a:cs typeface="Times New Roman"/>
                <a:sym typeface="Times New Roman"/>
              </a:rPr>
              <a:t>的执行。也就是说，我们可以在</a:t>
            </a:r>
            <a:r>
              <a:rPr lang="en-US" altLang="zh-CN" sz="1600" b="1" dirty="0">
                <a:solidFill>
                  <a:schemeClr val="tx1"/>
                </a:solidFill>
                <a:latin typeface="Times New Roman"/>
                <a:ea typeface="Times New Roman"/>
                <a:cs typeface="Times New Roman"/>
                <a:sym typeface="Times New Roman"/>
              </a:rPr>
              <a:t>process</a:t>
            </a:r>
            <a:r>
              <a:rPr lang="zh-CN" altLang="en-US" sz="1600" b="1" dirty="0">
                <a:solidFill>
                  <a:schemeClr val="tx1"/>
                </a:solidFill>
                <a:latin typeface="Times New Roman"/>
                <a:ea typeface="Times New Roman"/>
                <a:cs typeface="Times New Roman"/>
                <a:sym typeface="Times New Roman"/>
              </a:rPr>
              <a:t>这个“实验台”上任意玩耍，而不会影响</a:t>
            </a:r>
            <a:r>
              <a:rPr lang="en-US" altLang="zh-CN" sz="1600" b="1" dirty="0">
                <a:solidFill>
                  <a:schemeClr val="tx1"/>
                </a:solidFill>
                <a:latin typeface="Times New Roman"/>
                <a:ea typeface="Times New Roman"/>
                <a:cs typeface="Times New Roman"/>
                <a:sym typeface="Times New Roman"/>
              </a:rPr>
              <a:t>main.</a:t>
            </a:r>
            <a:r>
              <a:rPr lang="zh-CN" altLang="en-US" sz="1600" b="1" dirty="0">
                <a:solidFill>
                  <a:schemeClr val="tx1"/>
                </a:solidFill>
                <a:latin typeface="Times New Roman"/>
                <a:ea typeface="Times New Roman"/>
                <a:cs typeface="Times New Roman"/>
                <a:sym typeface="Times New Roman"/>
              </a:rPr>
              <a:t> </a:t>
            </a:r>
            <a:endParaRPr lang="en-US" altLang="zh-CN" sz="1600" b="1" dirty="0">
              <a:solidFill>
                <a:schemeClr val="tx1"/>
              </a:solidFill>
              <a:latin typeface="Times New Roman"/>
              <a:ea typeface="Times New Roman"/>
              <a:cs typeface="Times New Roman"/>
              <a:sym typeface="Times New Roman"/>
            </a:endParaRPr>
          </a:p>
          <a:p>
            <a:pPr marL="0" marR="0" lvl="0" indent="0" algn="l" rtl="0">
              <a:lnSpc>
                <a:spcPct val="110000"/>
              </a:lnSpc>
              <a:spcBef>
                <a:spcPts val="0"/>
              </a:spcBef>
              <a:spcAft>
                <a:spcPts val="0"/>
              </a:spcAft>
              <a:buNone/>
            </a:pPr>
            <a:r>
              <a:rPr lang="en-US" altLang="zh-CN" sz="1600" b="1" dirty="0">
                <a:solidFill>
                  <a:schemeClr val="tx1"/>
                </a:solidFill>
                <a:latin typeface="Times New Roman"/>
                <a:ea typeface="Times New Roman"/>
                <a:cs typeface="Times New Roman"/>
                <a:sym typeface="Times New Roman"/>
              </a:rPr>
              <a:t>queue</a:t>
            </a:r>
            <a:r>
              <a:rPr lang="zh-CN" altLang="en-US" sz="1600" b="1" dirty="0">
                <a:solidFill>
                  <a:schemeClr val="tx1"/>
                </a:solidFill>
                <a:latin typeface="Times New Roman"/>
                <a:ea typeface="Times New Roman"/>
                <a:cs typeface="Times New Roman"/>
                <a:sym typeface="Times New Roman"/>
              </a:rPr>
              <a:t>则是 </a:t>
            </a:r>
            <a:r>
              <a:rPr lang="en-US" altLang="zh-CN" sz="1600" b="1" dirty="0">
                <a:solidFill>
                  <a:schemeClr val="tx1"/>
                </a:solidFill>
                <a:latin typeface="Times New Roman"/>
                <a:ea typeface="Times New Roman"/>
                <a:cs typeface="Times New Roman"/>
                <a:sym typeface="Times New Roman"/>
              </a:rPr>
              <a:t>process</a:t>
            </a:r>
            <a:r>
              <a:rPr lang="zh-CN" altLang="en-US" sz="1600" b="1" dirty="0">
                <a:solidFill>
                  <a:schemeClr val="tx1"/>
                </a:solidFill>
                <a:latin typeface="Times New Roman"/>
                <a:ea typeface="Times New Roman"/>
                <a:cs typeface="Times New Roman"/>
                <a:sym typeface="Times New Roman"/>
              </a:rPr>
              <a:t>的输出流。</a:t>
            </a:r>
          </a:p>
        </p:txBody>
      </p:sp>
      <p:sp>
        <p:nvSpPr>
          <p:cNvPr id="78" name="Google Shape;258;p9">
            <a:extLst>
              <a:ext uri="{FF2B5EF4-FFF2-40B4-BE49-F238E27FC236}">
                <a16:creationId xmlns:a16="http://schemas.microsoft.com/office/drawing/2014/main" id="{911F4825-70F8-22AF-EF18-D193B6A22083}"/>
              </a:ext>
            </a:extLst>
          </p:cNvPr>
          <p:cNvSpPr/>
          <p:nvPr/>
        </p:nvSpPr>
        <p:spPr>
          <a:xfrm>
            <a:off x="62875" y="6408591"/>
            <a:ext cx="5537825" cy="449409"/>
          </a:xfrm>
          <a:prstGeom prst="roundRect">
            <a:avLst>
              <a:gd name="adj" fmla="val 0"/>
            </a:avLst>
          </a:prstGeom>
          <a:noFill/>
          <a:ln>
            <a:noFill/>
          </a:ln>
          <a:effectLst>
            <a:outerShdw blurRad="127000" dist="63500" dir="2700000" algn="tl" rotWithShape="0">
              <a:schemeClr val="accent2">
                <a:alpha val="14901"/>
              </a:schemeClr>
            </a:outerShdw>
          </a:effectLst>
        </p:spPr>
        <p:txBody>
          <a:bodyPr spcFirstLastPara="1" wrap="square" lIns="91425" tIns="45700" rIns="91425" bIns="45700" anchor="ctr" anchorCtr="0">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10000"/>
              </a:lnSpc>
              <a:spcBef>
                <a:spcPts val="0"/>
              </a:spcBef>
              <a:spcAft>
                <a:spcPts val="0"/>
              </a:spcAft>
              <a:buNone/>
            </a:pPr>
            <a:r>
              <a:rPr lang="zh-CN" altLang="en-US" sz="1600" b="1" dirty="0">
                <a:solidFill>
                  <a:schemeClr val="tx1"/>
                </a:solidFill>
                <a:latin typeface="Times New Roman"/>
                <a:ea typeface="Times New Roman"/>
                <a:cs typeface="Times New Roman"/>
                <a:sym typeface="Times New Roman"/>
              </a:rPr>
              <a:t>个人经验：</a:t>
            </a:r>
            <a:r>
              <a:rPr lang="zh-CN" altLang="en-US" sz="1600" b="1" dirty="0">
                <a:solidFill>
                  <a:srgbClr val="FF0000"/>
                </a:solidFill>
                <a:latin typeface="Times New Roman"/>
                <a:ea typeface="Times New Roman"/>
                <a:cs typeface="Times New Roman"/>
                <a:sym typeface="Times New Roman"/>
              </a:rPr>
              <a:t>不要</a:t>
            </a:r>
            <a:r>
              <a:rPr lang="zh-CN" altLang="en-US" sz="1600" b="1" dirty="0">
                <a:solidFill>
                  <a:schemeClr val="tx1"/>
                </a:solidFill>
                <a:latin typeface="Times New Roman"/>
                <a:ea typeface="Times New Roman"/>
                <a:cs typeface="Times New Roman"/>
                <a:sym typeface="Times New Roman"/>
              </a:rPr>
              <a:t>在非本地</a:t>
            </a:r>
            <a:r>
              <a:rPr lang="en-US" altLang="zh-CN" sz="1600" b="1" dirty="0" err="1">
                <a:solidFill>
                  <a:schemeClr val="tx1"/>
                </a:solidFill>
                <a:latin typeface="Times New Roman"/>
                <a:ea typeface="Times New Roman"/>
                <a:cs typeface="Times New Roman"/>
                <a:sym typeface="Times New Roman"/>
              </a:rPr>
              <a:t>Jupyter</a:t>
            </a:r>
            <a:r>
              <a:rPr lang="en-US" altLang="zh-CN" sz="1600" b="1" dirty="0">
                <a:solidFill>
                  <a:schemeClr val="tx1"/>
                </a:solidFill>
                <a:latin typeface="Times New Roman"/>
                <a:ea typeface="Times New Roman"/>
                <a:cs typeface="Times New Roman"/>
                <a:sym typeface="Times New Roman"/>
              </a:rPr>
              <a:t> Notebook </a:t>
            </a:r>
            <a:r>
              <a:rPr lang="zh-CN" altLang="en-US" sz="1600" b="1" dirty="0">
                <a:solidFill>
                  <a:schemeClr val="tx1"/>
                </a:solidFill>
                <a:latin typeface="Times New Roman"/>
                <a:ea typeface="Times New Roman"/>
                <a:cs typeface="Times New Roman"/>
                <a:sym typeface="Times New Roman"/>
              </a:rPr>
              <a:t>环境下使用这种设计。</a:t>
            </a:r>
          </a:p>
        </p:txBody>
      </p:sp>
      <p:cxnSp>
        <p:nvCxnSpPr>
          <p:cNvPr id="79" name="直接箭头连接符 78">
            <a:extLst>
              <a:ext uri="{FF2B5EF4-FFF2-40B4-BE49-F238E27FC236}">
                <a16:creationId xmlns:a16="http://schemas.microsoft.com/office/drawing/2014/main" id="{894F77FB-113B-6AF0-08D0-47D0F7437901}"/>
              </a:ext>
            </a:extLst>
          </p:cNvPr>
          <p:cNvCxnSpPr>
            <a:cxnSpLocks/>
          </p:cNvCxnSpPr>
          <p:nvPr/>
        </p:nvCxnSpPr>
        <p:spPr>
          <a:xfrm flipV="1">
            <a:off x="11018358" y="1293378"/>
            <a:ext cx="0" cy="3177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2245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矩形 147">
            <a:extLst>
              <a:ext uri="{FF2B5EF4-FFF2-40B4-BE49-F238E27FC236}">
                <a16:creationId xmlns:a16="http://schemas.microsoft.com/office/drawing/2014/main" id="{84C1C3BF-A9D1-F6CF-F779-1DC4FB9C2727}"/>
              </a:ext>
            </a:extLst>
          </p:cNvPr>
          <p:cNvSpPr/>
          <p:nvPr/>
        </p:nvSpPr>
        <p:spPr>
          <a:xfrm>
            <a:off x="143964" y="4425967"/>
            <a:ext cx="4711360" cy="2336782"/>
          </a:xfrm>
          <a:prstGeom prst="rect">
            <a:avLst/>
          </a:prstGeom>
          <a:noFill/>
          <a:ln w="38100">
            <a:solidFill>
              <a:schemeClr val="accent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638B36D6-C90D-0A40-A28E-3BBA9116D50D}"/>
              </a:ext>
            </a:extLst>
          </p:cNvPr>
          <p:cNvSpPr txBox="1"/>
          <p:nvPr/>
        </p:nvSpPr>
        <p:spPr>
          <a:xfrm>
            <a:off x="-1" y="0"/>
            <a:ext cx="9782175" cy="830997"/>
          </a:xfrm>
          <a:prstGeom prst="rect">
            <a:avLst/>
          </a:prstGeom>
          <a:noFill/>
        </p:spPr>
        <p:txBody>
          <a:bodyPr wrap="square" rtlCol="0">
            <a:spAutoFit/>
          </a:bodyPr>
          <a:lstStyle/>
          <a:p>
            <a:r>
              <a:rPr lang="en-US" altLang="zh-CN" sz="2400" b="1" dirty="0">
                <a:latin typeface="Times New Roman" panose="02020603050405020304" pitchFamily="18" charset="0"/>
                <a:ea typeface="新宋体" panose="02010609030101010101" pitchFamily="49" charset="-122"/>
              </a:rPr>
              <a:t>Finding key pieces of the puzzle</a:t>
            </a:r>
          </a:p>
          <a:p>
            <a:r>
              <a:rPr lang="zh-CN" altLang="en-US" sz="2400" b="1" dirty="0">
                <a:latin typeface="Times New Roman" panose="02020603050405020304" pitchFamily="18" charset="0"/>
                <a:ea typeface="新宋体" panose="02010609030101010101" pitchFamily="49" charset="-122"/>
              </a:rPr>
              <a:t>理解工作流</a:t>
            </a:r>
            <a:r>
              <a:rPr lang="en-US" altLang="zh-CN" sz="2400" b="1" dirty="0">
                <a:latin typeface="Times New Roman" panose="02020603050405020304" pitchFamily="18" charset="0"/>
                <a:ea typeface="新宋体" panose="02010609030101010101" pitchFamily="49" charset="-122"/>
              </a:rPr>
              <a:t>(2.1.4) – </a:t>
            </a:r>
            <a:r>
              <a:rPr lang="zh-CN" altLang="en-US" sz="2400" b="1" dirty="0">
                <a:latin typeface="Times New Roman" panose="02020603050405020304" pitchFamily="18" charset="0"/>
                <a:ea typeface="新宋体" panose="02010609030101010101" pitchFamily="49" charset="-122"/>
              </a:rPr>
              <a:t>谁最能评价模型？当然是</a:t>
            </a:r>
            <a:r>
              <a:rPr lang="en-US" altLang="zh-CN" sz="2400" b="1" dirty="0">
                <a:latin typeface="Times New Roman" panose="02020603050405020304" pitchFamily="18" charset="0"/>
                <a:ea typeface="新宋体" panose="02010609030101010101" pitchFamily="49" charset="-122"/>
              </a:rPr>
              <a:t>LLM</a:t>
            </a:r>
            <a:r>
              <a:rPr lang="zh-CN" altLang="en-US" sz="2400" b="1" dirty="0">
                <a:latin typeface="Times New Roman" panose="02020603050405020304" pitchFamily="18" charset="0"/>
                <a:ea typeface="新宋体" panose="02010609030101010101" pitchFamily="49" charset="-122"/>
              </a:rPr>
              <a:t>，难道是我啊？</a:t>
            </a:r>
            <a:endParaRPr lang="en-US" altLang="zh-CN" sz="2400" b="1" dirty="0">
              <a:latin typeface="Times New Roman" panose="02020603050405020304" pitchFamily="18" charset="0"/>
              <a:ea typeface="新宋体" panose="02010609030101010101" pitchFamily="49" charset="-122"/>
            </a:endParaRPr>
          </a:p>
        </p:txBody>
      </p:sp>
      <p:cxnSp>
        <p:nvCxnSpPr>
          <p:cNvPr id="5" name="直接箭头连接符 4">
            <a:extLst>
              <a:ext uri="{FF2B5EF4-FFF2-40B4-BE49-F238E27FC236}">
                <a16:creationId xmlns:a16="http://schemas.microsoft.com/office/drawing/2014/main" id="{66AE25A0-AA83-11E0-894E-E2A65BBB7F93}"/>
              </a:ext>
            </a:extLst>
          </p:cNvPr>
          <p:cNvCxnSpPr>
            <a:cxnSpLocks/>
          </p:cNvCxnSpPr>
          <p:nvPr/>
        </p:nvCxnSpPr>
        <p:spPr>
          <a:xfrm>
            <a:off x="9077325" y="1976551"/>
            <a:ext cx="0" cy="3177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矩形: 圆角 2">
            <a:extLst>
              <a:ext uri="{FF2B5EF4-FFF2-40B4-BE49-F238E27FC236}">
                <a16:creationId xmlns:a16="http://schemas.microsoft.com/office/drawing/2014/main" id="{6808103A-154A-0F82-F92E-81D7959A2306}"/>
              </a:ext>
            </a:extLst>
          </p:cNvPr>
          <p:cNvSpPr/>
          <p:nvPr/>
        </p:nvSpPr>
        <p:spPr>
          <a:xfrm>
            <a:off x="6418912" y="2294326"/>
            <a:ext cx="5316819" cy="46238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dirty="0" err="1"/>
              <a:t>parse_exec_result</a:t>
            </a:r>
            <a:r>
              <a:rPr lang="en-US" altLang="zh-CN" dirty="0"/>
              <a:t> [</a:t>
            </a:r>
            <a:r>
              <a:rPr lang="zh-CN" altLang="en-US" dirty="0"/>
              <a:t>基于运行结果，给予代码评价</a:t>
            </a:r>
            <a:r>
              <a:rPr lang="en-US" altLang="zh-CN" dirty="0"/>
              <a:t>]</a:t>
            </a:r>
          </a:p>
        </p:txBody>
      </p:sp>
      <p:sp>
        <p:nvSpPr>
          <p:cNvPr id="4" name="矩形: 圆角 3">
            <a:extLst>
              <a:ext uri="{FF2B5EF4-FFF2-40B4-BE49-F238E27FC236}">
                <a16:creationId xmlns:a16="http://schemas.microsoft.com/office/drawing/2014/main" id="{8E990C37-0F1D-405D-E006-2C629AABEA0A}"/>
              </a:ext>
            </a:extLst>
          </p:cNvPr>
          <p:cNvSpPr/>
          <p:nvPr/>
        </p:nvSpPr>
        <p:spPr>
          <a:xfrm>
            <a:off x="6418913" y="1545067"/>
            <a:ext cx="5316819" cy="4314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调用</a:t>
            </a:r>
            <a:r>
              <a:rPr lang="en-US" altLang="zh-CN" dirty="0" err="1"/>
              <a:t>exec_callback</a:t>
            </a:r>
            <a:r>
              <a:rPr lang="en-US" altLang="zh-CN" dirty="0"/>
              <a:t> [</a:t>
            </a:r>
            <a:r>
              <a:rPr lang="zh-CN" altLang="en-US" dirty="0"/>
              <a:t>对程序进行执行，并返回结果</a:t>
            </a:r>
            <a:r>
              <a:rPr lang="en-US" altLang="zh-CN" dirty="0"/>
              <a:t>]</a:t>
            </a:r>
          </a:p>
        </p:txBody>
      </p:sp>
      <p:pic>
        <p:nvPicPr>
          <p:cNvPr id="8" name="图片 7">
            <a:extLst>
              <a:ext uri="{FF2B5EF4-FFF2-40B4-BE49-F238E27FC236}">
                <a16:creationId xmlns:a16="http://schemas.microsoft.com/office/drawing/2014/main" id="{456B2235-CFBC-EEBD-9441-32CC00C037AA}"/>
              </a:ext>
            </a:extLst>
          </p:cNvPr>
          <p:cNvPicPr>
            <a:picLocks noChangeAspect="1"/>
          </p:cNvPicPr>
          <p:nvPr/>
        </p:nvPicPr>
        <p:blipFill>
          <a:blip r:embed="rId3"/>
          <a:stretch>
            <a:fillRect/>
          </a:stretch>
        </p:blipFill>
        <p:spPr>
          <a:xfrm>
            <a:off x="0" y="861894"/>
            <a:ext cx="6376789" cy="3494903"/>
          </a:xfrm>
          <a:prstGeom prst="rect">
            <a:avLst/>
          </a:prstGeom>
        </p:spPr>
      </p:pic>
      <p:sp>
        <p:nvSpPr>
          <p:cNvPr id="9" name="矩形: 圆角 8">
            <a:extLst>
              <a:ext uri="{FF2B5EF4-FFF2-40B4-BE49-F238E27FC236}">
                <a16:creationId xmlns:a16="http://schemas.microsoft.com/office/drawing/2014/main" id="{EA9F3A24-647F-2931-1B6E-BBB831FA5BF4}"/>
              </a:ext>
            </a:extLst>
          </p:cNvPr>
          <p:cNvSpPr/>
          <p:nvPr/>
        </p:nvSpPr>
        <p:spPr>
          <a:xfrm>
            <a:off x="6418912" y="3076776"/>
            <a:ext cx="5316820" cy="4314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def </a:t>
            </a:r>
            <a:r>
              <a:rPr lang="en-US" altLang="zh-CN" dirty="0" err="1"/>
              <a:t>plan_and_code_query</a:t>
            </a:r>
            <a:r>
              <a:rPr lang="en-US" altLang="zh-CN" dirty="0"/>
              <a:t> [ LLM </a:t>
            </a:r>
            <a:r>
              <a:rPr lang="zh-CN" altLang="en-US" dirty="0"/>
              <a:t>接口</a:t>
            </a:r>
            <a:r>
              <a:rPr lang="en-US" altLang="zh-CN" dirty="0"/>
              <a:t>]</a:t>
            </a:r>
            <a:endParaRPr lang="zh-CN" altLang="en-US" dirty="0"/>
          </a:p>
        </p:txBody>
      </p:sp>
      <p:cxnSp>
        <p:nvCxnSpPr>
          <p:cNvPr id="11" name="直接箭头连接符 10">
            <a:extLst>
              <a:ext uri="{FF2B5EF4-FFF2-40B4-BE49-F238E27FC236}">
                <a16:creationId xmlns:a16="http://schemas.microsoft.com/office/drawing/2014/main" id="{C30263B4-591A-C4D2-AF50-9C4A9C68D9CA}"/>
              </a:ext>
            </a:extLst>
          </p:cNvPr>
          <p:cNvCxnSpPr>
            <a:cxnSpLocks/>
          </p:cNvCxnSpPr>
          <p:nvPr/>
        </p:nvCxnSpPr>
        <p:spPr>
          <a:xfrm>
            <a:off x="9077325" y="2756707"/>
            <a:ext cx="0" cy="3177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A0034419-6817-DE7A-398A-D6933FEFFF23}"/>
              </a:ext>
            </a:extLst>
          </p:cNvPr>
          <p:cNvSpPr txBox="1"/>
          <p:nvPr/>
        </p:nvSpPr>
        <p:spPr>
          <a:xfrm>
            <a:off x="8528896" y="2718190"/>
            <a:ext cx="556563" cy="369332"/>
          </a:xfrm>
          <a:prstGeom prst="rect">
            <a:avLst/>
          </a:prstGeom>
          <a:noFill/>
        </p:spPr>
        <p:txBody>
          <a:bodyPr wrap="none" rtlCol="0">
            <a:spAutoFit/>
          </a:bodyPr>
          <a:lstStyle/>
          <a:p>
            <a:r>
              <a:rPr lang="en-US" altLang="zh-CN" dirty="0"/>
              <a:t>S_P</a:t>
            </a:r>
            <a:endParaRPr lang="zh-CN" altLang="en-US" dirty="0"/>
          </a:p>
        </p:txBody>
      </p:sp>
      <p:sp>
        <p:nvSpPr>
          <p:cNvPr id="13" name="文本框 12">
            <a:extLst>
              <a:ext uri="{FF2B5EF4-FFF2-40B4-BE49-F238E27FC236}">
                <a16:creationId xmlns:a16="http://schemas.microsoft.com/office/drawing/2014/main" id="{F1DEAB96-49B1-2059-B812-87BDFF8FE99B}"/>
              </a:ext>
            </a:extLst>
          </p:cNvPr>
          <p:cNvSpPr txBox="1"/>
          <p:nvPr/>
        </p:nvSpPr>
        <p:spPr>
          <a:xfrm>
            <a:off x="9077325" y="2725810"/>
            <a:ext cx="1133644" cy="369332"/>
          </a:xfrm>
          <a:prstGeom prst="rect">
            <a:avLst/>
          </a:prstGeom>
          <a:noFill/>
        </p:spPr>
        <p:txBody>
          <a:bodyPr wrap="none" rtlCol="0">
            <a:spAutoFit/>
          </a:bodyPr>
          <a:lstStyle/>
          <a:p>
            <a:r>
              <a:rPr lang="en-US" altLang="zh-CN" dirty="0"/>
              <a:t>U_P(T_P)</a:t>
            </a:r>
            <a:endParaRPr lang="zh-CN" altLang="en-US" dirty="0"/>
          </a:p>
        </p:txBody>
      </p:sp>
      <p:cxnSp>
        <p:nvCxnSpPr>
          <p:cNvPr id="16" name="直接箭头连接符 15">
            <a:extLst>
              <a:ext uri="{FF2B5EF4-FFF2-40B4-BE49-F238E27FC236}">
                <a16:creationId xmlns:a16="http://schemas.microsoft.com/office/drawing/2014/main" id="{8121884E-F270-5971-F83D-E59BCEC3B6F5}"/>
              </a:ext>
            </a:extLst>
          </p:cNvPr>
          <p:cNvCxnSpPr>
            <a:cxnSpLocks/>
          </p:cNvCxnSpPr>
          <p:nvPr/>
        </p:nvCxnSpPr>
        <p:spPr>
          <a:xfrm>
            <a:off x="9085459" y="3508260"/>
            <a:ext cx="0" cy="3177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145" name="组合 144">
            <a:extLst>
              <a:ext uri="{FF2B5EF4-FFF2-40B4-BE49-F238E27FC236}">
                <a16:creationId xmlns:a16="http://schemas.microsoft.com/office/drawing/2014/main" id="{FD283248-2B80-8E4D-3F5F-F104F3679744}"/>
              </a:ext>
            </a:extLst>
          </p:cNvPr>
          <p:cNvGrpSpPr/>
          <p:nvPr/>
        </p:nvGrpSpPr>
        <p:grpSpPr>
          <a:xfrm>
            <a:off x="5272405" y="4869239"/>
            <a:ext cx="1818639" cy="1790110"/>
            <a:chOff x="8541087" y="4640078"/>
            <a:chExt cx="1380278" cy="1358626"/>
          </a:xfrm>
        </p:grpSpPr>
        <p:sp>
          <p:nvSpPr>
            <p:cNvPr id="7" name="íšļîďe">
              <a:extLst>
                <a:ext uri="{FF2B5EF4-FFF2-40B4-BE49-F238E27FC236}">
                  <a16:creationId xmlns:a16="http://schemas.microsoft.com/office/drawing/2014/main" id="{0C99F18B-35A2-A716-390A-3FFCE94A985B}"/>
                </a:ext>
              </a:extLst>
            </p:cNvPr>
            <p:cNvSpPr/>
            <p:nvPr/>
          </p:nvSpPr>
          <p:spPr bwMode="auto">
            <a:xfrm>
              <a:off x="8541087" y="4640078"/>
              <a:ext cx="1380278" cy="1358626"/>
            </a:xfrm>
            <a:custGeom>
              <a:avLst/>
              <a:gdLst>
                <a:gd name="T0" fmla="*/ 816 w 1472"/>
                <a:gd name="T1" fmla="*/ 1033 h 1451"/>
                <a:gd name="T2" fmla="*/ 581 w 1472"/>
                <a:gd name="T3" fmla="*/ 690 h 1451"/>
                <a:gd name="T4" fmla="*/ 831 w 1472"/>
                <a:gd name="T5" fmla="*/ 445 h 1451"/>
                <a:gd name="T6" fmla="*/ 596 w 1472"/>
                <a:gd name="T7" fmla="*/ 203 h 1451"/>
                <a:gd name="T8" fmla="*/ 462 w 1472"/>
                <a:gd name="T9" fmla="*/ 51 h 1451"/>
                <a:gd name="T10" fmla="*/ 250 w 1472"/>
                <a:gd name="T11" fmla="*/ 221 h 1451"/>
                <a:gd name="T12" fmla="*/ 213 w 1472"/>
                <a:gd name="T13" fmla="*/ 508 h 1451"/>
                <a:gd name="T14" fmla="*/ 280 w 1472"/>
                <a:gd name="T15" fmla="*/ 801 h 1451"/>
                <a:gd name="T16" fmla="*/ 1 w 1472"/>
                <a:gd name="T17" fmla="*/ 1420 h 1451"/>
                <a:gd name="T18" fmla="*/ 615 w 1472"/>
                <a:gd name="T19" fmla="*/ 1442 h 1451"/>
                <a:gd name="T20" fmla="*/ 1403 w 1472"/>
                <a:gd name="T21" fmla="*/ 1394 h 1451"/>
                <a:gd name="T22" fmla="*/ 1470 w 1472"/>
                <a:gd name="T23" fmla="*/ 906 h 1451"/>
                <a:gd name="T24" fmla="*/ 205 w 1472"/>
                <a:gd name="T25" fmla="*/ 350 h 1451"/>
                <a:gd name="T26" fmla="*/ 776 w 1472"/>
                <a:gd name="T27" fmla="*/ 1094 h 1451"/>
                <a:gd name="T28" fmla="*/ 788 w 1472"/>
                <a:gd name="T29" fmla="*/ 1100 h 1451"/>
                <a:gd name="T30" fmla="*/ 642 w 1472"/>
                <a:gd name="T31" fmla="*/ 1267 h 1451"/>
                <a:gd name="T32" fmla="*/ 370 w 1472"/>
                <a:gd name="T33" fmla="*/ 1254 h 1451"/>
                <a:gd name="T34" fmla="*/ 676 w 1472"/>
                <a:gd name="T35" fmla="*/ 1238 h 1451"/>
                <a:gd name="T36" fmla="*/ 727 w 1472"/>
                <a:gd name="T37" fmla="*/ 1238 h 1451"/>
                <a:gd name="T38" fmla="*/ 746 w 1472"/>
                <a:gd name="T39" fmla="*/ 995 h 1451"/>
                <a:gd name="T40" fmla="*/ 720 w 1472"/>
                <a:gd name="T41" fmla="*/ 941 h 1451"/>
                <a:gd name="T42" fmla="*/ 744 w 1472"/>
                <a:gd name="T43" fmla="*/ 990 h 1451"/>
                <a:gd name="T44" fmla="*/ 819 w 1472"/>
                <a:gd name="T45" fmla="*/ 428 h 1451"/>
                <a:gd name="T46" fmla="*/ 529 w 1472"/>
                <a:gd name="T47" fmla="*/ 82 h 1451"/>
                <a:gd name="T48" fmla="*/ 521 w 1472"/>
                <a:gd name="T49" fmla="*/ 124 h 1451"/>
                <a:gd name="T50" fmla="*/ 448 w 1472"/>
                <a:gd name="T51" fmla="*/ 206 h 1451"/>
                <a:gd name="T52" fmla="*/ 227 w 1472"/>
                <a:gd name="T53" fmla="*/ 266 h 1451"/>
                <a:gd name="T54" fmla="*/ 764 w 1472"/>
                <a:gd name="T55" fmla="*/ 448 h 1451"/>
                <a:gd name="T56" fmla="*/ 449 w 1472"/>
                <a:gd name="T57" fmla="*/ 682 h 1451"/>
                <a:gd name="T58" fmla="*/ 562 w 1472"/>
                <a:gd name="T59" fmla="*/ 714 h 1451"/>
                <a:gd name="T60" fmla="*/ 567 w 1472"/>
                <a:gd name="T61" fmla="*/ 752 h 1451"/>
                <a:gd name="T62" fmla="*/ 536 w 1472"/>
                <a:gd name="T63" fmla="*/ 711 h 1451"/>
                <a:gd name="T64" fmla="*/ 531 w 1472"/>
                <a:gd name="T65" fmla="*/ 790 h 1451"/>
                <a:gd name="T66" fmla="*/ 673 w 1472"/>
                <a:gd name="T67" fmla="*/ 1119 h 1451"/>
                <a:gd name="T68" fmla="*/ 386 w 1472"/>
                <a:gd name="T69" fmla="*/ 1226 h 1451"/>
                <a:gd name="T70" fmla="*/ 254 w 1472"/>
                <a:gd name="T71" fmla="*/ 845 h 1451"/>
                <a:gd name="T72" fmla="*/ 331 w 1472"/>
                <a:gd name="T73" fmla="*/ 1267 h 1451"/>
                <a:gd name="T74" fmla="*/ 222 w 1472"/>
                <a:gd name="T75" fmla="*/ 1271 h 1451"/>
                <a:gd name="T76" fmla="*/ 294 w 1472"/>
                <a:gd name="T77" fmla="*/ 1208 h 1451"/>
                <a:gd name="T78" fmla="*/ 210 w 1472"/>
                <a:gd name="T79" fmla="*/ 1270 h 1451"/>
                <a:gd name="T80" fmla="*/ 164 w 1472"/>
                <a:gd name="T81" fmla="*/ 1249 h 1451"/>
                <a:gd name="T82" fmla="*/ 282 w 1472"/>
                <a:gd name="T83" fmla="*/ 1234 h 1451"/>
                <a:gd name="T84" fmla="*/ 263 w 1472"/>
                <a:gd name="T85" fmla="*/ 912 h 1451"/>
                <a:gd name="T86" fmla="*/ 260 w 1472"/>
                <a:gd name="T87" fmla="*/ 949 h 1451"/>
                <a:gd name="T88" fmla="*/ 229 w 1472"/>
                <a:gd name="T89" fmla="*/ 987 h 1451"/>
                <a:gd name="T90" fmla="*/ 146 w 1472"/>
                <a:gd name="T91" fmla="*/ 1031 h 1451"/>
                <a:gd name="T92" fmla="*/ 102 w 1472"/>
                <a:gd name="T93" fmla="*/ 1101 h 1451"/>
                <a:gd name="T94" fmla="*/ 62 w 1472"/>
                <a:gd name="T95" fmla="*/ 1216 h 1451"/>
                <a:gd name="T96" fmla="*/ 114 w 1472"/>
                <a:gd name="T97" fmla="*/ 1193 h 1451"/>
                <a:gd name="T98" fmla="*/ 112 w 1472"/>
                <a:gd name="T99" fmla="*/ 1272 h 1451"/>
                <a:gd name="T100" fmla="*/ 1359 w 1472"/>
                <a:gd name="T101" fmla="*/ 1428 h 1451"/>
                <a:gd name="T102" fmla="*/ 505 w 1472"/>
                <a:gd name="T103" fmla="*/ 1434 h 1451"/>
                <a:gd name="T104" fmla="*/ 19 w 1472"/>
                <a:gd name="T105" fmla="*/ 1288 h 1451"/>
                <a:gd name="T106" fmla="*/ 1312 w 1472"/>
                <a:gd name="T107" fmla="*/ 1277 h 1451"/>
                <a:gd name="T108" fmla="*/ 840 w 1472"/>
                <a:gd name="T109" fmla="*/ 1265 h 1451"/>
                <a:gd name="T110" fmla="*/ 1059 w 1472"/>
                <a:gd name="T111" fmla="*/ 879 h 1451"/>
                <a:gd name="T112" fmla="*/ 1426 w 1472"/>
                <a:gd name="T113" fmla="*/ 894 h 1451"/>
                <a:gd name="T114" fmla="*/ 965 w 1472"/>
                <a:gd name="T115" fmla="*/ 869 h 1451"/>
                <a:gd name="T116" fmla="*/ 884 w 1472"/>
                <a:gd name="T117" fmla="*/ 909 h 1451"/>
                <a:gd name="T118" fmla="*/ 1319 w 1472"/>
                <a:gd name="T119" fmla="*/ 875 h 1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72" h="1451">
                  <a:moveTo>
                    <a:pt x="1470" y="906"/>
                  </a:moveTo>
                  <a:cubicBezTo>
                    <a:pt x="1466" y="889"/>
                    <a:pt x="1455" y="879"/>
                    <a:pt x="1439" y="874"/>
                  </a:cubicBezTo>
                  <a:cubicBezTo>
                    <a:pt x="1422" y="868"/>
                    <a:pt x="1405" y="867"/>
                    <a:pt x="1389" y="867"/>
                  </a:cubicBezTo>
                  <a:cubicBezTo>
                    <a:pt x="1339" y="867"/>
                    <a:pt x="1289" y="865"/>
                    <a:pt x="1240" y="863"/>
                  </a:cubicBezTo>
                  <a:cubicBezTo>
                    <a:pt x="1214" y="862"/>
                    <a:pt x="1188" y="860"/>
                    <a:pt x="1162" y="858"/>
                  </a:cubicBezTo>
                  <a:cubicBezTo>
                    <a:pt x="1137" y="856"/>
                    <a:pt x="1113" y="853"/>
                    <a:pt x="1088" y="851"/>
                  </a:cubicBezTo>
                  <a:cubicBezTo>
                    <a:pt x="1055" y="848"/>
                    <a:pt x="1021" y="847"/>
                    <a:pt x="988" y="845"/>
                  </a:cubicBezTo>
                  <a:cubicBezTo>
                    <a:pt x="964" y="844"/>
                    <a:pt x="940" y="845"/>
                    <a:pt x="918" y="853"/>
                  </a:cubicBezTo>
                  <a:cubicBezTo>
                    <a:pt x="901" y="859"/>
                    <a:pt x="888" y="869"/>
                    <a:pt x="881" y="886"/>
                  </a:cubicBezTo>
                  <a:cubicBezTo>
                    <a:pt x="859" y="935"/>
                    <a:pt x="838" y="984"/>
                    <a:pt x="816" y="1033"/>
                  </a:cubicBezTo>
                  <a:cubicBezTo>
                    <a:pt x="815" y="1035"/>
                    <a:pt x="815" y="1037"/>
                    <a:pt x="812" y="1038"/>
                  </a:cubicBezTo>
                  <a:cubicBezTo>
                    <a:pt x="811" y="1036"/>
                    <a:pt x="811" y="1035"/>
                    <a:pt x="810" y="1033"/>
                  </a:cubicBezTo>
                  <a:cubicBezTo>
                    <a:pt x="799" y="1006"/>
                    <a:pt x="788" y="979"/>
                    <a:pt x="775" y="952"/>
                  </a:cubicBezTo>
                  <a:cubicBezTo>
                    <a:pt x="756" y="910"/>
                    <a:pt x="737" y="868"/>
                    <a:pt x="717" y="826"/>
                  </a:cubicBezTo>
                  <a:cubicBezTo>
                    <a:pt x="708" y="809"/>
                    <a:pt x="696" y="795"/>
                    <a:pt x="680" y="785"/>
                  </a:cubicBezTo>
                  <a:cubicBezTo>
                    <a:pt x="666" y="775"/>
                    <a:pt x="651" y="767"/>
                    <a:pt x="635" y="759"/>
                  </a:cubicBezTo>
                  <a:cubicBezTo>
                    <a:pt x="618" y="752"/>
                    <a:pt x="601" y="747"/>
                    <a:pt x="584" y="741"/>
                  </a:cubicBezTo>
                  <a:cubicBezTo>
                    <a:pt x="581" y="740"/>
                    <a:pt x="580" y="739"/>
                    <a:pt x="580" y="736"/>
                  </a:cubicBezTo>
                  <a:cubicBezTo>
                    <a:pt x="580" y="722"/>
                    <a:pt x="579" y="707"/>
                    <a:pt x="579" y="693"/>
                  </a:cubicBezTo>
                  <a:cubicBezTo>
                    <a:pt x="579" y="691"/>
                    <a:pt x="579" y="690"/>
                    <a:pt x="581" y="690"/>
                  </a:cubicBezTo>
                  <a:cubicBezTo>
                    <a:pt x="589" y="689"/>
                    <a:pt x="596" y="688"/>
                    <a:pt x="603" y="687"/>
                  </a:cubicBezTo>
                  <a:cubicBezTo>
                    <a:pt x="643" y="684"/>
                    <a:pt x="683" y="678"/>
                    <a:pt x="722" y="670"/>
                  </a:cubicBezTo>
                  <a:cubicBezTo>
                    <a:pt x="735" y="668"/>
                    <a:pt x="748" y="665"/>
                    <a:pt x="758" y="656"/>
                  </a:cubicBezTo>
                  <a:cubicBezTo>
                    <a:pt x="768" y="648"/>
                    <a:pt x="776" y="638"/>
                    <a:pt x="777" y="625"/>
                  </a:cubicBezTo>
                  <a:cubicBezTo>
                    <a:pt x="779" y="599"/>
                    <a:pt x="779" y="573"/>
                    <a:pt x="778" y="548"/>
                  </a:cubicBezTo>
                  <a:cubicBezTo>
                    <a:pt x="778" y="530"/>
                    <a:pt x="776" y="513"/>
                    <a:pt x="777" y="496"/>
                  </a:cubicBezTo>
                  <a:cubicBezTo>
                    <a:pt x="777" y="493"/>
                    <a:pt x="778" y="492"/>
                    <a:pt x="781" y="492"/>
                  </a:cubicBezTo>
                  <a:cubicBezTo>
                    <a:pt x="788" y="492"/>
                    <a:pt x="795" y="490"/>
                    <a:pt x="802" y="488"/>
                  </a:cubicBezTo>
                  <a:cubicBezTo>
                    <a:pt x="816" y="484"/>
                    <a:pt x="826" y="476"/>
                    <a:pt x="829" y="461"/>
                  </a:cubicBezTo>
                  <a:cubicBezTo>
                    <a:pt x="831" y="456"/>
                    <a:pt x="831" y="450"/>
                    <a:pt x="831" y="445"/>
                  </a:cubicBezTo>
                  <a:cubicBezTo>
                    <a:pt x="832" y="422"/>
                    <a:pt x="833" y="399"/>
                    <a:pt x="832" y="377"/>
                  </a:cubicBezTo>
                  <a:cubicBezTo>
                    <a:pt x="832" y="363"/>
                    <a:pt x="830" y="349"/>
                    <a:pt x="826" y="335"/>
                  </a:cubicBezTo>
                  <a:cubicBezTo>
                    <a:pt x="821" y="321"/>
                    <a:pt x="810" y="310"/>
                    <a:pt x="792" y="311"/>
                  </a:cubicBezTo>
                  <a:cubicBezTo>
                    <a:pt x="778" y="312"/>
                    <a:pt x="776" y="310"/>
                    <a:pt x="775" y="296"/>
                  </a:cubicBezTo>
                  <a:cubicBezTo>
                    <a:pt x="775" y="296"/>
                    <a:pt x="775" y="296"/>
                    <a:pt x="775" y="296"/>
                  </a:cubicBezTo>
                  <a:cubicBezTo>
                    <a:pt x="776" y="277"/>
                    <a:pt x="772" y="260"/>
                    <a:pt x="767" y="242"/>
                  </a:cubicBezTo>
                  <a:cubicBezTo>
                    <a:pt x="765" y="236"/>
                    <a:pt x="763" y="229"/>
                    <a:pt x="757" y="224"/>
                  </a:cubicBezTo>
                  <a:cubicBezTo>
                    <a:pt x="746" y="216"/>
                    <a:pt x="734" y="209"/>
                    <a:pt x="720" y="206"/>
                  </a:cubicBezTo>
                  <a:cubicBezTo>
                    <a:pt x="708" y="203"/>
                    <a:pt x="695" y="204"/>
                    <a:pt x="683" y="204"/>
                  </a:cubicBezTo>
                  <a:cubicBezTo>
                    <a:pt x="654" y="203"/>
                    <a:pt x="625" y="203"/>
                    <a:pt x="596" y="203"/>
                  </a:cubicBezTo>
                  <a:cubicBezTo>
                    <a:pt x="593" y="203"/>
                    <a:pt x="591" y="202"/>
                    <a:pt x="590" y="199"/>
                  </a:cubicBezTo>
                  <a:cubicBezTo>
                    <a:pt x="588" y="193"/>
                    <a:pt x="586" y="187"/>
                    <a:pt x="584" y="182"/>
                  </a:cubicBezTo>
                  <a:cubicBezTo>
                    <a:pt x="577" y="161"/>
                    <a:pt x="563" y="147"/>
                    <a:pt x="542" y="140"/>
                  </a:cubicBezTo>
                  <a:cubicBezTo>
                    <a:pt x="539" y="139"/>
                    <a:pt x="535" y="138"/>
                    <a:pt x="535" y="133"/>
                  </a:cubicBezTo>
                  <a:cubicBezTo>
                    <a:pt x="533" y="121"/>
                    <a:pt x="533" y="109"/>
                    <a:pt x="533" y="96"/>
                  </a:cubicBezTo>
                  <a:cubicBezTo>
                    <a:pt x="533" y="94"/>
                    <a:pt x="534" y="93"/>
                    <a:pt x="536" y="93"/>
                  </a:cubicBezTo>
                  <a:cubicBezTo>
                    <a:pt x="544" y="91"/>
                    <a:pt x="549" y="85"/>
                    <a:pt x="553" y="78"/>
                  </a:cubicBezTo>
                  <a:cubicBezTo>
                    <a:pt x="559" y="67"/>
                    <a:pt x="560" y="56"/>
                    <a:pt x="557" y="44"/>
                  </a:cubicBezTo>
                  <a:cubicBezTo>
                    <a:pt x="552" y="16"/>
                    <a:pt x="530" y="0"/>
                    <a:pt x="502" y="5"/>
                  </a:cubicBezTo>
                  <a:cubicBezTo>
                    <a:pt x="480" y="8"/>
                    <a:pt x="460" y="30"/>
                    <a:pt x="462" y="51"/>
                  </a:cubicBezTo>
                  <a:cubicBezTo>
                    <a:pt x="463" y="70"/>
                    <a:pt x="471" y="86"/>
                    <a:pt x="487" y="97"/>
                  </a:cubicBezTo>
                  <a:cubicBezTo>
                    <a:pt x="492" y="99"/>
                    <a:pt x="494" y="103"/>
                    <a:pt x="494" y="108"/>
                  </a:cubicBezTo>
                  <a:cubicBezTo>
                    <a:pt x="493" y="116"/>
                    <a:pt x="493" y="123"/>
                    <a:pt x="494" y="131"/>
                  </a:cubicBezTo>
                  <a:cubicBezTo>
                    <a:pt x="494" y="134"/>
                    <a:pt x="493" y="136"/>
                    <a:pt x="489" y="137"/>
                  </a:cubicBezTo>
                  <a:cubicBezTo>
                    <a:pt x="479" y="140"/>
                    <a:pt x="470" y="145"/>
                    <a:pt x="461" y="152"/>
                  </a:cubicBezTo>
                  <a:cubicBezTo>
                    <a:pt x="446" y="165"/>
                    <a:pt x="437" y="183"/>
                    <a:pt x="430" y="202"/>
                  </a:cubicBezTo>
                  <a:cubicBezTo>
                    <a:pt x="429" y="205"/>
                    <a:pt x="427" y="206"/>
                    <a:pt x="424" y="206"/>
                  </a:cubicBezTo>
                  <a:cubicBezTo>
                    <a:pt x="406" y="206"/>
                    <a:pt x="387" y="206"/>
                    <a:pt x="369" y="206"/>
                  </a:cubicBezTo>
                  <a:cubicBezTo>
                    <a:pt x="341" y="207"/>
                    <a:pt x="314" y="211"/>
                    <a:pt x="286" y="214"/>
                  </a:cubicBezTo>
                  <a:cubicBezTo>
                    <a:pt x="274" y="215"/>
                    <a:pt x="261" y="216"/>
                    <a:pt x="250" y="221"/>
                  </a:cubicBezTo>
                  <a:cubicBezTo>
                    <a:pt x="229" y="231"/>
                    <a:pt x="219" y="249"/>
                    <a:pt x="214" y="270"/>
                  </a:cubicBezTo>
                  <a:cubicBezTo>
                    <a:pt x="211" y="279"/>
                    <a:pt x="210" y="288"/>
                    <a:pt x="209" y="297"/>
                  </a:cubicBezTo>
                  <a:cubicBezTo>
                    <a:pt x="208" y="301"/>
                    <a:pt x="207" y="303"/>
                    <a:pt x="203" y="303"/>
                  </a:cubicBezTo>
                  <a:cubicBezTo>
                    <a:pt x="196" y="304"/>
                    <a:pt x="190" y="304"/>
                    <a:pt x="184" y="305"/>
                  </a:cubicBezTo>
                  <a:cubicBezTo>
                    <a:pt x="167" y="307"/>
                    <a:pt x="157" y="317"/>
                    <a:pt x="155" y="333"/>
                  </a:cubicBezTo>
                  <a:cubicBezTo>
                    <a:pt x="153" y="351"/>
                    <a:pt x="154" y="369"/>
                    <a:pt x="154" y="386"/>
                  </a:cubicBezTo>
                  <a:cubicBezTo>
                    <a:pt x="156" y="414"/>
                    <a:pt x="157" y="442"/>
                    <a:pt x="163" y="470"/>
                  </a:cubicBezTo>
                  <a:cubicBezTo>
                    <a:pt x="167" y="486"/>
                    <a:pt x="176" y="497"/>
                    <a:pt x="192" y="501"/>
                  </a:cubicBezTo>
                  <a:cubicBezTo>
                    <a:pt x="198" y="503"/>
                    <a:pt x="204" y="503"/>
                    <a:pt x="209" y="505"/>
                  </a:cubicBezTo>
                  <a:cubicBezTo>
                    <a:pt x="211" y="505"/>
                    <a:pt x="213" y="505"/>
                    <a:pt x="213" y="508"/>
                  </a:cubicBezTo>
                  <a:cubicBezTo>
                    <a:pt x="216" y="544"/>
                    <a:pt x="219" y="581"/>
                    <a:pt x="224" y="617"/>
                  </a:cubicBezTo>
                  <a:cubicBezTo>
                    <a:pt x="226" y="637"/>
                    <a:pt x="233" y="654"/>
                    <a:pt x="248" y="668"/>
                  </a:cubicBezTo>
                  <a:cubicBezTo>
                    <a:pt x="253" y="673"/>
                    <a:pt x="259" y="676"/>
                    <a:pt x="265" y="678"/>
                  </a:cubicBezTo>
                  <a:cubicBezTo>
                    <a:pt x="272" y="680"/>
                    <a:pt x="279" y="681"/>
                    <a:pt x="287" y="683"/>
                  </a:cubicBezTo>
                  <a:cubicBezTo>
                    <a:pt x="304" y="687"/>
                    <a:pt x="322" y="691"/>
                    <a:pt x="340" y="692"/>
                  </a:cubicBezTo>
                  <a:cubicBezTo>
                    <a:pt x="361" y="693"/>
                    <a:pt x="383" y="693"/>
                    <a:pt x="404" y="694"/>
                  </a:cubicBezTo>
                  <a:cubicBezTo>
                    <a:pt x="407" y="694"/>
                    <a:pt x="409" y="695"/>
                    <a:pt x="410" y="699"/>
                  </a:cubicBezTo>
                  <a:cubicBezTo>
                    <a:pt x="411" y="712"/>
                    <a:pt x="412" y="726"/>
                    <a:pt x="414" y="740"/>
                  </a:cubicBezTo>
                  <a:cubicBezTo>
                    <a:pt x="414" y="743"/>
                    <a:pt x="413" y="744"/>
                    <a:pt x="410" y="745"/>
                  </a:cubicBezTo>
                  <a:cubicBezTo>
                    <a:pt x="365" y="760"/>
                    <a:pt x="322" y="779"/>
                    <a:pt x="280" y="801"/>
                  </a:cubicBezTo>
                  <a:cubicBezTo>
                    <a:pt x="263" y="809"/>
                    <a:pt x="248" y="820"/>
                    <a:pt x="238" y="837"/>
                  </a:cubicBezTo>
                  <a:cubicBezTo>
                    <a:pt x="221" y="867"/>
                    <a:pt x="201" y="896"/>
                    <a:pt x="184" y="927"/>
                  </a:cubicBezTo>
                  <a:cubicBezTo>
                    <a:pt x="158" y="971"/>
                    <a:pt x="133" y="1016"/>
                    <a:pt x="109" y="1061"/>
                  </a:cubicBezTo>
                  <a:cubicBezTo>
                    <a:pt x="90" y="1099"/>
                    <a:pt x="71" y="1137"/>
                    <a:pt x="57" y="1176"/>
                  </a:cubicBezTo>
                  <a:cubicBezTo>
                    <a:pt x="47" y="1207"/>
                    <a:pt x="45" y="1236"/>
                    <a:pt x="60" y="1265"/>
                  </a:cubicBezTo>
                  <a:cubicBezTo>
                    <a:pt x="62" y="1269"/>
                    <a:pt x="63" y="1272"/>
                    <a:pt x="64" y="1276"/>
                  </a:cubicBezTo>
                  <a:cubicBezTo>
                    <a:pt x="46" y="1276"/>
                    <a:pt x="28" y="1276"/>
                    <a:pt x="11" y="1276"/>
                  </a:cubicBezTo>
                  <a:cubicBezTo>
                    <a:pt x="4" y="1276"/>
                    <a:pt x="4" y="1276"/>
                    <a:pt x="3" y="1283"/>
                  </a:cubicBezTo>
                  <a:cubicBezTo>
                    <a:pt x="2" y="1294"/>
                    <a:pt x="2" y="1306"/>
                    <a:pt x="1" y="1317"/>
                  </a:cubicBezTo>
                  <a:cubicBezTo>
                    <a:pt x="0" y="1351"/>
                    <a:pt x="1" y="1385"/>
                    <a:pt x="1" y="1420"/>
                  </a:cubicBezTo>
                  <a:cubicBezTo>
                    <a:pt x="1" y="1428"/>
                    <a:pt x="1" y="1435"/>
                    <a:pt x="1" y="1443"/>
                  </a:cubicBezTo>
                  <a:cubicBezTo>
                    <a:pt x="0" y="1449"/>
                    <a:pt x="2" y="1450"/>
                    <a:pt x="7" y="1451"/>
                  </a:cubicBezTo>
                  <a:cubicBezTo>
                    <a:pt x="12" y="1451"/>
                    <a:pt x="16" y="1451"/>
                    <a:pt x="20" y="1451"/>
                  </a:cubicBezTo>
                  <a:cubicBezTo>
                    <a:pt x="39" y="1451"/>
                    <a:pt x="58" y="1450"/>
                    <a:pt x="77" y="1449"/>
                  </a:cubicBezTo>
                  <a:cubicBezTo>
                    <a:pt x="127" y="1448"/>
                    <a:pt x="176" y="1446"/>
                    <a:pt x="226" y="1445"/>
                  </a:cubicBezTo>
                  <a:cubicBezTo>
                    <a:pt x="259" y="1444"/>
                    <a:pt x="293" y="1444"/>
                    <a:pt x="327" y="1444"/>
                  </a:cubicBezTo>
                  <a:cubicBezTo>
                    <a:pt x="363" y="1444"/>
                    <a:pt x="400" y="1445"/>
                    <a:pt x="437" y="1445"/>
                  </a:cubicBezTo>
                  <a:cubicBezTo>
                    <a:pt x="455" y="1445"/>
                    <a:pt x="474" y="1444"/>
                    <a:pt x="492" y="1444"/>
                  </a:cubicBezTo>
                  <a:cubicBezTo>
                    <a:pt x="505" y="1444"/>
                    <a:pt x="517" y="1444"/>
                    <a:pt x="530" y="1444"/>
                  </a:cubicBezTo>
                  <a:cubicBezTo>
                    <a:pt x="558" y="1442"/>
                    <a:pt x="587" y="1442"/>
                    <a:pt x="615" y="1442"/>
                  </a:cubicBezTo>
                  <a:cubicBezTo>
                    <a:pt x="647" y="1442"/>
                    <a:pt x="680" y="1442"/>
                    <a:pt x="713" y="1443"/>
                  </a:cubicBezTo>
                  <a:cubicBezTo>
                    <a:pt x="734" y="1443"/>
                    <a:pt x="756" y="1443"/>
                    <a:pt x="778" y="1443"/>
                  </a:cubicBezTo>
                  <a:cubicBezTo>
                    <a:pt x="810" y="1444"/>
                    <a:pt x="842" y="1445"/>
                    <a:pt x="875" y="1445"/>
                  </a:cubicBezTo>
                  <a:cubicBezTo>
                    <a:pt x="909" y="1445"/>
                    <a:pt x="943" y="1443"/>
                    <a:pt x="977" y="1443"/>
                  </a:cubicBezTo>
                  <a:cubicBezTo>
                    <a:pt x="1040" y="1443"/>
                    <a:pt x="1102" y="1443"/>
                    <a:pt x="1164" y="1443"/>
                  </a:cubicBezTo>
                  <a:cubicBezTo>
                    <a:pt x="1185" y="1443"/>
                    <a:pt x="1206" y="1442"/>
                    <a:pt x="1226" y="1442"/>
                  </a:cubicBezTo>
                  <a:cubicBezTo>
                    <a:pt x="1267" y="1442"/>
                    <a:pt x="1308" y="1439"/>
                    <a:pt x="1348" y="1440"/>
                  </a:cubicBezTo>
                  <a:cubicBezTo>
                    <a:pt x="1364" y="1441"/>
                    <a:pt x="1379" y="1438"/>
                    <a:pt x="1394" y="1437"/>
                  </a:cubicBezTo>
                  <a:cubicBezTo>
                    <a:pt x="1399" y="1437"/>
                    <a:pt x="1401" y="1435"/>
                    <a:pt x="1401" y="1431"/>
                  </a:cubicBezTo>
                  <a:cubicBezTo>
                    <a:pt x="1402" y="1418"/>
                    <a:pt x="1402" y="1406"/>
                    <a:pt x="1403" y="1394"/>
                  </a:cubicBezTo>
                  <a:cubicBezTo>
                    <a:pt x="1406" y="1355"/>
                    <a:pt x="1408" y="1316"/>
                    <a:pt x="1409" y="1277"/>
                  </a:cubicBezTo>
                  <a:cubicBezTo>
                    <a:pt x="1410" y="1267"/>
                    <a:pt x="1407" y="1264"/>
                    <a:pt x="1397" y="1264"/>
                  </a:cubicBezTo>
                  <a:cubicBezTo>
                    <a:pt x="1381" y="1264"/>
                    <a:pt x="1364" y="1265"/>
                    <a:pt x="1348" y="1265"/>
                  </a:cubicBezTo>
                  <a:cubicBezTo>
                    <a:pt x="1339" y="1265"/>
                    <a:pt x="1330" y="1266"/>
                    <a:pt x="1321" y="1265"/>
                  </a:cubicBezTo>
                  <a:cubicBezTo>
                    <a:pt x="1318" y="1265"/>
                    <a:pt x="1317" y="1264"/>
                    <a:pt x="1319" y="1261"/>
                  </a:cubicBezTo>
                  <a:cubicBezTo>
                    <a:pt x="1326" y="1248"/>
                    <a:pt x="1334" y="1235"/>
                    <a:pt x="1340" y="1222"/>
                  </a:cubicBezTo>
                  <a:cubicBezTo>
                    <a:pt x="1358" y="1186"/>
                    <a:pt x="1375" y="1149"/>
                    <a:pt x="1392" y="1113"/>
                  </a:cubicBezTo>
                  <a:cubicBezTo>
                    <a:pt x="1409" y="1078"/>
                    <a:pt x="1427" y="1044"/>
                    <a:pt x="1441" y="1008"/>
                  </a:cubicBezTo>
                  <a:cubicBezTo>
                    <a:pt x="1450" y="984"/>
                    <a:pt x="1461" y="962"/>
                    <a:pt x="1467" y="938"/>
                  </a:cubicBezTo>
                  <a:cubicBezTo>
                    <a:pt x="1470" y="927"/>
                    <a:pt x="1472" y="917"/>
                    <a:pt x="1470" y="906"/>
                  </a:cubicBezTo>
                  <a:close/>
                  <a:moveTo>
                    <a:pt x="209" y="493"/>
                  </a:moveTo>
                  <a:cubicBezTo>
                    <a:pt x="192" y="494"/>
                    <a:pt x="180" y="484"/>
                    <a:pt x="175" y="468"/>
                  </a:cubicBezTo>
                  <a:cubicBezTo>
                    <a:pt x="173" y="457"/>
                    <a:pt x="172" y="446"/>
                    <a:pt x="171" y="436"/>
                  </a:cubicBezTo>
                  <a:cubicBezTo>
                    <a:pt x="170" y="433"/>
                    <a:pt x="170" y="430"/>
                    <a:pt x="170" y="427"/>
                  </a:cubicBezTo>
                  <a:cubicBezTo>
                    <a:pt x="168" y="406"/>
                    <a:pt x="166" y="385"/>
                    <a:pt x="166" y="364"/>
                  </a:cubicBezTo>
                  <a:cubicBezTo>
                    <a:pt x="167" y="354"/>
                    <a:pt x="167" y="344"/>
                    <a:pt x="168" y="334"/>
                  </a:cubicBezTo>
                  <a:cubicBezTo>
                    <a:pt x="169" y="324"/>
                    <a:pt x="175" y="318"/>
                    <a:pt x="185" y="316"/>
                  </a:cubicBezTo>
                  <a:cubicBezTo>
                    <a:pt x="191" y="315"/>
                    <a:pt x="197" y="314"/>
                    <a:pt x="203" y="313"/>
                  </a:cubicBezTo>
                  <a:cubicBezTo>
                    <a:pt x="206" y="313"/>
                    <a:pt x="206" y="314"/>
                    <a:pt x="206" y="316"/>
                  </a:cubicBezTo>
                  <a:cubicBezTo>
                    <a:pt x="205" y="328"/>
                    <a:pt x="205" y="339"/>
                    <a:pt x="205" y="350"/>
                  </a:cubicBezTo>
                  <a:cubicBezTo>
                    <a:pt x="205" y="369"/>
                    <a:pt x="205" y="388"/>
                    <a:pt x="207" y="407"/>
                  </a:cubicBezTo>
                  <a:cubicBezTo>
                    <a:pt x="208" y="418"/>
                    <a:pt x="208" y="428"/>
                    <a:pt x="209" y="439"/>
                  </a:cubicBezTo>
                  <a:cubicBezTo>
                    <a:pt x="210" y="456"/>
                    <a:pt x="211" y="473"/>
                    <a:pt x="212" y="490"/>
                  </a:cubicBezTo>
                  <a:cubicBezTo>
                    <a:pt x="213" y="493"/>
                    <a:pt x="211" y="493"/>
                    <a:pt x="209" y="493"/>
                  </a:cubicBezTo>
                  <a:close/>
                  <a:moveTo>
                    <a:pt x="794" y="1030"/>
                  </a:moveTo>
                  <a:cubicBezTo>
                    <a:pt x="798" y="1036"/>
                    <a:pt x="800" y="1043"/>
                    <a:pt x="803" y="1049"/>
                  </a:cubicBezTo>
                  <a:cubicBezTo>
                    <a:pt x="806" y="1056"/>
                    <a:pt x="805" y="1062"/>
                    <a:pt x="802" y="1068"/>
                  </a:cubicBezTo>
                  <a:cubicBezTo>
                    <a:pt x="800" y="1070"/>
                    <a:pt x="800" y="1073"/>
                    <a:pt x="799" y="1076"/>
                  </a:cubicBezTo>
                  <a:cubicBezTo>
                    <a:pt x="797" y="1081"/>
                    <a:pt x="794" y="1085"/>
                    <a:pt x="790" y="1087"/>
                  </a:cubicBezTo>
                  <a:cubicBezTo>
                    <a:pt x="786" y="1090"/>
                    <a:pt x="781" y="1092"/>
                    <a:pt x="776" y="1094"/>
                  </a:cubicBezTo>
                  <a:cubicBezTo>
                    <a:pt x="772" y="1095"/>
                    <a:pt x="770" y="1094"/>
                    <a:pt x="768" y="1091"/>
                  </a:cubicBezTo>
                  <a:cubicBezTo>
                    <a:pt x="760" y="1080"/>
                    <a:pt x="753" y="1069"/>
                    <a:pt x="745" y="1057"/>
                  </a:cubicBezTo>
                  <a:cubicBezTo>
                    <a:pt x="743" y="1053"/>
                    <a:pt x="743" y="1052"/>
                    <a:pt x="748" y="1051"/>
                  </a:cubicBezTo>
                  <a:cubicBezTo>
                    <a:pt x="756" y="1049"/>
                    <a:pt x="763" y="1046"/>
                    <a:pt x="771" y="1043"/>
                  </a:cubicBezTo>
                  <a:cubicBezTo>
                    <a:pt x="778" y="1040"/>
                    <a:pt x="785" y="1036"/>
                    <a:pt x="790" y="1030"/>
                  </a:cubicBezTo>
                  <a:cubicBezTo>
                    <a:pt x="792" y="1027"/>
                    <a:pt x="793" y="1029"/>
                    <a:pt x="794" y="1030"/>
                  </a:cubicBezTo>
                  <a:close/>
                  <a:moveTo>
                    <a:pt x="788" y="1100"/>
                  </a:moveTo>
                  <a:cubicBezTo>
                    <a:pt x="786" y="1104"/>
                    <a:pt x="784" y="1107"/>
                    <a:pt x="783" y="1110"/>
                  </a:cubicBezTo>
                  <a:cubicBezTo>
                    <a:pt x="780" y="1108"/>
                    <a:pt x="779" y="1105"/>
                    <a:pt x="777" y="1103"/>
                  </a:cubicBezTo>
                  <a:cubicBezTo>
                    <a:pt x="780" y="1100"/>
                    <a:pt x="784" y="1101"/>
                    <a:pt x="788" y="1100"/>
                  </a:cubicBezTo>
                  <a:close/>
                  <a:moveTo>
                    <a:pt x="516" y="1253"/>
                  </a:moveTo>
                  <a:cubicBezTo>
                    <a:pt x="517" y="1250"/>
                    <a:pt x="518" y="1250"/>
                    <a:pt x="520" y="1250"/>
                  </a:cubicBezTo>
                  <a:cubicBezTo>
                    <a:pt x="526" y="1250"/>
                    <a:pt x="531" y="1250"/>
                    <a:pt x="537" y="1250"/>
                  </a:cubicBezTo>
                  <a:cubicBezTo>
                    <a:pt x="558" y="1249"/>
                    <a:pt x="579" y="1249"/>
                    <a:pt x="599" y="1250"/>
                  </a:cubicBezTo>
                  <a:cubicBezTo>
                    <a:pt x="632" y="1250"/>
                    <a:pt x="664" y="1250"/>
                    <a:pt x="696" y="1250"/>
                  </a:cubicBezTo>
                  <a:cubicBezTo>
                    <a:pt x="703" y="1250"/>
                    <a:pt x="711" y="1251"/>
                    <a:pt x="718" y="1251"/>
                  </a:cubicBezTo>
                  <a:cubicBezTo>
                    <a:pt x="720" y="1251"/>
                    <a:pt x="723" y="1250"/>
                    <a:pt x="724" y="1253"/>
                  </a:cubicBezTo>
                  <a:cubicBezTo>
                    <a:pt x="725" y="1256"/>
                    <a:pt x="722" y="1262"/>
                    <a:pt x="719" y="1263"/>
                  </a:cubicBezTo>
                  <a:cubicBezTo>
                    <a:pt x="717" y="1264"/>
                    <a:pt x="713" y="1265"/>
                    <a:pt x="710" y="1265"/>
                  </a:cubicBezTo>
                  <a:cubicBezTo>
                    <a:pt x="687" y="1266"/>
                    <a:pt x="665" y="1268"/>
                    <a:pt x="642" y="1267"/>
                  </a:cubicBezTo>
                  <a:cubicBezTo>
                    <a:pt x="613" y="1265"/>
                    <a:pt x="584" y="1268"/>
                    <a:pt x="555" y="1267"/>
                  </a:cubicBezTo>
                  <a:cubicBezTo>
                    <a:pt x="545" y="1266"/>
                    <a:pt x="536" y="1266"/>
                    <a:pt x="526" y="1266"/>
                  </a:cubicBezTo>
                  <a:cubicBezTo>
                    <a:pt x="518" y="1266"/>
                    <a:pt x="514" y="1260"/>
                    <a:pt x="516" y="1253"/>
                  </a:cubicBezTo>
                  <a:close/>
                  <a:moveTo>
                    <a:pt x="508" y="1244"/>
                  </a:moveTo>
                  <a:cubicBezTo>
                    <a:pt x="507" y="1250"/>
                    <a:pt x="506" y="1256"/>
                    <a:pt x="505" y="1262"/>
                  </a:cubicBezTo>
                  <a:cubicBezTo>
                    <a:pt x="505" y="1265"/>
                    <a:pt x="504" y="1266"/>
                    <a:pt x="501" y="1266"/>
                  </a:cubicBezTo>
                  <a:cubicBezTo>
                    <a:pt x="478" y="1266"/>
                    <a:pt x="455" y="1267"/>
                    <a:pt x="431" y="1267"/>
                  </a:cubicBezTo>
                  <a:cubicBezTo>
                    <a:pt x="414" y="1268"/>
                    <a:pt x="396" y="1268"/>
                    <a:pt x="379" y="1268"/>
                  </a:cubicBezTo>
                  <a:cubicBezTo>
                    <a:pt x="376" y="1268"/>
                    <a:pt x="374" y="1268"/>
                    <a:pt x="373" y="1264"/>
                  </a:cubicBezTo>
                  <a:cubicBezTo>
                    <a:pt x="373" y="1261"/>
                    <a:pt x="371" y="1257"/>
                    <a:pt x="370" y="1254"/>
                  </a:cubicBezTo>
                  <a:cubicBezTo>
                    <a:pt x="367" y="1246"/>
                    <a:pt x="368" y="1244"/>
                    <a:pt x="376" y="1242"/>
                  </a:cubicBezTo>
                  <a:cubicBezTo>
                    <a:pt x="389" y="1237"/>
                    <a:pt x="402" y="1233"/>
                    <a:pt x="415" y="1229"/>
                  </a:cubicBezTo>
                  <a:cubicBezTo>
                    <a:pt x="430" y="1225"/>
                    <a:pt x="446" y="1220"/>
                    <a:pt x="462" y="1215"/>
                  </a:cubicBezTo>
                  <a:cubicBezTo>
                    <a:pt x="472" y="1212"/>
                    <a:pt x="481" y="1212"/>
                    <a:pt x="491" y="1214"/>
                  </a:cubicBezTo>
                  <a:cubicBezTo>
                    <a:pt x="511" y="1219"/>
                    <a:pt x="531" y="1224"/>
                    <a:pt x="549" y="1233"/>
                  </a:cubicBezTo>
                  <a:cubicBezTo>
                    <a:pt x="551" y="1234"/>
                    <a:pt x="553" y="1235"/>
                    <a:pt x="553" y="1238"/>
                  </a:cubicBezTo>
                  <a:cubicBezTo>
                    <a:pt x="541" y="1239"/>
                    <a:pt x="530" y="1240"/>
                    <a:pt x="518" y="1240"/>
                  </a:cubicBezTo>
                  <a:cubicBezTo>
                    <a:pt x="514" y="1240"/>
                    <a:pt x="510" y="1240"/>
                    <a:pt x="508" y="1244"/>
                  </a:cubicBezTo>
                  <a:close/>
                  <a:moveTo>
                    <a:pt x="685" y="1238"/>
                  </a:moveTo>
                  <a:cubicBezTo>
                    <a:pt x="682" y="1238"/>
                    <a:pt x="679" y="1238"/>
                    <a:pt x="676" y="1238"/>
                  </a:cubicBezTo>
                  <a:cubicBezTo>
                    <a:pt x="673" y="1238"/>
                    <a:pt x="672" y="1237"/>
                    <a:pt x="672" y="1234"/>
                  </a:cubicBezTo>
                  <a:cubicBezTo>
                    <a:pt x="672" y="1222"/>
                    <a:pt x="674" y="1210"/>
                    <a:pt x="675" y="1198"/>
                  </a:cubicBezTo>
                  <a:cubicBezTo>
                    <a:pt x="678" y="1176"/>
                    <a:pt x="680" y="1154"/>
                    <a:pt x="684" y="1132"/>
                  </a:cubicBezTo>
                  <a:cubicBezTo>
                    <a:pt x="689" y="1097"/>
                    <a:pt x="693" y="1061"/>
                    <a:pt x="701" y="1026"/>
                  </a:cubicBezTo>
                  <a:cubicBezTo>
                    <a:pt x="701" y="1022"/>
                    <a:pt x="702" y="1019"/>
                    <a:pt x="703" y="1015"/>
                  </a:cubicBezTo>
                  <a:cubicBezTo>
                    <a:pt x="719" y="1039"/>
                    <a:pt x="734" y="1062"/>
                    <a:pt x="748" y="1085"/>
                  </a:cubicBezTo>
                  <a:cubicBezTo>
                    <a:pt x="756" y="1097"/>
                    <a:pt x="764" y="1109"/>
                    <a:pt x="772" y="1121"/>
                  </a:cubicBezTo>
                  <a:cubicBezTo>
                    <a:pt x="774" y="1125"/>
                    <a:pt x="775" y="1129"/>
                    <a:pt x="773" y="1134"/>
                  </a:cubicBezTo>
                  <a:cubicBezTo>
                    <a:pt x="759" y="1167"/>
                    <a:pt x="746" y="1200"/>
                    <a:pt x="733" y="1233"/>
                  </a:cubicBezTo>
                  <a:cubicBezTo>
                    <a:pt x="732" y="1236"/>
                    <a:pt x="731" y="1238"/>
                    <a:pt x="727" y="1238"/>
                  </a:cubicBezTo>
                  <a:cubicBezTo>
                    <a:pt x="713" y="1240"/>
                    <a:pt x="699" y="1238"/>
                    <a:pt x="685" y="1238"/>
                  </a:cubicBezTo>
                  <a:close/>
                  <a:moveTo>
                    <a:pt x="774" y="978"/>
                  </a:moveTo>
                  <a:cubicBezTo>
                    <a:pt x="779" y="990"/>
                    <a:pt x="784" y="1003"/>
                    <a:pt x="789" y="1015"/>
                  </a:cubicBezTo>
                  <a:cubicBezTo>
                    <a:pt x="790" y="1018"/>
                    <a:pt x="790" y="1021"/>
                    <a:pt x="787" y="1024"/>
                  </a:cubicBezTo>
                  <a:cubicBezTo>
                    <a:pt x="782" y="1030"/>
                    <a:pt x="776" y="1035"/>
                    <a:pt x="768" y="1038"/>
                  </a:cubicBezTo>
                  <a:cubicBezTo>
                    <a:pt x="761" y="1043"/>
                    <a:pt x="753" y="1045"/>
                    <a:pt x="745" y="1046"/>
                  </a:cubicBezTo>
                  <a:cubicBezTo>
                    <a:pt x="740" y="1047"/>
                    <a:pt x="736" y="1045"/>
                    <a:pt x="733" y="1040"/>
                  </a:cubicBezTo>
                  <a:cubicBezTo>
                    <a:pt x="728" y="1031"/>
                    <a:pt x="723" y="1022"/>
                    <a:pt x="718" y="1013"/>
                  </a:cubicBezTo>
                  <a:cubicBezTo>
                    <a:pt x="717" y="1011"/>
                    <a:pt x="717" y="1010"/>
                    <a:pt x="719" y="1009"/>
                  </a:cubicBezTo>
                  <a:cubicBezTo>
                    <a:pt x="729" y="1005"/>
                    <a:pt x="738" y="1000"/>
                    <a:pt x="746" y="995"/>
                  </a:cubicBezTo>
                  <a:cubicBezTo>
                    <a:pt x="754" y="990"/>
                    <a:pt x="761" y="984"/>
                    <a:pt x="769" y="977"/>
                  </a:cubicBezTo>
                  <a:cubicBezTo>
                    <a:pt x="771" y="975"/>
                    <a:pt x="772" y="975"/>
                    <a:pt x="774" y="978"/>
                  </a:cubicBezTo>
                  <a:close/>
                  <a:moveTo>
                    <a:pt x="715" y="937"/>
                  </a:moveTo>
                  <a:cubicBezTo>
                    <a:pt x="716" y="918"/>
                    <a:pt x="717" y="899"/>
                    <a:pt x="718" y="880"/>
                  </a:cubicBezTo>
                  <a:cubicBezTo>
                    <a:pt x="718" y="875"/>
                    <a:pt x="718" y="870"/>
                    <a:pt x="719" y="863"/>
                  </a:cubicBezTo>
                  <a:cubicBezTo>
                    <a:pt x="725" y="868"/>
                    <a:pt x="727" y="876"/>
                    <a:pt x="730" y="882"/>
                  </a:cubicBezTo>
                  <a:cubicBezTo>
                    <a:pt x="734" y="893"/>
                    <a:pt x="739" y="904"/>
                    <a:pt x="744" y="915"/>
                  </a:cubicBezTo>
                  <a:cubicBezTo>
                    <a:pt x="746" y="919"/>
                    <a:pt x="746" y="923"/>
                    <a:pt x="742" y="927"/>
                  </a:cubicBezTo>
                  <a:cubicBezTo>
                    <a:pt x="739" y="930"/>
                    <a:pt x="735" y="933"/>
                    <a:pt x="731" y="935"/>
                  </a:cubicBezTo>
                  <a:cubicBezTo>
                    <a:pt x="728" y="938"/>
                    <a:pt x="724" y="939"/>
                    <a:pt x="720" y="941"/>
                  </a:cubicBezTo>
                  <a:cubicBezTo>
                    <a:pt x="717" y="942"/>
                    <a:pt x="715" y="941"/>
                    <a:pt x="715" y="937"/>
                  </a:cubicBezTo>
                  <a:close/>
                  <a:moveTo>
                    <a:pt x="708" y="989"/>
                  </a:moveTo>
                  <a:cubicBezTo>
                    <a:pt x="709" y="979"/>
                    <a:pt x="711" y="968"/>
                    <a:pt x="713" y="958"/>
                  </a:cubicBezTo>
                  <a:cubicBezTo>
                    <a:pt x="714" y="953"/>
                    <a:pt x="716" y="950"/>
                    <a:pt x="720" y="949"/>
                  </a:cubicBezTo>
                  <a:cubicBezTo>
                    <a:pt x="724" y="947"/>
                    <a:pt x="728" y="945"/>
                    <a:pt x="731" y="943"/>
                  </a:cubicBezTo>
                  <a:cubicBezTo>
                    <a:pt x="738" y="938"/>
                    <a:pt x="744" y="933"/>
                    <a:pt x="749" y="926"/>
                  </a:cubicBezTo>
                  <a:cubicBezTo>
                    <a:pt x="753" y="932"/>
                    <a:pt x="755" y="939"/>
                    <a:pt x="758" y="945"/>
                  </a:cubicBezTo>
                  <a:cubicBezTo>
                    <a:pt x="760" y="949"/>
                    <a:pt x="761" y="952"/>
                    <a:pt x="763" y="955"/>
                  </a:cubicBezTo>
                  <a:cubicBezTo>
                    <a:pt x="769" y="967"/>
                    <a:pt x="770" y="965"/>
                    <a:pt x="760" y="976"/>
                  </a:cubicBezTo>
                  <a:cubicBezTo>
                    <a:pt x="755" y="981"/>
                    <a:pt x="750" y="987"/>
                    <a:pt x="744" y="990"/>
                  </a:cubicBezTo>
                  <a:cubicBezTo>
                    <a:pt x="736" y="996"/>
                    <a:pt x="727" y="999"/>
                    <a:pt x="717" y="1000"/>
                  </a:cubicBezTo>
                  <a:cubicBezTo>
                    <a:pt x="710" y="1000"/>
                    <a:pt x="706" y="996"/>
                    <a:pt x="708" y="989"/>
                  </a:cubicBezTo>
                  <a:close/>
                  <a:moveTo>
                    <a:pt x="776" y="436"/>
                  </a:moveTo>
                  <a:cubicBezTo>
                    <a:pt x="775" y="414"/>
                    <a:pt x="776" y="391"/>
                    <a:pt x="776" y="369"/>
                  </a:cubicBezTo>
                  <a:cubicBezTo>
                    <a:pt x="777" y="355"/>
                    <a:pt x="777" y="340"/>
                    <a:pt x="777" y="326"/>
                  </a:cubicBezTo>
                  <a:cubicBezTo>
                    <a:pt x="777" y="323"/>
                    <a:pt x="779" y="321"/>
                    <a:pt x="781" y="321"/>
                  </a:cubicBezTo>
                  <a:cubicBezTo>
                    <a:pt x="787" y="320"/>
                    <a:pt x="792" y="320"/>
                    <a:pt x="797" y="321"/>
                  </a:cubicBezTo>
                  <a:cubicBezTo>
                    <a:pt x="802" y="322"/>
                    <a:pt x="806" y="325"/>
                    <a:pt x="809" y="330"/>
                  </a:cubicBezTo>
                  <a:cubicBezTo>
                    <a:pt x="816" y="343"/>
                    <a:pt x="818" y="356"/>
                    <a:pt x="819" y="370"/>
                  </a:cubicBezTo>
                  <a:cubicBezTo>
                    <a:pt x="821" y="389"/>
                    <a:pt x="820" y="409"/>
                    <a:pt x="819" y="428"/>
                  </a:cubicBezTo>
                  <a:cubicBezTo>
                    <a:pt x="820" y="437"/>
                    <a:pt x="819" y="446"/>
                    <a:pt x="818" y="455"/>
                  </a:cubicBezTo>
                  <a:cubicBezTo>
                    <a:pt x="815" y="471"/>
                    <a:pt x="804" y="481"/>
                    <a:pt x="787" y="481"/>
                  </a:cubicBezTo>
                  <a:cubicBezTo>
                    <a:pt x="776" y="480"/>
                    <a:pt x="777" y="482"/>
                    <a:pt x="777" y="470"/>
                  </a:cubicBezTo>
                  <a:cubicBezTo>
                    <a:pt x="776" y="459"/>
                    <a:pt x="775" y="448"/>
                    <a:pt x="776" y="436"/>
                  </a:cubicBezTo>
                  <a:close/>
                  <a:moveTo>
                    <a:pt x="486" y="80"/>
                  </a:moveTo>
                  <a:cubicBezTo>
                    <a:pt x="479" y="69"/>
                    <a:pt x="473" y="58"/>
                    <a:pt x="475" y="45"/>
                  </a:cubicBezTo>
                  <a:cubicBezTo>
                    <a:pt x="477" y="30"/>
                    <a:pt x="489" y="17"/>
                    <a:pt x="504" y="15"/>
                  </a:cubicBezTo>
                  <a:cubicBezTo>
                    <a:pt x="520" y="12"/>
                    <a:pt x="533" y="19"/>
                    <a:pt x="540" y="32"/>
                  </a:cubicBezTo>
                  <a:cubicBezTo>
                    <a:pt x="546" y="44"/>
                    <a:pt x="547" y="56"/>
                    <a:pt x="544" y="68"/>
                  </a:cubicBezTo>
                  <a:cubicBezTo>
                    <a:pt x="542" y="76"/>
                    <a:pt x="538" y="81"/>
                    <a:pt x="529" y="82"/>
                  </a:cubicBezTo>
                  <a:cubicBezTo>
                    <a:pt x="520" y="83"/>
                    <a:pt x="512" y="84"/>
                    <a:pt x="503" y="86"/>
                  </a:cubicBezTo>
                  <a:cubicBezTo>
                    <a:pt x="496" y="88"/>
                    <a:pt x="490" y="85"/>
                    <a:pt x="486" y="80"/>
                  </a:cubicBezTo>
                  <a:close/>
                  <a:moveTo>
                    <a:pt x="512" y="133"/>
                  </a:moveTo>
                  <a:cubicBezTo>
                    <a:pt x="508" y="133"/>
                    <a:pt x="506" y="132"/>
                    <a:pt x="507" y="128"/>
                  </a:cubicBezTo>
                  <a:cubicBezTo>
                    <a:pt x="507" y="123"/>
                    <a:pt x="507" y="119"/>
                    <a:pt x="507" y="114"/>
                  </a:cubicBezTo>
                  <a:cubicBezTo>
                    <a:pt x="507" y="112"/>
                    <a:pt x="507" y="110"/>
                    <a:pt x="507" y="108"/>
                  </a:cubicBezTo>
                  <a:cubicBezTo>
                    <a:pt x="507" y="97"/>
                    <a:pt x="507" y="97"/>
                    <a:pt x="518" y="96"/>
                  </a:cubicBezTo>
                  <a:cubicBezTo>
                    <a:pt x="519" y="96"/>
                    <a:pt x="521" y="96"/>
                    <a:pt x="521" y="98"/>
                  </a:cubicBezTo>
                  <a:cubicBezTo>
                    <a:pt x="521" y="106"/>
                    <a:pt x="522" y="114"/>
                    <a:pt x="521" y="122"/>
                  </a:cubicBezTo>
                  <a:cubicBezTo>
                    <a:pt x="521" y="123"/>
                    <a:pt x="521" y="123"/>
                    <a:pt x="521" y="124"/>
                  </a:cubicBezTo>
                  <a:cubicBezTo>
                    <a:pt x="521" y="133"/>
                    <a:pt x="521" y="133"/>
                    <a:pt x="512" y="133"/>
                  </a:cubicBezTo>
                  <a:close/>
                  <a:moveTo>
                    <a:pt x="444" y="200"/>
                  </a:moveTo>
                  <a:cubicBezTo>
                    <a:pt x="445" y="194"/>
                    <a:pt x="448" y="189"/>
                    <a:pt x="451" y="183"/>
                  </a:cubicBezTo>
                  <a:cubicBezTo>
                    <a:pt x="461" y="164"/>
                    <a:pt x="476" y="152"/>
                    <a:pt x="497" y="147"/>
                  </a:cubicBezTo>
                  <a:cubicBezTo>
                    <a:pt x="523" y="142"/>
                    <a:pt x="545" y="148"/>
                    <a:pt x="563" y="168"/>
                  </a:cubicBezTo>
                  <a:cubicBezTo>
                    <a:pt x="566" y="172"/>
                    <a:pt x="569" y="177"/>
                    <a:pt x="570" y="182"/>
                  </a:cubicBezTo>
                  <a:cubicBezTo>
                    <a:pt x="574" y="188"/>
                    <a:pt x="574" y="194"/>
                    <a:pt x="574" y="200"/>
                  </a:cubicBezTo>
                  <a:cubicBezTo>
                    <a:pt x="575" y="203"/>
                    <a:pt x="573" y="203"/>
                    <a:pt x="571" y="203"/>
                  </a:cubicBezTo>
                  <a:cubicBezTo>
                    <a:pt x="562" y="204"/>
                    <a:pt x="552" y="204"/>
                    <a:pt x="543" y="204"/>
                  </a:cubicBezTo>
                  <a:cubicBezTo>
                    <a:pt x="511" y="205"/>
                    <a:pt x="480" y="205"/>
                    <a:pt x="448" y="206"/>
                  </a:cubicBezTo>
                  <a:cubicBezTo>
                    <a:pt x="443" y="206"/>
                    <a:pt x="443" y="206"/>
                    <a:pt x="444" y="200"/>
                  </a:cubicBezTo>
                  <a:close/>
                  <a:moveTo>
                    <a:pt x="409" y="682"/>
                  </a:moveTo>
                  <a:cubicBezTo>
                    <a:pt x="374" y="683"/>
                    <a:pt x="339" y="680"/>
                    <a:pt x="304" y="674"/>
                  </a:cubicBezTo>
                  <a:cubicBezTo>
                    <a:pt x="291" y="672"/>
                    <a:pt x="278" y="668"/>
                    <a:pt x="265" y="663"/>
                  </a:cubicBezTo>
                  <a:cubicBezTo>
                    <a:pt x="253" y="658"/>
                    <a:pt x="246" y="650"/>
                    <a:pt x="241" y="638"/>
                  </a:cubicBezTo>
                  <a:cubicBezTo>
                    <a:pt x="236" y="626"/>
                    <a:pt x="234" y="613"/>
                    <a:pt x="233" y="600"/>
                  </a:cubicBezTo>
                  <a:cubicBezTo>
                    <a:pt x="230" y="564"/>
                    <a:pt x="228" y="527"/>
                    <a:pt x="225" y="490"/>
                  </a:cubicBezTo>
                  <a:cubicBezTo>
                    <a:pt x="223" y="462"/>
                    <a:pt x="220" y="434"/>
                    <a:pt x="218" y="405"/>
                  </a:cubicBezTo>
                  <a:cubicBezTo>
                    <a:pt x="215" y="374"/>
                    <a:pt x="216" y="344"/>
                    <a:pt x="219" y="313"/>
                  </a:cubicBezTo>
                  <a:cubicBezTo>
                    <a:pt x="221" y="297"/>
                    <a:pt x="222" y="281"/>
                    <a:pt x="227" y="266"/>
                  </a:cubicBezTo>
                  <a:cubicBezTo>
                    <a:pt x="233" y="247"/>
                    <a:pt x="244" y="233"/>
                    <a:pt x="264" y="228"/>
                  </a:cubicBezTo>
                  <a:cubicBezTo>
                    <a:pt x="280" y="224"/>
                    <a:pt x="297" y="222"/>
                    <a:pt x="313" y="221"/>
                  </a:cubicBezTo>
                  <a:cubicBezTo>
                    <a:pt x="362" y="217"/>
                    <a:pt x="410" y="217"/>
                    <a:pt x="458" y="216"/>
                  </a:cubicBezTo>
                  <a:cubicBezTo>
                    <a:pt x="507" y="215"/>
                    <a:pt x="556" y="216"/>
                    <a:pt x="605" y="215"/>
                  </a:cubicBezTo>
                  <a:cubicBezTo>
                    <a:pt x="629" y="215"/>
                    <a:pt x="654" y="214"/>
                    <a:pt x="679" y="214"/>
                  </a:cubicBezTo>
                  <a:cubicBezTo>
                    <a:pt x="691" y="214"/>
                    <a:pt x="703" y="214"/>
                    <a:pt x="715" y="217"/>
                  </a:cubicBezTo>
                  <a:cubicBezTo>
                    <a:pt x="723" y="219"/>
                    <a:pt x="731" y="222"/>
                    <a:pt x="738" y="226"/>
                  </a:cubicBezTo>
                  <a:cubicBezTo>
                    <a:pt x="746" y="230"/>
                    <a:pt x="751" y="236"/>
                    <a:pt x="754" y="245"/>
                  </a:cubicBezTo>
                  <a:cubicBezTo>
                    <a:pt x="760" y="264"/>
                    <a:pt x="763" y="284"/>
                    <a:pt x="763" y="304"/>
                  </a:cubicBezTo>
                  <a:cubicBezTo>
                    <a:pt x="764" y="352"/>
                    <a:pt x="765" y="400"/>
                    <a:pt x="764" y="448"/>
                  </a:cubicBezTo>
                  <a:cubicBezTo>
                    <a:pt x="763" y="472"/>
                    <a:pt x="766" y="496"/>
                    <a:pt x="765" y="520"/>
                  </a:cubicBezTo>
                  <a:cubicBezTo>
                    <a:pt x="766" y="528"/>
                    <a:pt x="766" y="535"/>
                    <a:pt x="766" y="543"/>
                  </a:cubicBezTo>
                  <a:cubicBezTo>
                    <a:pt x="767" y="565"/>
                    <a:pt x="768" y="587"/>
                    <a:pt x="767" y="610"/>
                  </a:cubicBezTo>
                  <a:cubicBezTo>
                    <a:pt x="767" y="615"/>
                    <a:pt x="766" y="621"/>
                    <a:pt x="765" y="627"/>
                  </a:cubicBezTo>
                  <a:cubicBezTo>
                    <a:pt x="761" y="642"/>
                    <a:pt x="752" y="652"/>
                    <a:pt x="736" y="657"/>
                  </a:cubicBezTo>
                  <a:cubicBezTo>
                    <a:pt x="721" y="662"/>
                    <a:pt x="706" y="663"/>
                    <a:pt x="690" y="667"/>
                  </a:cubicBezTo>
                  <a:cubicBezTo>
                    <a:pt x="661" y="673"/>
                    <a:pt x="631" y="673"/>
                    <a:pt x="601" y="676"/>
                  </a:cubicBezTo>
                  <a:cubicBezTo>
                    <a:pt x="581" y="678"/>
                    <a:pt x="561" y="679"/>
                    <a:pt x="542" y="681"/>
                  </a:cubicBezTo>
                  <a:cubicBezTo>
                    <a:pt x="529" y="682"/>
                    <a:pt x="516" y="680"/>
                    <a:pt x="503" y="681"/>
                  </a:cubicBezTo>
                  <a:cubicBezTo>
                    <a:pt x="485" y="682"/>
                    <a:pt x="467" y="682"/>
                    <a:pt x="449" y="682"/>
                  </a:cubicBezTo>
                  <a:cubicBezTo>
                    <a:pt x="436" y="683"/>
                    <a:pt x="422" y="682"/>
                    <a:pt x="409" y="682"/>
                  </a:cubicBezTo>
                  <a:close/>
                  <a:moveTo>
                    <a:pt x="567" y="735"/>
                  </a:moveTo>
                  <a:cubicBezTo>
                    <a:pt x="567" y="739"/>
                    <a:pt x="563" y="740"/>
                    <a:pt x="560" y="742"/>
                  </a:cubicBezTo>
                  <a:cubicBezTo>
                    <a:pt x="552" y="745"/>
                    <a:pt x="544" y="745"/>
                    <a:pt x="535" y="746"/>
                  </a:cubicBezTo>
                  <a:cubicBezTo>
                    <a:pt x="517" y="748"/>
                    <a:pt x="499" y="750"/>
                    <a:pt x="480" y="750"/>
                  </a:cubicBezTo>
                  <a:cubicBezTo>
                    <a:pt x="464" y="750"/>
                    <a:pt x="447" y="748"/>
                    <a:pt x="432" y="743"/>
                  </a:cubicBezTo>
                  <a:cubicBezTo>
                    <a:pt x="427" y="741"/>
                    <a:pt x="425" y="739"/>
                    <a:pt x="426" y="734"/>
                  </a:cubicBezTo>
                  <a:cubicBezTo>
                    <a:pt x="425" y="721"/>
                    <a:pt x="425" y="721"/>
                    <a:pt x="438" y="721"/>
                  </a:cubicBezTo>
                  <a:cubicBezTo>
                    <a:pt x="457" y="721"/>
                    <a:pt x="477" y="722"/>
                    <a:pt x="496" y="721"/>
                  </a:cubicBezTo>
                  <a:cubicBezTo>
                    <a:pt x="518" y="721"/>
                    <a:pt x="540" y="720"/>
                    <a:pt x="562" y="714"/>
                  </a:cubicBezTo>
                  <a:cubicBezTo>
                    <a:pt x="564" y="713"/>
                    <a:pt x="566" y="713"/>
                    <a:pt x="567" y="716"/>
                  </a:cubicBezTo>
                  <a:cubicBezTo>
                    <a:pt x="568" y="723"/>
                    <a:pt x="568" y="729"/>
                    <a:pt x="567" y="735"/>
                  </a:cubicBezTo>
                  <a:close/>
                  <a:moveTo>
                    <a:pt x="552" y="773"/>
                  </a:moveTo>
                  <a:cubicBezTo>
                    <a:pt x="532" y="779"/>
                    <a:pt x="512" y="783"/>
                    <a:pt x="492" y="783"/>
                  </a:cubicBezTo>
                  <a:cubicBezTo>
                    <a:pt x="472" y="783"/>
                    <a:pt x="453" y="779"/>
                    <a:pt x="435" y="771"/>
                  </a:cubicBezTo>
                  <a:cubicBezTo>
                    <a:pt x="429" y="767"/>
                    <a:pt x="425" y="757"/>
                    <a:pt x="428" y="751"/>
                  </a:cubicBezTo>
                  <a:cubicBezTo>
                    <a:pt x="429" y="749"/>
                    <a:pt x="430" y="750"/>
                    <a:pt x="431" y="750"/>
                  </a:cubicBezTo>
                  <a:cubicBezTo>
                    <a:pt x="450" y="755"/>
                    <a:pt x="469" y="757"/>
                    <a:pt x="488" y="757"/>
                  </a:cubicBezTo>
                  <a:cubicBezTo>
                    <a:pt x="512" y="757"/>
                    <a:pt x="537" y="753"/>
                    <a:pt x="561" y="747"/>
                  </a:cubicBezTo>
                  <a:cubicBezTo>
                    <a:pt x="567" y="746"/>
                    <a:pt x="567" y="746"/>
                    <a:pt x="567" y="752"/>
                  </a:cubicBezTo>
                  <a:cubicBezTo>
                    <a:pt x="567" y="768"/>
                    <a:pt x="567" y="768"/>
                    <a:pt x="552" y="773"/>
                  </a:cubicBezTo>
                  <a:close/>
                  <a:moveTo>
                    <a:pt x="424" y="708"/>
                  </a:moveTo>
                  <a:cubicBezTo>
                    <a:pt x="423" y="690"/>
                    <a:pt x="422" y="694"/>
                    <a:pt x="436" y="693"/>
                  </a:cubicBezTo>
                  <a:cubicBezTo>
                    <a:pt x="446" y="693"/>
                    <a:pt x="455" y="693"/>
                    <a:pt x="465" y="693"/>
                  </a:cubicBezTo>
                  <a:cubicBezTo>
                    <a:pt x="465" y="693"/>
                    <a:pt x="465" y="693"/>
                    <a:pt x="465" y="693"/>
                  </a:cubicBezTo>
                  <a:cubicBezTo>
                    <a:pt x="497" y="692"/>
                    <a:pt x="530" y="692"/>
                    <a:pt x="563" y="691"/>
                  </a:cubicBezTo>
                  <a:cubicBezTo>
                    <a:pt x="564" y="691"/>
                    <a:pt x="565" y="691"/>
                    <a:pt x="566" y="693"/>
                  </a:cubicBezTo>
                  <a:cubicBezTo>
                    <a:pt x="566" y="696"/>
                    <a:pt x="566" y="699"/>
                    <a:pt x="567" y="703"/>
                  </a:cubicBezTo>
                  <a:cubicBezTo>
                    <a:pt x="567" y="705"/>
                    <a:pt x="565" y="705"/>
                    <a:pt x="563" y="706"/>
                  </a:cubicBezTo>
                  <a:cubicBezTo>
                    <a:pt x="555" y="709"/>
                    <a:pt x="546" y="710"/>
                    <a:pt x="536" y="711"/>
                  </a:cubicBezTo>
                  <a:cubicBezTo>
                    <a:pt x="511" y="715"/>
                    <a:pt x="485" y="716"/>
                    <a:pt x="459" y="715"/>
                  </a:cubicBezTo>
                  <a:cubicBezTo>
                    <a:pt x="448" y="715"/>
                    <a:pt x="438" y="714"/>
                    <a:pt x="428" y="712"/>
                  </a:cubicBezTo>
                  <a:cubicBezTo>
                    <a:pt x="425" y="711"/>
                    <a:pt x="424" y="710"/>
                    <a:pt x="424" y="708"/>
                  </a:cubicBezTo>
                  <a:close/>
                  <a:moveTo>
                    <a:pt x="255" y="835"/>
                  </a:moveTo>
                  <a:cubicBezTo>
                    <a:pt x="266" y="822"/>
                    <a:pt x="279" y="813"/>
                    <a:pt x="294" y="806"/>
                  </a:cubicBezTo>
                  <a:cubicBezTo>
                    <a:pt x="329" y="790"/>
                    <a:pt x="364" y="774"/>
                    <a:pt x="401" y="761"/>
                  </a:cubicBezTo>
                  <a:cubicBezTo>
                    <a:pt x="404" y="760"/>
                    <a:pt x="407" y="759"/>
                    <a:pt x="409" y="759"/>
                  </a:cubicBezTo>
                  <a:cubicBezTo>
                    <a:pt x="413" y="757"/>
                    <a:pt x="415" y="759"/>
                    <a:pt x="414" y="763"/>
                  </a:cubicBezTo>
                  <a:cubicBezTo>
                    <a:pt x="412" y="772"/>
                    <a:pt x="418" y="777"/>
                    <a:pt x="426" y="780"/>
                  </a:cubicBezTo>
                  <a:cubicBezTo>
                    <a:pt x="459" y="796"/>
                    <a:pt x="494" y="798"/>
                    <a:pt x="531" y="790"/>
                  </a:cubicBezTo>
                  <a:cubicBezTo>
                    <a:pt x="543" y="787"/>
                    <a:pt x="555" y="785"/>
                    <a:pt x="566" y="780"/>
                  </a:cubicBezTo>
                  <a:cubicBezTo>
                    <a:pt x="577" y="776"/>
                    <a:pt x="579" y="773"/>
                    <a:pt x="580" y="761"/>
                  </a:cubicBezTo>
                  <a:cubicBezTo>
                    <a:pt x="580" y="754"/>
                    <a:pt x="581" y="753"/>
                    <a:pt x="588" y="755"/>
                  </a:cubicBezTo>
                  <a:cubicBezTo>
                    <a:pt x="599" y="757"/>
                    <a:pt x="609" y="762"/>
                    <a:pt x="619" y="766"/>
                  </a:cubicBezTo>
                  <a:cubicBezTo>
                    <a:pt x="640" y="775"/>
                    <a:pt x="661" y="784"/>
                    <a:pt x="679" y="800"/>
                  </a:cubicBezTo>
                  <a:cubicBezTo>
                    <a:pt x="683" y="803"/>
                    <a:pt x="687" y="807"/>
                    <a:pt x="691" y="811"/>
                  </a:cubicBezTo>
                  <a:cubicBezTo>
                    <a:pt x="698" y="817"/>
                    <a:pt x="699" y="825"/>
                    <a:pt x="701" y="833"/>
                  </a:cubicBezTo>
                  <a:cubicBezTo>
                    <a:pt x="706" y="868"/>
                    <a:pt x="705" y="903"/>
                    <a:pt x="702" y="938"/>
                  </a:cubicBezTo>
                  <a:cubicBezTo>
                    <a:pt x="698" y="972"/>
                    <a:pt x="691" y="1005"/>
                    <a:pt x="685" y="1039"/>
                  </a:cubicBezTo>
                  <a:cubicBezTo>
                    <a:pt x="680" y="1066"/>
                    <a:pt x="677" y="1093"/>
                    <a:pt x="673" y="1119"/>
                  </a:cubicBezTo>
                  <a:cubicBezTo>
                    <a:pt x="669" y="1153"/>
                    <a:pt x="665" y="1186"/>
                    <a:pt x="661" y="1219"/>
                  </a:cubicBezTo>
                  <a:cubicBezTo>
                    <a:pt x="660" y="1224"/>
                    <a:pt x="659" y="1229"/>
                    <a:pt x="658" y="1234"/>
                  </a:cubicBezTo>
                  <a:cubicBezTo>
                    <a:pt x="658" y="1237"/>
                    <a:pt x="657" y="1238"/>
                    <a:pt x="654" y="1238"/>
                  </a:cubicBezTo>
                  <a:cubicBezTo>
                    <a:pt x="643" y="1238"/>
                    <a:pt x="633" y="1238"/>
                    <a:pt x="622" y="1238"/>
                  </a:cubicBezTo>
                  <a:cubicBezTo>
                    <a:pt x="622" y="1238"/>
                    <a:pt x="622" y="1238"/>
                    <a:pt x="622" y="1239"/>
                  </a:cubicBezTo>
                  <a:cubicBezTo>
                    <a:pt x="611" y="1239"/>
                    <a:pt x="601" y="1239"/>
                    <a:pt x="590" y="1239"/>
                  </a:cubicBezTo>
                  <a:cubicBezTo>
                    <a:pt x="586" y="1239"/>
                    <a:pt x="583" y="1237"/>
                    <a:pt x="579" y="1235"/>
                  </a:cubicBezTo>
                  <a:cubicBezTo>
                    <a:pt x="548" y="1219"/>
                    <a:pt x="516" y="1205"/>
                    <a:pt x="481" y="1201"/>
                  </a:cubicBezTo>
                  <a:cubicBezTo>
                    <a:pt x="473" y="1200"/>
                    <a:pt x="465" y="1202"/>
                    <a:pt x="457" y="1204"/>
                  </a:cubicBezTo>
                  <a:cubicBezTo>
                    <a:pt x="434" y="1212"/>
                    <a:pt x="410" y="1219"/>
                    <a:pt x="386" y="1226"/>
                  </a:cubicBezTo>
                  <a:cubicBezTo>
                    <a:pt x="384" y="1226"/>
                    <a:pt x="382" y="1227"/>
                    <a:pt x="381" y="1227"/>
                  </a:cubicBezTo>
                  <a:cubicBezTo>
                    <a:pt x="368" y="1235"/>
                    <a:pt x="354" y="1235"/>
                    <a:pt x="340" y="1232"/>
                  </a:cubicBezTo>
                  <a:cubicBezTo>
                    <a:pt x="332" y="1230"/>
                    <a:pt x="324" y="1229"/>
                    <a:pt x="317" y="1227"/>
                  </a:cubicBezTo>
                  <a:cubicBezTo>
                    <a:pt x="310" y="1227"/>
                    <a:pt x="309" y="1225"/>
                    <a:pt x="308" y="1219"/>
                  </a:cubicBezTo>
                  <a:cubicBezTo>
                    <a:pt x="303" y="1187"/>
                    <a:pt x="298" y="1155"/>
                    <a:pt x="294" y="1123"/>
                  </a:cubicBezTo>
                  <a:cubicBezTo>
                    <a:pt x="289" y="1083"/>
                    <a:pt x="282" y="1044"/>
                    <a:pt x="272" y="1004"/>
                  </a:cubicBezTo>
                  <a:cubicBezTo>
                    <a:pt x="270" y="994"/>
                    <a:pt x="266" y="984"/>
                    <a:pt x="266" y="973"/>
                  </a:cubicBezTo>
                  <a:cubicBezTo>
                    <a:pt x="266" y="969"/>
                    <a:pt x="267" y="964"/>
                    <a:pt x="269" y="961"/>
                  </a:cubicBezTo>
                  <a:cubicBezTo>
                    <a:pt x="279" y="944"/>
                    <a:pt x="279" y="927"/>
                    <a:pt x="276" y="909"/>
                  </a:cubicBezTo>
                  <a:cubicBezTo>
                    <a:pt x="272" y="887"/>
                    <a:pt x="266" y="865"/>
                    <a:pt x="254" y="845"/>
                  </a:cubicBezTo>
                  <a:cubicBezTo>
                    <a:pt x="252" y="842"/>
                    <a:pt x="252" y="838"/>
                    <a:pt x="255" y="835"/>
                  </a:cubicBezTo>
                  <a:close/>
                  <a:moveTo>
                    <a:pt x="331" y="1247"/>
                  </a:moveTo>
                  <a:cubicBezTo>
                    <a:pt x="331" y="1246"/>
                    <a:pt x="330" y="1244"/>
                    <a:pt x="332" y="1243"/>
                  </a:cubicBezTo>
                  <a:cubicBezTo>
                    <a:pt x="338" y="1243"/>
                    <a:pt x="344" y="1244"/>
                    <a:pt x="350" y="1245"/>
                  </a:cubicBezTo>
                  <a:cubicBezTo>
                    <a:pt x="354" y="1246"/>
                    <a:pt x="355" y="1251"/>
                    <a:pt x="357" y="1254"/>
                  </a:cubicBezTo>
                  <a:cubicBezTo>
                    <a:pt x="357" y="1254"/>
                    <a:pt x="357" y="1254"/>
                    <a:pt x="358" y="1254"/>
                  </a:cubicBezTo>
                  <a:cubicBezTo>
                    <a:pt x="360" y="1258"/>
                    <a:pt x="365" y="1263"/>
                    <a:pt x="364" y="1267"/>
                  </a:cubicBezTo>
                  <a:cubicBezTo>
                    <a:pt x="362" y="1270"/>
                    <a:pt x="355" y="1268"/>
                    <a:pt x="351" y="1269"/>
                  </a:cubicBezTo>
                  <a:cubicBezTo>
                    <a:pt x="345" y="1269"/>
                    <a:pt x="340" y="1269"/>
                    <a:pt x="335" y="1270"/>
                  </a:cubicBezTo>
                  <a:cubicBezTo>
                    <a:pt x="332" y="1270"/>
                    <a:pt x="331" y="1270"/>
                    <a:pt x="331" y="1267"/>
                  </a:cubicBezTo>
                  <a:cubicBezTo>
                    <a:pt x="331" y="1260"/>
                    <a:pt x="331" y="1253"/>
                    <a:pt x="331" y="1247"/>
                  </a:cubicBezTo>
                  <a:close/>
                  <a:moveTo>
                    <a:pt x="228" y="1227"/>
                  </a:moveTo>
                  <a:cubicBezTo>
                    <a:pt x="228" y="1225"/>
                    <a:pt x="229" y="1224"/>
                    <a:pt x="231" y="1225"/>
                  </a:cubicBezTo>
                  <a:cubicBezTo>
                    <a:pt x="243" y="1227"/>
                    <a:pt x="255" y="1229"/>
                    <a:pt x="267" y="1232"/>
                  </a:cubicBezTo>
                  <a:cubicBezTo>
                    <a:pt x="269" y="1232"/>
                    <a:pt x="270" y="1233"/>
                    <a:pt x="270" y="1235"/>
                  </a:cubicBezTo>
                  <a:cubicBezTo>
                    <a:pt x="271" y="1241"/>
                    <a:pt x="271" y="1246"/>
                    <a:pt x="271" y="1252"/>
                  </a:cubicBezTo>
                  <a:cubicBezTo>
                    <a:pt x="270" y="1257"/>
                    <a:pt x="269" y="1263"/>
                    <a:pt x="267" y="1268"/>
                  </a:cubicBezTo>
                  <a:cubicBezTo>
                    <a:pt x="266" y="1271"/>
                    <a:pt x="263" y="1273"/>
                    <a:pt x="260" y="1273"/>
                  </a:cubicBezTo>
                  <a:cubicBezTo>
                    <a:pt x="248" y="1274"/>
                    <a:pt x="236" y="1274"/>
                    <a:pt x="225" y="1275"/>
                  </a:cubicBezTo>
                  <a:cubicBezTo>
                    <a:pt x="222" y="1275"/>
                    <a:pt x="221" y="1275"/>
                    <a:pt x="222" y="1271"/>
                  </a:cubicBezTo>
                  <a:cubicBezTo>
                    <a:pt x="224" y="1265"/>
                    <a:pt x="225" y="1258"/>
                    <a:pt x="227" y="1252"/>
                  </a:cubicBezTo>
                  <a:cubicBezTo>
                    <a:pt x="228" y="1244"/>
                    <a:pt x="228" y="1235"/>
                    <a:pt x="228" y="1227"/>
                  </a:cubicBezTo>
                  <a:close/>
                  <a:moveTo>
                    <a:pt x="143" y="1196"/>
                  </a:moveTo>
                  <a:cubicBezTo>
                    <a:pt x="136" y="1195"/>
                    <a:pt x="136" y="1195"/>
                    <a:pt x="138" y="1188"/>
                  </a:cubicBezTo>
                  <a:cubicBezTo>
                    <a:pt x="143" y="1173"/>
                    <a:pt x="149" y="1158"/>
                    <a:pt x="156" y="1143"/>
                  </a:cubicBezTo>
                  <a:cubicBezTo>
                    <a:pt x="175" y="1102"/>
                    <a:pt x="199" y="1064"/>
                    <a:pt x="223" y="1026"/>
                  </a:cubicBezTo>
                  <a:cubicBezTo>
                    <a:pt x="232" y="1011"/>
                    <a:pt x="242" y="997"/>
                    <a:pt x="252" y="982"/>
                  </a:cubicBezTo>
                  <a:cubicBezTo>
                    <a:pt x="257" y="996"/>
                    <a:pt x="260" y="1009"/>
                    <a:pt x="263" y="1022"/>
                  </a:cubicBezTo>
                  <a:cubicBezTo>
                    <a:pt x="273" y="1059"/>
                    <a:pt x="278" y="1096"/>
                    <a:pt x="283" y="1134"/>
                  </a:cubicBezTo>
                  <a:cubicBezTo>
                    <a:pt x="286" y="1159"/>
                    <a:pt x="290" y="1183"/>
                    <a:pt x="294" y="1208"/>
                  </a:cubicBezTo>
                  <a:cubicBezTo>
                    <a:pt x="294" y="1208"/>
                    <a:pt x="294" y="1209"/>
                    <a:pt x="294" y="1209"/>
                  </a:cubicBezTo>
                  <a:cubicBezTo>
                    <a:pt x="294" y="1214"/>
                    <a:pt x="296" y="1219"/>
                    <a:pt x="293" y="1222"/>
                  </a:cubicBezTo>
                  <a:cubicBezTo>
                    <a:pt x="290" y="1225"/>
                    <a:pt x="285" y="1222"/>
                    <a:pt x="281" y="1221"/>
                  </a:cubicBezTo>
                  <a:cubicBezTo>
                    <a:pt x="235" y="1213"/>
                    <a:pt x="189" y="1204"/>
                    <a:pt x="143" y="1196"/>
                  </a:cubicBezTo>
                  <a:close/>
                  <a:moveTo>
                    <a:pt x="176" y="1221"/>
                  </a:moveTo>
                  <a:cubicBezTo>
                    <a:pt x="177" y="1217"/>
                    <a:pt x="180" y="1215"/>
                    <a:pt x="185" y="1216"/>
                  </a:cubicBezTo>
                  <a:cubicBezTo>
                    <a:pt x="193" y="1216"/>
                    <a:pt x="202" y="1218"/>
                    <a:pt x="210" y="1220"/>
                  </a:cubicBezTo>
                  <a:cubicBezTo>
                    <a:pt x="214" y="1221"/>
                    <a:pt x="216" y="1223"/>
                    <a:pt x="217" y="1226"/>
                  </a:cubicBezTo>
                  <a:cubicBezTo>
                    <a:pt x="219" y="1235"/>
                    <a:pt x="219" y="1243"/>
                    <a:pt x="217" y="1252"/>
                  </a:cubicBezTo>
                  <a:cubicBezTo>
                    <a:pt x="217" y="1259"/>
                    <a:pt x="214" y="1265"/>
                    <a:pt x="210" y="1270"/>
                  </a:cubicBezTo>
                  <a:cubicBezTo>
                    <a:pt x="208" y="1273"/>
                    <a:pt x="205" y="1274"/>
                    <a:pt x="201" y="1274"/>
                  </a:cubicBezTo>
                  <a:cubicBezTo>
                    <a:pt x="194" y="1274"/>
                    <a:pt x="186" y="1274"/>
                    <a:pt x="179" y="1275"/>
                  </a:cubicBezTo>
                  <a:cubicBezTo>
                    <a:pt x="176" y="1275"/>
                    <a:pt x="175" y="1274"/>
                    <a:pt x="175" y="1271"/>
                  </a:cubicBezTo>
                  <a:cubicBezTo>
                    <a:pt x="174" y="1265"/>
                    <a:pt x="173" y="1258"/>
                    <a:pt x="173" y="1252"/>
                  </a:cubicBezTo>
                  <a:cubicBezTo>
                    <a:pt x="173" y="1242"/>
                    <a:pt x="174" y="1231"/>
                    <a:pt x="176" y="1221"/>
                  </a:cubicBezTo>
                  <a:close/>
                  <a:moveTo>
                    <a:pt x="129" y="1212"/>
                  </a:moveTo>
                  <a:cubicBezTo>
                    <a:pt x="131" y="1209"/>
                    <a:pt x="134" y="1208"/>
                    <a:pt x="138" y="1208"/>
                  </a:cubicBezTo>
                  <a:cubicBezTo>
                    <a:pt x="146" y="1210"/>
                    <a:pt x="155" y="1211"/>
                    <a:pt x="163" y="1212"/>
                  </a:cubicBezTo>
                  <a:cubicBezTo>
                    <a:pt x="166" y="1212"/>
                    <a:pt x="167" y="1213"/>
                    <a:pt x="167" y="1216"/>
                  </a:cubicBezTo>
                  <a:cubicBezTo>
                    <a:pt x="166" y="1227"/>
                    <a:pt x="165" y="1238"/>
                    <a:pt x="164" y="1249"/>
                  </a:cubicBezTo>
                  <a:cubicBezTo>
                    <a:pt x="163" y="1256"/>
                    <a:pt x="163" y="1264"/>
                    <a:pt x="162" y="1271"/>
                  </a:cubicBezTo>
                  <a:cubicBezTo>
                    <a:pt x="162" y="1273"/>
                    <a:pt x="161" y="1273"/>
                    <a:pt x="159" y="1273"/>
                  </a:cubicBezTo>
                  <a:cubicBezTo>
                    <a:pt x="149" y="1273"/>
                    <a:pt x="139" y="1273"/>
                    <a:pt x="129" y="1273"/>
                  </a:cubicBezTo>
                  <a:cubicBezTo>
                    <a:pt x="126" y="1273"/>
                    <a:pt x="124" y="1272"/>
                    <a:pt x="124" y="1268"/>
                  </a:cubicBezTo>
                  <a:cubicBezTo>
                    <a:pt x="123" y="1263"/>
                    <a:pt x="122" y="1257"/>
                    <a:pt x="122" y="1252"/>
                  </a:cubicBezTo>
                  <a:cubicBezTo>
                    <a:pt x="121" y="1238"/>
                    <a:pt x="123" y="1225"/>
                    <a:pt x="129" y="1212"/>
                  </a:cubicBezTo>
                  <a:close/>
                  <a:moveTo>
                    <a:pt x="279" y="1267"/>
                  </a:moveTo>
                  <a:cubicBezTo>
                    <a:pt x="279" y="1262"/>
                    <a:pt x="279" y="1257"/>
                    <a:pt x="279" y="1252"/>
                  </a:cubicBezTo>
                  <a:cubicBezTo>
                    <a:pt x="279" y="1247"/>
                    <a:pt x="279" y="1242"/>
                    <a:pt x="279" y="1237"/>
                  </a:cubicBezTo>
                  <a:cubicBezTo>
                    <a:pt x="279" y="1235"/>
                    <a:pt x="279" y="1234"/>
                    <a:pt x="282" y="1234"/>
                  </a:cubicBezTo>
                  <a:cubicBezTo>
                    <a:pt x="292" y="1236"/>
                    <a:pt x="302" y="1237"/>
                    <a:pt x="312" y="1239"/>
                  </a:cubicBezTo>
                  <a:cubicBezTo>
                    <a:pt x="322" y="1241"/>
                    <a:pt x="324" y="1243"/>
                    <a:pt x="324" y="1253"/>
                  </a:cubicBezTo>
                  <a:cubicBezTo>
                    <a:pt x="325" y="1256"/>
                    <a:pt x="325" y="1260"/>
                    <a:pt x="325" y="1264"/>
                  </a:cubicBezTo>
                  <a:cubicBezTo>
                    <a:pt x="325" y="1268"/>
                    <a:pt x="323" y="1270"/>
                    <a:pt x="319" y="1271"/>
                  </a:cubicBezTo>
                  <a:cubicBezTo>
                    <a:pt x="307" y="1272"/>
                    <a:pt x="296" y="1272"/>
                    <a:pt x="284" y="1272"/>
                  </a:cubicBezTo>
                  <a:cubicBezTo>
                    <a:pt x="281" y="1272"/>
                    <a:pt x="279" y="1271"/>
                    <a:pt x="279" y="1267"/>
                  </a:cubicBezTo>
                  <a:close/>
                  <a:moveTo>
                    <a:pt x="217" y="893"/>
                  </a:moveTo>
                  <a:cubicBezTo>
                    <a:pt x="226" y="880"/>
                    <a:pt x="234" y="867"/>
                    <a:pt x="242" y="853"/>
                  </a:cubicBezTo>
                  <a:cubicBezTo>
                    <a:pt x="245" y="856"/>
                    <a:pt x="248" y="860"/>
                    <a:pt x="249" y="864"/>
                  </a:cubicBezTo>
                  <a:cubicBezTo>
                    <a:pt x="255" y="880"/>
                    <a:pt x="260" y="895"/>
                    <a:pt x="263" y="912"/>
                  </a:cubicBezTo>
                  <a:cubicBezTo>
                    <a:pt x="263" y="914"/>
                    <a:pt x="263" y="916"/>
                    <a:pt x="263" y="919"/>
                  </a:cubicBezTo>
                  <a:cubicBezTo>
                    <a:pt x="255" y="913"/>
                    <a:pt x="248" y="907"/>
                    <a:pt x="239" y="903"/>
                  </a:cubicBezTo>
                  <a:cubicBezTo>
                    <a:pt x="232" y="900"/>
                    <a:pt x="226" y="898"/>
                    <a:pt x="219" y="896"/>
                  </a:cubicBezTo>
                  <a:cubicBezTo>
                    <a:pt x="217" y="896"/>
                    <a:pt x="216" y="895"/>
                    <a:pt x="217" y="893"/>
                  </a:cubicBezTo>
                  <a:close/>
                  <a:moveTo>
                    <a:pt x="184" y="949"/>
                  </a:moveTo>
                  <a:cubicBezTo>
                    <a:pt x="192" y="935"/>
                    <a:pt x="200" y="922"/>
                    <a:pt x="208" y="908"/>
                  </a:cubicBezTo>
                  <a:cubicBezTo>
                    <a:pt x="211" y="904"/>
                    <a:pt x="213" y="903"/>
                    <a:pt x="218" y="905"/>
                  </a:cubicBezTo>
                  <a:cubicBezTo>
                    <a:pt x="225" y="907"/>
                    <a:pt x="232" y="909"/>
                    <a:pt x="238" y="913"/>
                  </a:cubicBezTo>
                  <a:cubicBezTo>
                    <a:pt x="252" y="917"/>
                    <a:pt x="258" y="927"/>
                    <a:pt x="262" y="940"/>
                  </a:cubicBezTo>
                  <a:cubicBezTo>
                    <a:pt x="263" y="943"/>
                    <a:pt x="262" y="946"/>
                    <a:pt x="260" y="949"/>
                  </a:cubicBezTo>
                  <a:cubicBezTo>
                    <a:pt x="253" y="959"/>
                    <a:pt x="247" y="968"/>
                    <a:pt x="240" y="978"/>
                  </a:cubicBezTo>
                  <a:cubicBezTo>
                    <a:pt x="238" y="980"/>
                    <a:pt x="237" y="980"/>
                    <a:pt x="236" y="978"/>
                  </a:cubicBezTo>
                  <a:cubicBezTo>
                    <a:pt x="230" y="970"/>
                    <a:pt x="223" y="964"/>
                    <a:pt x="214" y="960"/>
                  </a:cubicBezTo>
                  <a:cubicBezTo>
                    <a:pt x="205" y="956"/>
                    <a:pt x="196" y="953"/>
                    <a:pt x="185" y="952"/>
                  </a:cubicBezTo>
                  <a:cubicBezTo>
                    <a:pt x="183" y="952"/>
                    <a:pt x="182" y="951"/>
                    <a:pt x="184" y="949"/>
                  </a:cubicBezTo>
                  <a:close/>
                  <a:moveTo>
                    <a:pt x="147" y="1013"/>
                  </a:moveTo>
                  <a:cubicBezTo>
                    <a:pt x="156" y="998"/>
                    <a:pt x="164" y="983"/>
                    <a:pt x="172" y="968"/>
                  </a:cubicBezTo>
                  <a:cubicBezTo>
                    <a:pt x="176" y="962"/>
                    <a:pt x="177" y="961"/>
                    <a:pt x="184" y="963"/>
                  </a:cubicBezTo>
                  <a:cubicBezTo>
                    <a:pt x="193" y="965"/>
                    <a:pt x="201" y="968"/>
                    <a:pt x="209" y="972"/>
                  </a:cubicBezTo>
                  <a:cubicBezTo>
                    <a:pt x="217" y="976"/>
                    <a:pt x="223" y="981"/>
                    <a:pt x="229" y="987"/>
                  </a:cubicBezTo>
                  <a:cubicBezTo>
                    <a:pt x="230" y="989"/>
                    <a:pt x="230" y="990"/>
                    <a:pt x="229" y="992"/>
                  </a:cubicBezTo>
                  <a:cubicBezTo>
                    <a:pt x="222" y="1008"/>
                    <a:pt x="213" y="1024"/>
                    <a:pt x="201" y="1037"/>
                  </a:cubicBezTo>
                  <a:cubicBezTo>
                    <a:pt x="199" y="1039"/>
                    <a:pt x="198" y="1040"/>
                    <a:pt x="195" y="1038"/>
                  </a:cubicBezTo>
                  <a:cubicBezTo>
                    <a:pt x="189" y="1034"/>
                    <a:pt x="182" y="1031"/>
                    <a:pt x="175" y="1027"/>
                  </a:cubicBezTo>
                  <a:cubicBezTo>
                    <a:pt x="168" y="1024"/>
                    <a:pt x="161" y="1023"/>
                    <a:pt x="154" y="1023"/>
                  </a:cubicBezTo>
                  <a:cubicBezTo>
                    <a:pt x="150" y="1024"/>
                    <a:pt x="146" y="1024"/>
                    <a:pt x="144" y="1021"/>
                  </a:cubicBezTo>
                  <a:cubicBezTo>
                    <a:pt x="142" y="1019"/>
                    <a:pt x="146" y="1015"/>
                    <a:pt x="147" y="1013"/>
                  </a:cubicBezTo>
                  <a:close/>
                  <a:moveTo>
                    <a:pt x="113" y="1077"/>
                  </a:moveTo>
                  <a:cubicBezTo>
                    <a:pt x="120" y="1064"/>
                    <a:pt x="127" y="1052"/>
                    <a:pt x="133" y="1039"/>
                  </a:cubicBezTo>
                  <a:cubicBezTo>
                    <a:pt x="136" y="1033"/>
                    <a:pt x="139" y="1031"/>
                    <a:pt x="146" y="1031"/>
                  </a:cubicBezTo>
                  <a:cubicBezTo>
                    <a:pt x="155" y="1031"/>
                    <a:pt x="164" y="1032"/>
                    <a:pt x="172" y="1036"/>
                  </a:cubicBezTo>
                  <a:cubicBezTo>
                    <a:pt x="180" y="1038"/>
                    <a:pt x="186" y="1043"/>
                    <a:pt x="192" y="1048"/>
                  </a:cubicBezTo>
                  <a:cubicBezTo>
                    <a:pt x="193" y="1050"/>
                    <a:pt x="194" y="1052"/>
                    <a:pt x="192" y="1054"/>
                  </a:cubicBezTo>
                  <a:cubicBezTo>
                    <a:pt x="183" y="1070"/>
                    <a:pt x="173" y="1087"/>
                    <a:pt x="164" y="1103"/>
                  </a:cubicBezTo>
                  <a:cubicBezTo>
                    <a:pt x="162" y="1106"/>
                    <a:pt x="161" y="1106"/>
                    <a:pt x="159" y="1104"/>
                  </a:cubicBezTo>
                  <a:cubicBezTo>
                    <a:pt x="152" y="1099"/>
                    <a:pt x="145" y="1095"/>
                    <a:pt x="138" y="1092"/>
                  </a:cubicBezTo>
                  <a:cubicBezTo>
                    <a:pt x="128" y="1089"/>
                    <a:pt x="119" y="1087"/>
                    <a:pt x="109" y="1088"/>
                  </a:cubicBezTo>
                  <a:cubicBezTo>
                    <a:pt x="110" y="1084"/>
                    <a:pt x="112" y="1080"/>
                    <a:pt x="113" y="1077"/>
                  </a:cubicBezTo>
                  <a:close/>
                  <a:moveTo>
                    <a:pt x="83" y="1138"/>
                  </a:moveTo>
                  <a:cubicBezTo>
                    <a:pt x="89" y="1126"/>
                    <a:pt x="95" y="1113"/>
                    <a:pt x="102" y="1101"/>
                  </a:cubicBezTo>
                  <a:cubicBezTo>
                    <a:pt x="103" y="1099"/>
                    <a:pt x="104" y="1098"/>
                    <a:pt x="106" y="1097"/>
                  </a:cubicBezTo>
                  <a:cubicBezTo>
                    <a:pt x="116" y="1095"/>
                    <a:pt x="125" y="1097"/>
                    <a:pt x="134" y="1102"/>
                  </a:cubicBezTo>
                  <a:cubicBezTo>
                    <a:pt x="141" y="1105"/>
                    <a:pt x="148" y="1109"/>
                    <a:pt x="155" y="1113"/>
                  </a:cubicBezTo>
                  <a:cubicBezTo>
                    <a:pt x="157" y="1114"/>
                    <a:pt x="157" y="1115"/>
                    <a:pt x="156" y="1117"/>
                  </a:cubicBezTo>
                  <a:cubicBezTo>
                    <a:pt x="150" y="1129"/>
                    <a:pt x="145" y="1140"/>
                    <a:pt x="140" y="1152"/>
                  </a:cubicBezTo>
                  <a:cubicBezTo>
                    <a:pt x="139" y="1154"/>
                    <a:pt x="138" y="1155"/>
                    <a:pt x="135" y="1154"/>
                  </a:cubicBezTo>
                  <a:cubicBezTo>
                    <a:pt x="128" y="1150"/>
                    <a:pt x="121" y="1147"/>
                    <a:pt x="114" y="1144"/>
                  </a:cubicBezTo>
                  <a:cubicBezTo>
                    <a:pt x="105" y="1142"/>
                    <a:pt x="96" y="1140"/>
                    <a:pt x="86" y="1142"/>
                  </a:cubicBezTo>
                  <a:cubicBezTo>
                    <a:pt x="83" y="1143"/>
                    <a:pt x="81" y="1142"/>
                    <a:pt x="83" y="1138"/>
                  </a:cubicBezTo>
                  <a:close/>
                  <a:moveTo>
                    <a:pt x="62" y="1216"/>
                  </a:moveTo>
                  <a:cubicBezTo>
                    <a:pt x="61" y="1213"/>
                    <a:pt x="61" y="1210"/>
                    <a:pt x="61" y="1207"/>
                  </a:cubicBezTo>
                  <a:cubicBezTo>
                    <a:pt x="64" y="1195"/>
                    <a:pt x="67" y="1184"/>
                    <a:pt x="71" y="1173"/>
                  </a:cubicBezTo>
                  <a:cubicBezTo>
                    <a:pt x="72" y="1170"/>
                    <a:pt x="73" y="1167"/>
                    <a:pt x="74" y="1165"/>
                  </a:cubicBezTo>
                  <a:cubicBezTo>
                    <a:pt x="76" y="1152"/>
                    <a:pt x="87" y="1149"/>
                    <a:pt x="100" y="1150"/>
                  </a:cubicBezTo>
                  <a:cubicBezTo>
                    <a:pt x="104" y="1150"/>
                    <a:pt x="107" y="1151"/>
                    <a:pt x="111" y="1153"/>
                  </a:cubicBezTo>
                  <a:cubicBezTo>
                    <a:pt x="117" y="1155"/>
                    <a:pt x="123" y="1157"/>
                    <a:pt x="129" y="1161"/>
                  </a:cubicBezTo>
                  <a:cubicBezTo>
                    <a:pt x="133" y="1163"/>
                    <a:pt x="134" y="1166"/>
                    <a:pt x="133" y="1171"/>
                  </a:cubicBezTo>
                  <a:cubicBezTo>
                    <a:pt x="130" y="1177"/>
                    <a:pt x="127" y="1183"/>
                    <a:pt x="125" y="1190"/>
                  </a:cubicBezTo>
                  <a:cubicBezTo>
                    <a:pt x="124" y="1192"/>
                    <a:pt x="124" y="1192"/>
                    <a:pt x="122" y="1192"/>
                  </a:cubicBezTo>
                  <a:cubicBezTo>
                    <a:pt x="120" y="1192"/>
                    <a:pt x="117" y="1193"/>
                    <a:pt x="114" y="1193"/>
                  </a:cubicBezTo>
                  <a:cubicBezTo>
                    <a:pt x="95" y="1196"/>
                    <a:pt x="79" y="1203"/>
                    <a:pt x="65" y="1217"/>
                  </a:cubicBezTo>
                  <a:cubicBezTo>
                    <a:pt x="63" y="1219"/>
                    <a:pt x="62" y="1219"/>
                    <a:pt x="62" y="1216"/>
                  </a:cubicBezTo>
                  <a:close/>
                  <a:moveTo>
                    <a:pt x="64" y="1236"/>
                  </a:moveTo>
                  <a:cubicBezTo>
                    <a:pt x="63" y="1233"/>
                    <a:pt x="64" y="1230"/>
                    <a:pt x="66" y="1227"/>
                  </a:cubicBezTo>
                  <a:cubicBezTo>
                    <a:pt x="77" y="1217"/>
                    <a:pt x="90" y="1209"/>
                    <a:pt x="105" y="1206"/>
                  </a:cubicBezTo>
                  <a:cubicBezTo>
                    <a:pt x="110" y="1205"/>
                    <a:pt x="115" y="1206"/>
                    <a:pt x="120" y="1206"/>
                  </a:cubicBezTo>
                  <a:cubicBezTo>
                    <a:pt x="123" y="1206"/>
                    <a:pt x="123" y="1207"/>
                    <a:pt x="122" y="1209"/>
                  </a:cubicBezTo>
                  <a:cubicBezTo>
                    <a:pt x="118" y="1220"/>
                    <a:pt x="116" y="1231"/>
                    <a:pt x="115" y="1242"/>
                  </a:cubicBezTo>
                  <a:cubicBezTo>
                    <a:pt x="115" y="1251"/>
                    <a:pt x="115" y="1260"/>
                    <a:pt x="115" y="1269"/>
                  </a:cubicBezTo>
                  <a:cubicBezTo>
                    <a:pt x="115" y="1271"/>
                    <a:pt x="114" y="1272"/>
                    <a:pt x="112" y="1272"/>
                  </a:cubicBezTo>
                  <a:cubicBezTo>
                    <a:pt x="101" y="1273"/>
                    <a:pt x="91" y="1272"/>
                    <a:pt x="81" y="1268"/>
                  </a:cubicBezTo>
                  <a:cubicBezTo>
                    <a:pt x="73" y="1266"/>
                    <a:pt x="72" y="1259"/>
                    <a:pt x="70" y="1253"/>
                  </a:cubicBezTo>
                  <a:cubicBezTo>
                    <a:pt x="67" y="1247"/>
                    <a:pt x="66" y="1241"/>
                    <a:pt x="64" y="1236"/>
                  </a:cubicBezTo>
                  <a:close/>
                  <a:moveTo>
                    <a:pt x="1385" y="1277"/>
                  </a:moveTo>
                  <a:cubicBezTo>
                    <a:pt x="1386" y="1277"/>
                    <a:pt x="1388" y="1277"/>
                    <a:pt x="1389" y="1277"/>
                  </a:cubicBezTo>
                  <a:cubicBezTo>
                    <a:pt x="1397" y="1277"/>
                    <a:pt x="1399" y="1279"/>
                    <a:pt x="1398" y="1287"/>
                  </a:cubicBezTo>
                  <a:cubicBezTo>
                    <a:pt x="1395" y="1331"/>
                    <a:pt x="1392" y="1374"/>
                    <a:pt x="1390" y="1418"/>
                  </a:cubicBezTo>
                  <a:cubicBezTo>
                    <a:pt x="1390" y="1420"/>
                    <a:pt x="1389" y="1421"/>
                    <a:pt x="1389" y="1423"/>
                  </a:cubicBezTo>
                  <a:cubicBezTo>
                    <a:pt x="1389" y="1425"/>
                    <a:pt x="1388" y="1426"/>
                    <a:pt x="1386" y="1426"/>
                  </a:cubicBezTo>
                  <a:cubicBezTo>
                    <a:pt x="1377" y="1427"/>
                    <a:pt x="1368" y="1428"/>
                    <a:pt x="1359" y="1428"/>
                  </a:cubicBezTo>
                  <a:cubicBezTo>
                    <a:pt x="1309" y="1428"/>
                    <a:pt x="1258" y="1430"/>
                    <a:pt x="1208" y="1431"/>
                  </a:cubicBezTo>
                  <a:cubicBezTo>
                    <a:pt x="1184" y="1431"/>
                    <a:pt x="1161" y="1431"/>
                    <a:pt x="1137" y="1431"/>
                  </a:cubicBezTo>
                  <a:cubicBezTo>
                    <a:pt x="1137" y="1431"/>
                    <a:pt x="1137" y="1432"/>
                    <a:pt x="1137" y="1432"/>
                  </a:cubicBezTo>
                  <a:cubicBezTo>
                    <a:pt x="1077" y="1432"/>
                    <a:pt x="1016" y="1432"/>
                    <a:pt x="956" y="1432"/>
                  </a:cubicBezTo>
                  <a:cubicBezTo>
                    <a:pt x="927" y="1432"/>
                    <a:pt x="897" y="1434"/>
                    <a:pt x="868" y="1434"/>
                  </a:cubicBezTo>
                  <a:cubicBezTo>
                    <a:pt x="846" y="1434"/>
                    <a:pt x="823" y="1433"/>
                    <a:pt x="800" y="1433"/>
                  </a:cubicBezTo>
                  <a:cubicBezTo>
                    <a:pt x="790" y="1433"/>
                    <a:pt x="781" y="1433"/>
                    <a:pt x="771" y="1432"/>
                  </a:cubicBezTo>
                  <a:cubicBezTo>
                    <a:pt x="724" y="1432"/>
                    <a:pt x="677" y="1432"/>
                    <a:pt x="631" y="1433"/>
                  </a:cubicBezTo>
                  <a:cubicBezTo>
                    <a:pt x="605" y="1433"/>
                    <a:pt x="579" y="1434"/>
                    <a:pt x="552" y="1434"/>
                  </a:cubicBezTo>
                  <a:cubicBezTo>
                    <a:pt x="537" y="1434"/>
                    <a:pt x="521" y="1434"/>
                    <a:pt x="505" y="1434"/>
                  </a:cubicBezTo>
                  <a:cubicBezTo>
                    <a:pt x="475" y="1434"/>
                    <a:pt x="445" y="1435"/>
                    <a:pt x="415" y="1434"/>
                  </a:cubicBezTo>
                  <a:cubicBezTo>
                    <a:pt x="380" y="1433"/>
                    <a:pt x="346" y="1433"/>
                    <a:pt x="311" y="1434"/>
                  </a:cubicBezTo>
                  <a:cubicBezTo>
                    <a:pt x="263" y="1435"/>
                    <a:pt x="216" y="1434"/>
                    <a:pt x="168" y="1436"/>
                  </a:cubicBezTo>
                  <a:cubicBezTo>
                    <a:pt x="122" y="1437"/>
                    <a:pt x="75" y="1439"/>
                    <a:pt x="29" y="1440"/>
                  </a:cubicBezTo>
                  <a:cubicBezTo>
                    <a:pt x="27" y="1440"/>
                    <a:pt x="24" y="1439"/>
                    <a:pt x="22" y="1439"/>
                  </a:cubicBezTo>
                  <a:cubicBezTo>
                    <a:pt x="16" y="1439"/>
                    <a:pt x="14" y="1437"/>
                    <a:pt x="13" y="1431"/>
                  </a:cubicBezTo>
                  <a:cubicBezTo>
                    <a:pt x="13" y="1423"/>
                    <a:pt x="13" y="1415"/>
                    <a:pt x="13" y="1407"/>
                  </a:cubicBezTo>
                  <a:cubicBezTo>
                    <a:pt x="13" y="1380"/>
                    <a:pt x="13" y="1354"/>
                    <a:pt x="13" y="1327"/>
                  </a:cubicBezTo>
                  <a:cubicBezTo>
                    <a:pt x="13" y="1315"/>
                    <a:pt x="14" y="1304"/>
                    <a:pt x="14" y="1293"/>
                  </a:cubicBezTo>
                  <a:cubicBezTo>
                    <a:pt x="14" y="1288"/>
                    <a:pt x="15" y="1288"/>
                    <a:pt x="19" y="1288"/>
                  </a:cubicBezTo>
                  <a:cubicBezTo>
                    <a:pt x="77" y="1288"/>
                    <a:pt x="134" y="1287"/>
                    <a:pt x="192" y="1287"/>
                  </a:cubicBezTo>
                  <a:cubicBezTo>
                    <a:pt x="223" y="1288"/>
                    <a:pt x="255" y="1287"/>
                    <a:pt x="286" y="1285"/>
                  </a:cubicBezTo>
                  <a:cubicBezTo>
                    <a:pt x="327" y="1283"/>
                    <a:pt x="369" y="1281"/>
                    <a:pt x="410" y="1281"/>
                  </a:cubicBezTo>
                  <a:cubicBezTo>
                    <a:pt x="425" y="1280"/>
                    <a:pt x="440" y="1280"/>
                    <a:pt x="455" y="1280"/>
                  </a:cubicBezTo>
                  <a:cubicBezTo>
                    <a:pt x="511" y="1278"/>
                    <a:pt x="566" y="1280"/>
                    <a:pt x="621" y="1279"/>
                  </a:cubicBezTo>
                  <a:cubicBezTo>
                    <a:pt x="675" y="1277"/>
                    <a:pt x="729" y="1278"/>
                    <a:pt x="783" y="1278"/>
                  </a:cubicBezTo>
                  <a:cubicBezTo>
                    <a:pt x="823" y="1278"/>
                    <a:pt x="864" y="1278"/>
                    <a:pt x="905" y="1277"/>
                  </a:cubicBezTo>
                  <a:cubicBezTo>
                    <a:pt x="957" y="1276"/>
                    <a:pt x="1008" y="1276"/>
                    <a:pt x="1059" y="1276"/>
                  </a:cubicBezTo>
                  <a:cubicBezTo>
                    <a:pt x="1080" y="1276"/>
                    <a:pt x="1102" y="1276"/>
                    <a:pt x="1123" y="1276"/>
                  </a:cubicBezTo>
                  <a:cubicBezTo>
                    <a:pt x="1186" y="1277"/>
                    <a:pt x="1249" y="1277"/>
                    <a:pt x="1312" y="1277"/>
                  </a:cubicBezTo>
                  <a:cubicBezTo>
                    <a:pt x="1336" y="1277"/>
                    <a:pt x="1360" y="1277"/>
                    <a:pt x="1385" y="1277"/>
                  </a:cubicBezTo>
                  <a:close/>
                  <a:moveTo>
                    <a:pt x="1457" y="928"/>
                  </a:moveTo>
                  <a:cubicBezTo>
                    <a:pt x="1449" y="959"/>
                    <a:pt x="1438" y="988"/>
                    <a:pt x="1425" y="1017"/>
                  </a:cubicBezTo>
                  <a:cubicBezTo>
                    <a:pt x="1397" y="1077"/>
                    <a:pt x="1369" y="1137"/>
                    <a:pt x="1340" y="1197"/>
                  </a:cubicBezTo>
                  <a:cubicBezTo>
                    <a:pt x="1330" y="1218"/>
                    <a:pt x="1318" y="1240"/>
                    <a:pt x="1305" y="1260"/>
                  </a:cubicBezTo>
                  <a:cubicBezTo>
                    <a:pt x="1302" y="1264"/>
                    <a:pt x="1300" y="1266"/>
                    <a:pt x="1295" y="1266"/>
                  </a:cubicBezTo>
                  <a:cubicBezTo>
                    <a:pt x="1276" y="1266"/>
                    <a:pt x="1256" y="1266"/>
                    <a:pt x="1237" y="1266"/>
                  </a:cubicBezTo>
                  <a:cubicBezTo>
                    <a:pt x="1206" y="1265"/>
                    <a:pt x="1176" y="1265"/>
                    <a:pt x="1145" y="1265"/>
                  </a:cubicBezTo>
                  <a:cubicBezTo>
                    <a:pt x="1116" y="1264"/>
                    <a:pt x="1087" y="1264"/>
                    <a:pt x="1058" y="1264"/>
                  </a:cubicBezTo>
                  <a:cubicBezTo>
                    <a:pt x="985" y="1265"/>
                    <a:pt x="913" y="1265"/>
                    <a:pt x="840" y="1265"/>
                  </a:cubicBezTo>
                  <a:cubicBezTo>
                    <a:pt x="819" y="1265"/>
                    <a:pt x="798" y="1265"/>
                    <a:pt x="777" y="1264"/>
                  </a:cubicBezTo>
                  <a:cubicBezTo>
                    <a:pt x="771" y="1264"/>
                    <a:pt x="771" y="1263"/>
                    <a:pt x="772" y="1258"/>
                  </a:cubicBezTo>
                  <a:cubicBezTo>
                    <a:pt x="772" y="1257"/>
                    <a:pt x="773" y="1255"/>
                    <a:pt x="773" y="1254"/>
                  </a:cubicBezTo>
                  <a:cubicBezTo>
                    <a:pt x="788" y="1226"/>
                    <a:pt x="799" y="1196"/>
                    <a:pt x="809" y="1166"/>
                  </a:cubicBezTo>
                  <a:cubicBezTo>
                    <a:pt x="831" y="1100"/>
                    <a:pt x="856" y="1036"/>
                    <a:pt x="885" y="973"/>
                  </a:cubicBezTo>
                  <a:cubicBezTo>
                    <a:pt x="896" y="948"/>
                    <a:pt x="908" y="923"/>
                    <a:pt x="919" y="898"/>
                  </a:cubicBezTo>
                  <a:cubicBezTo>
                    <a:pt x="922" y="891"/>
                    <a:pt x="927" y="885"/>
                    <a:pt x="934" y="882"/>
                  </a:cubicBezTo>
                  <a:cubicBezTo>
                    <a:pt x="941" y="878"/>
                    <a:pt x="950" y="876"/>
                    <a:pt x="958" y="876"/>
                  </a:cubicBezTo>
                  <a:cubicBezTo>
                    <a:pt x="984" y="875"/>
                    <a:pt x="1009" y="877"/>
                    <a:pt x="1034" y="878"/>
                  </a:cubicBezTo>
                  <a:cubicBezTo>
                    <a:pt x="1042" y="879"/>
                    <a:pt x="1050" y="879"/>
                    <a:pt x="1059" y="879"/>
                  </a:cubicBezTo>
                  <a:cubicBezTo>
                    <a:pt x="1060" y="879"/>
                    <a:pt x="1062" y="879"/>
                    <a:pt x="1064" y="880"/>
                  </a:cubicBezTo>
                  <a:cubicBezTo>
                    <a:pt x="1083" y="881"/>
                    <a:pt x="1103" y="883"/>
                    <a:pt x="1122" y="884"/>
                  </a:cubicBezTo>
                  <a:cubicBezTo>
                    <a:pt x="1136" y="884"/>
                    <a:pt x="1149" y="884"/>
                    <a:pt x="1162" y="885"/>
                  </a:cubicBezTo>
                  <a:cubicBezTo>
                    <a:pt x="1195" y="886"/>
                    <a:pt x="1227" y="886"/>
                    <a:pt x="1259" y="887"/>
                  </a:cubicBezTo>
                  <a:cubicBezTo>
                    <a:pt x="1284" y="888"/>
                    <a:pt x="1309" y="889"/>
                    <a:pt x="1334" y="891"/>
                  </a:cubicBezTo>
                  <a:cubicBezTo>
                    <a:pt x="1349" y="892"/>
                    <a:pt x="1365" y="893"/>
                    <a:pt x="1381" y="894"/>
                  </a:cubicBezTo>
                  <a:cubicBezTo>
                    <a:pt x="1397" y="896"/>
                    <a:pt x="1413" y="897"/>
                    <a:pt x="1430" y="899"/>
                  </a:cubicBezTo>
                  <a:cubicBezTo>
                    <a:pt x="1431" y="899"/>
                    <a:pt x="1431" y="899"/>
                    <a:pt x="1433" y="899"/>
                  </a:cubicBezTo>
                  <a:cubicBezTo>
                    <a:pt x="1431" y="896"/>
                    <a:pt x="1429" y="895"/>
                    <a:pt x="1426" y="894"/>
                  </a:cubicBezTo>
                  <a:cubicBezTo>
                    <a:pt x="1426" y="894"/>
                    <a:pt x="1426" y="894"/>
                    <a:pt x="1426" y="894"/>
                  </a:cubicBezTo>
                  <a:cubicBezTo>
                    <a:pt x="1426" y="894"/>
                    <a:pt x="1426" y="894"/>
                    <a:pt x="1426" y="894"/>
                  </a:cubicBezTo>
                  <a:cubicBezTo>
                    <a:pt x="1418" y="892"/>
                    <a:pt x="1409" y="892"/>
                    <a:pt x="1401" y="891"/>
                  </a:cubicBezTo>
                  <a:cubicBezTo>
                    <a:pt x="1385" y="890"/>
                    <a:pt x="1369" y="889"/>
                    <a:pt x="1354" y="888"/>
                  </a:cubicBezTo>
                  <a:cubicBezTo>
                    <a:pt x="1343" y="887"/>
                    <a:pt x="1333" y="886"/>
                    <a:pt x="1323" y="886"/>
                  </a:cubicBezTo>
                  <a:cubicBezTo>
                    <a:pt x="1299" y="885"/>
                    <a:pt x="1274" y="883"/>
                    <a:pt x="1249" y="883"/>
                  </a:cubicBezTo>
                  <a:cubicBezTo>
                    <a:pt x="1233" y="882"/>
                    <a:pt x="1216" y="881"/>
                    <a:pt x="1200" y="881"/>
                  </a:cubicBezTo>
                  <a:cubicBezTo>
                    <a:pt x="1176" y="880"/>
                    <a:pt x="1153" y="879"/>
                    <a:pt x="1129" y="878"/>
                  </a:cubicBezTo>
                  <a:cubicBezTo>
                    <a:pt x="1112" y="877"/>
                    <a:pt x="1096" y="876"/>
                    <a:pt x="1079" y="875"/>
                  </a:cubicBezTo>
                  <a:cubicBezTo>
                    <a:pt x="1058" y="874"/>
                    <a:pt x="1037" y="873"/>
                    <a:pt x="1016" y="871"/>
                  </a:cubicBezTo>
                  <a:cubicBezTo>
                    <a:pt x="999" y="870"/>
                    <a:pt x="982" y="870"/>
                    <a:pt x="965" y="869"/>
                  </a:cubicBezTo>
                  <a:cubicBezTo>
                    <a:pt x="953" y="869"/>
                    <a:pt x="942" y="872"/>
                    <a:pt x="931" y="875"/>
                  </a:cubicBezTo>
                  <a:cubicBezTo>
                    <a:pt x="924" y="878"/>
                    <a:pt x="919" y="884"/>
                    <a:pt x="915" y="891"/>
                  </a:cubicBezTo>
                  <a:cubicBezTo>
                    <a:pt x="889" y="942"/>
                    <a:pt x="865" y="993"/>
                    <a:pt x="845" y="1046"/>
                  </a:cubicBezTo>
                  <a:cubicBezTo>
                    <a:pt x="821" y="1108"/>
                    <a:pt x="797" y="1170"/>
                    <a:pt x="773" y="1232"/>
                  </a:cubicBezTo>
                  <a:cubicBezTo>
                    <a:pt x="769" y="1240"/>
                    <a:pt x="766" y="1248"/>
                    <a:pt x="763" y="1257"/>
                  </a:cubicBezTo>
                  <a:cubicBezTo>
                    <a:pt x="761" y="1263"/>
                    <a:pt x="757" y="1265"/>
                    <a:pt x="750" y="1265"/>
                  </a:cubicBezTo>
                  <a:cubicBezTo>
                    <a:pt x="745" y="1265"/>
                    <a:pt x="739" y="1265"/>
                    <a:pt x="734" y="1264"/>
                  </a:cubicBezTo>
                  <a:cubicBezTo>
                    <a:pt x="739" y="1249"/>
                    <a:pt x="745" y="1235"/>
                    <a:pt x="750" y="1220"/>
                  </a:cubicBezTo>
                  <a:cubicBezTo>
                    <a:pt x="771" y="1166"/>
                    <a:pt x="796" y="1112"/>
                    <a:pt x="819" y="1058"/>
                  </a:cubicBezTo>
                  <a:cubicBezTo>
                    <a:pt x="840" y="1008"/>
                    <a:pt x="862" y="958"/>
                    <a:pt x="884" y="909"/>
                  </a:cubicBezTo>
                  <a:cubicBezTo>
                    <a:pt x="886" y="903"/>
                    <a:pt x="889" y="897"/>
                    <a:pt x="891" y="891"/>
                  </a:cubicBezTo>
                  <a:cubicBezTo>
                    <a:pt x="898" y="874"/>
                    <a:pt x="911" y="867"/>
                    <a:pt x="927" y="862"/>
                  </a:cubicBezTo>
                  <a:cubicBezTo>
                    <a:pt x="949" y="856"/>
                    <a:pt x="971" y="856"/>
                    <a:pt x="994" y="857"/>
                  </a:cubicBezTo>
                  <a:cubicBezTo>
                    <a:pt x="1006" y="858"/>
                    <a:pt x="1018" y="859"/>
                    <a:pt x="1029" y="859"/>
                  </a:cubicBezTo>
                  <a:cubicBezTo>
                    <a:pt x="1047" y="861"/>
                    <a:pt x="1065" y="862"/>
                    <a:pt x="1083" y="863"/>
                  </a:cubicBezTo>
                  <a:cubicBezTo>
                    <a:pt x="1095" y="864"/>
                    <a:pt x="1106" y="864"/>
                    <a:pt x="1117" y="865"/>
                  </a:cubicBezTo>
                  <a:cubicBezTo>
                    <a:pt x="1136" y="866"/>
                    <a:pt x="1155" y="868"/>
                    <a:pt x="1173" y="869"/>
                  </a:cubicBezTo>
                  <a:cubicBezTo>
                    <a:pt x="1180" y="869"/>
                    <a:pt x="1187" y="869"/>
                    <a:pt x="1194" y="870"/>
                  </a:cubicBezTo>
                  <a:cubicBezTo>
                    <a:pt x="1213" y="871"/>
                    <a:pt x="1233" y="871"/>
                    <a:pt x="1252" y="872"/>
                  </a:cubicBezTo>
                  <a:cubicBezTo>
                    <a:pt x="1274" y="873"/>
                    <a:pt x="1296" y="874"/>
                    <a:pt x="1319" y="875"/>
                  </a:cubicBezTo>
                  <a:cubicBezTo>
                    <a:pt x="1336" y="875"/>
                    <a:pt x="1354" y="876"/>
                    <a:pt x="1372" y="877"/>
                  </a:cubicBezTo>
                  <a:cubicBezTo>
                    <a:pt x="1394" y="879"/>
                    <a:pt x="1415" y="879"/>
                    <a:pt x="1436" y="885"/>
                  </a:cubicBezTo>
                  <a:cubicBezTo>
                    <a:pt x="1444" y="887"/>
                    <a:pt x="1451" y="890"/>
                    <a:pt x="1455" y="898"/>
                  </a:cubicBezTo>
                  <a:cubicBezTo>
                    <a:pt x="1460" y="908"/>
                    <a:pt x="1459" y="918"/>
                    <a:pt x="1457" y="928"/>
                  </a:cubicBezTo>
                  <a:close/>
                </a:path>
              </a:pathLst>
            </a:custGeom>
            <a:solidFill>
              <a:srgbClr val="00000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îšľíḑè">
              <a:extLst>
                <a:ext uri="{FF2B5EF4-FFF2-40B4-BE49-F238E27FC236}">
                  <a16:creationId xmlns:a16="http://schemas.microsoft.com/office/drawing/2014/main" id="{6C1E40FD-73C3-82FD-8FD2-55A6430697B6}"/>
                </a:ext>
              </a:extLst>
            </p:cNvPr>
            <p:cNvSpPr/>
            <p:nvPr/>
          </p:nvSpPr>
          <p:spPr bwMode="auto">
            <a:xfrm>
              <a:off x="8553266" y="5834965"/>
              <a:ext cx="1299536" cy="153364"/>
            </a:xfrm>
            <a:custGeom>
              <a:avLst/>
              <a:gdLst>
                <a:gd name="T0" fmla="*/ 1110 w 1386"/>
                <a:gd name="T1" fmla="*/ 0 h 164"/>
                <a:gd name="T2" fmla="*/ 1046 w 1386"/>
                <a:gd name="T3" fmla="*/ 0 h 164"/>
                <a:gd name="T4" fmla="*/ 892 w 1386"/>
                <a:gd name="T5" fmla="*/ 1 h 164"/>
                <a:gd name="T6" fmla="*/ 770 w 1386"/>
                <a:gd name="T7" fmla="*/ 2 h 164"/>
                <a:gd name="T8" fmla="*/ 608 w 1386"/>
                <a:gd name="T9" fmla="*/ 3 h 164"/>
                <a:gd name="T10" fmla="*/ 442 w 1386"/>
                <a:gd name="T11" fmla="*/ 4 h 164"/>
                <a:gd name="T12" fmla="*/ 397 w 1386"/>
                <a:gd name="T13" fmla="*/ 5 h 164"/>
                <a:gd name="T14" fmla="*/ 273 w 1386"/>
                <a:gd name="T15" fmla="*/ 9 h 164"/>
                <a:gd name="T16" fmla="*/ 179 w 1386"/>
                <a:gd name="T17" fmla="*/ 11 h 164"/>
                <a:gd name="T18" fmla="*/ 6 w 1386"/>
                <a:gd name="T19" fmla="*/ 12 h 164"/>
                <a:gd name="T20" fmla="*/ 1 w 1386"/>
                <a:gd name="T21" fmla="*/ 17 h 164"/>
                <a:gd name="T22" fmla="*/ 0 w 1386"/>
                <a:gd name="T23" fmla="*/ 51 h 164"/>
                <a:gd name="T24" fmla="*/ 0 w 1386"/>
                <a:gd name="T25" fmla="*/ 131 h 164"/>
                <a:gd name="T26" fmla="*/ 0 w 1386"/>
                <a:gd name="T27" fmla="*/ 155 h 164"/>
                <a:gd name="T28" fmla="*/ 9 w 1386"/>
                <a:gd name="T29" fmla="*/ 163 h 164"/>
                <a:gd name="T30" fmla="*/ 16 w 1386"/>
                <a:gd name="T31" fmla="*/ 164 h 164"/>
                <a:gd name="T32" fmla="*/ 155 w 1386"/>
                <a:gd name="T33" fmla="*/ 160 h 164"/>
                <a:gd name="T34" fmla="*/ 298 w 1386"/>
                <a:gd name="T35" fmla="*/ 158 h 164"/>
                <a:gd name="T36" fmla="*/ 402 w 1386"/>
                <a:gd name="T37" fmla="*/ 158 h 164"/>
                <a:gd name="T38" fmla="*/ 492 w 1386"/>
                <a:gd name="T39" fmla="*/ 158 h 164"/>
                <a:gd name="T40" fmla="*/ 539 w 1386"/>
                <a:gd name="T41" fmla="*/ 158 h 164"/>
                <a:gd name="T42" fmla="*/ 618 w 1386"/>
                <a:gd name="T43" fmla="*/ 157 h 164"/>
                <a:gd name="T44" fmla="*/ 758 w 1386"/>
                <a:gd name="T45" fmla="*/ 156 h 164"/>
                <a:gd name="T46" fmla="*/ 787 w 1386"/>
                <a:gd name="T47" fmla="*/ 157 h 164"/>
                <a:gd name="T48" fmla="*/ 855 w 1386"/>
                <a:gd name="T49" fmla="*/ 158 h 164"/>
                <a:gd name="T50" fmla="*/ 943 w 1386"/>
                <a:gd name="T51" fmla="*/ 156 h 164"/>
                <a:gd name="T52" fmla="*/ 1124 w 1386"/>
                <a:gd name="T53" fmla="*/ 156 h 164"/>
                <a:gd name="T54" fmla="*/ 1124 w 1386"/>
                <a:gd name="T55" fmla="*/ 155 h 164"/>
                <a:gd name="T56" fmla="*/ 1195 w 1386"/>
                <a:gd name="T57" fmla="*/ 155 h 164"/>
                <a:gd name="T58" fmla="*/ 1346 w 1386"/>
                <a:gd name="T59" fmla="*/ 152 h 164"/>
                <a:gd name="T60" fmla="*/ 1373 w 1386"/>
                <a:gd name="T61" fmla="*/ 150 h 164"/>
                <a:gd name="T62" fmla="*/ 1376 w 1386"/>
                <a:gd name="T63" fmla="*/ 147 h 164"/>
                <a:gd name="T64" fmla="*/ 1377 w 1386"/>
                <a:gd name="T65" fmla="*/ 142 h 164"/>
                <a:gd name="T66" fmla="*/ 1385 w 1386"/>
                <a:gd name="T67" fmla="*/ 11 h 164"/>
                <a:gd name="T68" fmla="*/ 1376 w 1386"/>
                <a:gd name="T69" fmla="*/ 1 h 164"/>
                <a:gd name="T70" fmla="*/ 1372 w 1386"/>
                <a:gd name="T71" fmla="*/ 1 h 164"/>
                <a:gd name="T72" fmla="*/ 1299 w 1386"/>
                <a:gd name="T73" fmla="*/ 1 h 164"/>
                <a:gd name="T74" fmla="*/ 1110 w 1386"/>
                <a:gd name="T75"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86" h="164">
                  <a:moveTo>
                    <a:pt x="1110" y="0"/>
                  </a:moveTo>
                  <a:cubicBezTo>
                    <a:pt x="1089" y="0"/>
                    <a:pt x="1067" y="0"/>
                    <a:pt x="1046" y="0"/>
                  </a:cubicBezTo>
                  <a:cubicBezTo>
                    <a:pt x="995" y="0"/>
                    <a:pt x="944" y="0"/>
                    <a:pt x="892" y="1"/>
                  </a:cubicBezTo>
                  <a:cubicBezTo>
                    <a:pt x="851" y="2"/>
                    <a:pt x="810" y="2"/>
                    <a:pt x="770" y="2"/>
                  </a:cubicBezTo>
                  <a:cubicBezTo>
                    <a:pt x="716" y="2"/>
                    <a:pt x="662" y="1"/>
                    <a:pt x="608" y="3"/>
                  </a:cubicBezTo>
                  <a:cubicBezTo>
                    <a:pt x="553" y="4"/>
                    <a:pt x="498" y="2"/>
                    <a:pt x="442" y="4"/>
                  </a:cubicBezTo>
                  <a:cubicBezTo>
                    <a:pt x="427" y="4"/>
                    <a:pt x="412" y="4"/>
                    <a:pt x="397" y="5"/>
                  </a:cubicBezTo>
                  <a:cubicBezTo>
                    <a:pt x="356" y="5"/>
                    <a:pt x="314" y="7"/>
                    <a:pt x="273" y="9"/>
                  </a:cubicBezTo>
                  <a:cubicBezTo>
                    <a:pt x="242" y="11"/>
                    <a:pt x="210" y="12"/>
                    <a:pt x="179" y="11"/>
                  </a:cubicBezTo>
                  <a:cubicBezTo>
                    <a:pt x="121" y="11"/>
                    <a:pt x="64" y="12"/>
                    <a:pt x="6" y="12"/>
                  </a:cubicBezTo>
                  <a:cubicBezTo>
                    <a:pt x="2" y="12"/>
                    <a:pt x="1" y="12"/>
                    <a:pt x="1" y="17"/>
                  </a:cubicBezTo>
                  <a:cubicBezTo>
                    <a:pt x="1" y="28"/>
                    <a:pt x="0" y="39"/>
                    <a:pt x="0" y="51"/>
                  </a:cubicBezTo>
                  <a:cubicBezTo>
                    <a:pt x="0" y="78"/>
                    <a:pt x="0" y="104"/>
                    <a:pt x="0" y="131"/>
                  </a:cubicBezTo>
                  <a:cubicBezTo>
                    <a:pt x="0" y="139"/>
                    <a:pt x="0" y="147"/>
                    <a:pt x="0" y="155"/>
                  </a:cubicBezTo>
                  <a:cubicBezTo>
                    <a:pt x="1" y="161"/>
                    <a:pt x="3" y="163"/>
                    <a:pt x="9" y="163"/>
                  </a:cubicBezTo>
                  <a:cubicBezTo>
                    <a:pt x="11" y="163"/>
                    <a:pt x="14" y="164"/>
                    <a:pt x="16" y="164"/>
                  </a:cubicBezTo>
                  <a:cubicBezTo>
                    <a:pt x="62" y="163"/>
                    <a:pt x="109" y="161"/>
                    <a:pt x="155" y="160"/>
                  </a:cubicBezTo>
                  <a:cubicBezTo>
                    <a:pt x="203" y="158"/>
                    <a:pt x="250" y="159"/>
                    <a:pt x="298" y="158"/>
                  </a:cubicBezTo>
                  <a:cubicBezTo>
                    <a:pt x="333" y="157"/>
                    <a:pt x="367" y="157"/>
                    <a:pt x="402" y="158"/>
                  </a:cubicBezTo>
                  <a:cubicBezTo>
                    <a:pt x="432" y="159"/>
                    <a:pt x="462" y="158"/>
                    <a:pt x="492" y="158"/>
                  </a:cubicBezTo>
                  <a:cubicBezTo>
                    <a:pt x="508" y="158"/>
                    <a:pt x="524" y="158"/>
                    <a:pt x="539" y="158"/>
                  </a:cubicBezTo>
                  <a:cubicBezTo>
                    <a:pt x="566" y="158"/>
                    <a:pt x="592" y="157"/>
                    <a:pt x="618" y="157"/>
                  </a:cubicBezTo>
                  <a:cubicBezTo>
                    <a:pt x="664" y="156"/>
                    <a:pt x="711" y="156"/>
                    <a:pt x="758" y="156"/>
                  </a:cubicBezTo>
                  <a:cubicBezTo>
                    <a:pt x="768" y="157"/>
                    <a:pt x="777" y="157"/>
                    <a:pt x="787" y="157"/>
                  </a:cubicBezTo>
                  <a:cubicBezTo>
                    <a:pt x="810" y="157"/>
                    <a:pt x="833" y="158"/>
                    <a:pt x="855" y="158"/>
                  </a:cubicBezTo>
                  <a:cubicBezTo>
                    <a:pt x="884" y="158"/>
                    <a:pt x="914" y="156"/>
                    <a:pt x="943" y="156"/>
                  </a:cubicBezTo>
                  <a:cubicBezTo>
                    <a:pt x="1003" y="156"/>
                    <a:pt x="1064" y="156"/>
                    <a:pt x="1124" y="156"/>
                  </a:cubicBezTo>
                  <a:cubicBezTo>
                    <a:pt x="1124" y="156"/>
                    <a:pt x="1124" y="155"/>
                    <a:pt x="1124" y="155"/>
                  </a:cubicBezTo>
                  <a:cubicBezTo>
                    <a:pt x="1148" y="155"/>
                    <a:pt x="1171" y="155"/>
                    <a:pt x="1195" y="155"/>
                  </a:cubicBezTo>
                  <a:cubicBezTo>
                    <a:pt x="1245" y="154"/>
                    <a:pt x="1296" y="152"/>
                    <a:pt x="1346" y="152"/>
                  </a:cubicBezTo>
                  <a:cubicBezTo>
                    <a:pt x="1355" y="152"/>
                    <a:pt x="1364" y="151"/>
                    <a:pt x="1373" y="150"/>
                  </a:cubicBezTo>
                  <a:cubicBezTo>
                    <a:pt x="1375" y="150"/>
                    <a:pt x="1376" y="149"/>
                    <a:pt x="1376" y="147"/>
                  </a:cubicBezTo>
                  <a:cubicBezTo>
                    <a:pt x="1376" y="145"/>
                    <a:pt x="1377" y="144"/>
                    <a:pt x="1377" y="142"/>
                  </a:cubicBezTo>
                  <a:cubicBezTo>
                    <a:pt x="1379" y="98"/>
                    <a:pt x="1382" y="55"/>
                    <a:pt x="1385" y="11"/>
                  </a:cubicBezTo>
                  <a:cubicBezTo>
                    <a:pt x="1386" y="3"/>
                    <a:pt x="1384" y="1"/>
                    <a:pt x="1376" y="1"/>
                  </a:cubicBezTo>
                  <a:cubicBezTo>
                    <a:pt x="1375" y="1"/>
                    <a:pt x="1373" y="1"/>
                    <a:pt x="1372" y="1"/>
                  </a:cubicBezTo>
                  <a:cubicBezTo>
                    <a:pt x="1347" y="1"/>
                    <a:pt x="1323" y="1"/>
                    <a:pt x="1299" y="1"/>
                  </a:cubicBezTo>
                  <a:cubicBezTo>
                    <a:pt x="1236" y="1"/>
                    <a:pt x="1173" y="1"/>
                    <a:pt x="1110" y="0"/>
                  </a:cubicBezTo>
                  <a:close/>
                </a:path>
              </a:pathLst>
            </a:custGeom>
            <a:solidFill>
              <a:srgbClr val="8D8D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îşľiḓé">
              <a:extLst>
                <a:ext uri="{FF2B5EF4-FFF2-40B4-BE49-F238E27FC236}">
                  <a16:creationId xmlns:a16="http://schemas.microsoft.com/office/drawing/2014/main" id="{8A40DD75-F200-8934-5A52-2A454695A4ED}"/>
                </a:ext>
              </a:extLst>
            </p:cNvPr>
            <p:cNvSpPr/>
            <p:nvPr/>
          </p:nvSpPr>
          <p:spPr bwMode="auto">
            <a:xfrm>
              <a:off x="9264154" y="5462832"/>
              <a:ext cx="645934" cy="362661"/>
            </a:xfrm>
            <a:custGeom>
              <a:avLst/>
              <a:gdLst>
                <a:gd name="T0" fmla="*/ 674 w 689"/>
                <a:gd name="T1" fmla="*/ 19 h 387"/>
                <a:gd name="T2" fmla="*/ 658 w 689"/>
                <a:gd name="T3" fmla="*/ 14 h 387"/>
                <a:gd name="T4" fmla="*/ 655 w 689"/>
                <a:gd name="T5" fmla="*/ 15 h 387"/>
                <a:gd name="T6" fmla="*/ 655 w 689"/>
                <a:gd name="T7" fmla="*/ 15 h 387"/>
                <a:gd name="T8" fmla="*/ 662 w 689"/>
                <a:gd name="T9" fmla="*/ 20 h 387"/>
                <a:gd name="T10" fmla="*/ 659 w 689"/>
                <a:gd name="T11" fmla="*/ 20 h 387"/>
                <a:gd name="T12" fmla="*/ 610 w 689"/>
                <a:gd name="T13" fmla="*/ 15 h 387"/>
                <a:gd name="T14" fmla="*/ 563 w 689"/>
                <a:gd name="T15" fmla="*/ 12 h 387"/>
                <a:gd name="T16" fmla="*/ 488 w 689"/>
                <a:gd name="T17" fmla="*/ 8 h 387"/>
                <a:gd name="T18" fmla="*/ 391 w 689"/>
                <a:gd name="T19" fmla="*/ 6 h 387"/>
                <a:gd name="T20" fmla="*/ 351 w 689"/>
                <a:gd name="T21" fmla="*/ 5 h 387"/>
                <a:gd name="T22" fmla="*/ 293 w 689"/>
                <a:gd name="T23" fmla="*/ 1 h 387"/>
                <a:gd name="T24" fmla="*/ 206 w 689"/>
                <a:gd name="T25" fmla="*/ 1 h 387"/>
                <a:gd name="T26" fmla="*/ 197 w 689"/>
                <a:gd name="T27" fmla="*/ 0 h 387"/>
                <a:gd name="T28" fmla="*/ 163 w 689"/>
                <a:gd name="T29" fmla="*/ 3 h 387"/>
                <a:gd name="T30" fmla="*/ 148 w 689"/>
                <a:gd name="T31" fmla="*/ 19 h 387"/>
                <a:gd name="T32" fmla="*/ 114 w 689"/>
                <a:gd name="T33" fmla="*/ 94 h 387"/>
                <a:gd name="T34" fmla="*/ 38 w 689"/>
                <a:gd name="T35" fmla="*/ 287 h 387"/>
                <a:gd name="T36" fmla="*/ 2 w 689"/>
                <a:gd name="T37" fmla="*/ 375 h 387"/>
                <a:gd name="T38" fmla="*/ 1 w 689"/>
                <a:gd name="T39" fmla="*/ 379 h 387"/>
                <a:gd name="T40" fmla="*/ 6 w 689"/>
                <a:gd name="T41" fmla="*/ 385 h 387"/>
                <a:gd name="T42" fmla="*/ 69 w 689"/>
                <a:gd name="T43" fmla="*/ 386 h 387"/>
                <a:gd name="T44" fmla="*/ 287 w 689"/>
                <a:gd name="T45" fmla="*/ 385 h 387"/>
                <a:gd name="T46" fmla="*/ 374 w 689"/>
                <a:gd name="T47" fmla="*/ 386 h 387"/>
                <a:gd name="T48" fmla="*/ 466 w 689"/>
                <a:gd name="T49" fmla="*/ 387 h 387"/>
                <a:gd name="T50" fmla="*/ 524 w 689"/>
                <a:gd name="T51" fmla="*/ 387 h 387"/>
                <a:gd name="T52" fmla="*/ 534 w 689"/>
                <a:gd name="T53" fmla="*/ 381 h 387"/>
                <a:gd name="T54" fmla="*/ 569 w 689"/>
                <a:gd name="T55" fmla="*/ 318 h 387"/>
                <a:gd name="T56" fmla="*/ 654 w 689"/>
                <a:gd name="T57" fmla="*/ 138 h 387"/>
                <a:gd name="T58" fmla="*/ 686 w 689"/>
                <a:gd name="T59" fmla="*/ 49 h 387"/>
                <a:gd name="T60" fmla="*/ 684 w 689"/>
                <a:gd name="T61" fmla="*/ 19 h 387"/>
                <a:gd name="T62" fmla="*/ 674 w 689"/>
                <a:gd name="T63" fmla="*/ 19 h 387"/>
                <a:gd name="T64" fmla="*/ 353 w 689"/>
                <a:gd name="T65" fmla="*/ 254 h 387"/>
                <a:gd name="T66" fmla="*/ 332 w 689"/>
                <a:gd name="T67" fmla="*/ 252 h 387"/>
                <a:gd name="T68" fmla="*/ 301 w 689"/>
                <a:gd name="T69" fmla="*/ 216 h 387"/>
                <a:gd name="T70" fmla="*/ 313 w 689"/>
                <a:gd name="T71" fmla="*/ 172 h 387"/>
                <a:gd name="T72" fmla="*/ 359 w 689"/>
                <a:gd name="T73" fmla="*/ 147 h 387"/>
                <a:gd name="T74" fmla="*/ 386 w 689"/>
                <a:gd name="T75" fmla="*/ 158 h 387"/>
                <a:gd name="T76" fmla="*/ 405 w 689"/>
                <a:gd name="T77" fmla="*/ 201 h 387"/>
                <a:gd name="T78" fmla="*/ 353 w 689"/>
                <a:gd name="T79" fmla="*/ 254 h 387"/>
                <a:gd name="T80" fmla="*/ 668 w 689"/>
                <a:gd name="T81" fmla="*/ 40 h 387"/>
                <a:gd name="T82" fmla="*/ 666 w 689"/>
                <a:gd name="T83" fmla="*/ 38 h 387"/>
                <a:gd name="T84" fmla="*/ 652 w 689"/>
                <a:gd name="T85" fmla="*/ 29 h 387"/>
                <a:gd name="T86" fmla="*/ 569 w 689"/>
                <a:gd name="T87" fmla="*/ 27 h 387"/>
                <a:gd name="T88" fmla="*/ 463 w 689"/>
                <a:gd name="T89" fmla="*/ 21 h 387"/>
                <a:gd name="T90" fmla="*/ 360 w 689"/>
                <a:gd name="T91" fmla="*/ 20 h 387"/>
                <a:gd name="T92" fmla="*/ 266 w 689"/>
                <a:gd name="T93" fmla="*/ 17 h 387"/>
                <a:gd name="T94" fmla="*/ 238 w 689"/>
                <a:gd name="T95" fmla="*/ 16 h 387"/>
                <a:gd name="T96" fmla="*/ 194 w 689"/>
                <a:gd name="T97" fmla="*/ 14 h 387"/>
                <a:gd name="T98" fmla="*/ 172 w 689"/>
                <a:gd name="T99" fmla="*/ 17 h 387"/>
                <a:gd name="T100" fmla="*/ 166 w 689"/>
                <a:gd name="T101" fmla="*/ 16 h 387"/>
                <a:gd name="T102" fmla="*/ 169 w 689"/>
                <a:gd name="T103" fmla="*/ 11 h 387"/>
                <a:gd name="T104" fmla="*/ 187 w 689"/>
                <a:gd name="T105" fmla="*/ 6 h 387"/>
                <a:gd name="T106" fmla="*/ 202 w 689"/>
                <a:gd name="T107" fmla="*/ 6 h 387"/>
                <a:gd name="T108" fmla="*/ 287 w 689"/>
                <a:gd name="T109" fmla="*/ 9 h 387"/>
                <a:gd name="T110" fmla="*/ 338 w 689"/>
                <a:gd name="T111" fmla="*/ 10 h 387"/>
                <a:gd name="T112" fmla="*/ 467 w 689"/>
                <a:gd name="T113" fmla="*/ 13 h 387"/>
                <a:gd name="T114" fmla="*/ 556 w 689"/>
                <a:gd name="T115" fmla="*/ 17 h 387"/>
                <a:gd name="T116" fmla="*/ 632 w 689"/>
                <a:gd name="T117" fmla="*/ 22 h 387"/>
                <a:gd name="T118" fmla="*/ 666 w 689"/>
                <a:gd name="T119" fmla="*/ 30 h 387"/>
                <a:gd name="T120" fmla="*/ 670 w 689"/>
                <a:gd name="T121" fmla="*/ 36 h 387"/>
                <a:gd name="T122" fmla="*/ 668 w 689"/>
                <a:gd name="T123" fmla="*/ 4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89" h="387">
                  <a:moveTo>
                    <a:pt x="674" y="19"/>
                  </a:moveTo>
                  <a:cubicBezTo>
                    <a:pt x="669" y="16"/>
                    <a:pt x="663" y="16"/>
                    <a:pt x="658" y="14"/>
                  </a:cubicBezTo>
                  <a:cubicBezTo>
                    <a:pt x="657" y="14"/>
                    <a:pt x="656" y="14"/>
                    <a:pt x="655" y="15"/>
                  </a:cubicBezTo>
                  <a:cubicBezTo>
                    <a:pt x="655" y="15"/>
                    <a:pt x="655" y="15"/>
                    <a:pt x="655" y="15"/>
                  </a:cubicBezTo>
                  <a:cubicBezTo>
                    <a:pt x="658" y="16"/>
                    <a:pt x="660" y="17"/>
                    <a:pt x="662" y="20"/>
                  </a:cubicBezTo>
                  <a:cubicBezTo>
                    <a:pt x="660" y="20"/>
                    <a:pt x="660" y="20"/>
                    <a:pt x="659" y="20"/>
                  </a:cubicBezTo>
                  <a:cubicBezTo>
                    <a:pt x="642" y="18"/>
                    <a:pt x="626" y="17"/>
                    <a:pt x="610" y="15"/>
                  </a:cubicBezTo>
                  <a:cubicBezTo>
                    <a:pt x="594" y="14"/>
                    <a:pt x="578" y="13"/>
                    <a:pt x="563" y="12"/>
                  </a:cubicBezTo>
                  <a:cubicBezTo>
                    <a:pt x="538" y="10"/>
                    <a:pt x="513" y="9"/>
                    <a:pt x="488" y="8"/>
                  </a:cubicBezTo>
                  <a:cubicBezTo>
                    <a:pt x="456" y="7"/>
                    <a:pt x="424" y="7"/>
                    <a:pt x="391" y="6"/>
                  </a:cubicBezTo>
                  <a:cubicBezTo>
                    <a:pt x="378" y="5"/>
                    <a:pt x="365" y="5"/>
                    <a:pt x="351" y="5"/>
                  </a:cubicBezTo>
                  <a:cubicBezTo>
                    <a:pt x="332" y="4"/>
                    <a:pt x="312" y="2"/>
                    <a:pt x="293" y="1"/>
                  </a:cubicBezTo>
                  <a:cubicBezTo>
                    <a:pt x="264" y="1"/>
                    <a:pt x="235" y="1"/>
                    <a:pt x="206" y="1"/>
                  </a:cubicBezTo>
                  <a:cubicBezTo>
                    <a:pt x="203" y="1"/>
                    <a:pt x="200" y="0"/>
                    <a:pt x="197" y="0"/>
                  </a:cubicBezTo>
                  <a:cubicBezTo>
                    <a:pt x="185" y="0"/>
                    <a:pt x="174" y="1"/>
                    <a:pt x="163" y="3"/>
                  </a:cubicBezTo>
                  <a:cubicBezTo>
                    <a:pt x="156" y="6"/>
                    <a:pt x="151" y="12"/>
                    <a:pt x="148" y="19"/>
                  </a:cubicBezTo>
                  <a:cubicBezTo>
                    <a:pt x="137" y="44"/>
                    <a:pt x="125" y="69"/>
                    <a:pt x="114" y="94"/>
                  </a:cubicBezTo>
                  <a:cubicBezTo>
                    <a:pt x="85" y="157"/>
                    <a:pt x="60" y="221"/>
                    <a:pt x="38" y="287"/>
                  </a:cubicBezTo>
                  <a:cubicBezTo>
                    <a:pt x="28" y="317"/>
                    <a:pt x="17" y="347"/>
                    <a:pt x="2" y="375"/>
                  </a:cubicBezTo>
                  <a:cubicBezTo>
                    <a:pt x="2" y="376"/>
                    <a:pt x="1" y="378"/>
                    <a:pt x="1" y="379"/>
                  </a:cubicBezTo>
                  <a:cubicBezTo>
                    <a:pt x="0" y="384"/>
                    <a:pt x="0" y="385"/>
                    <a:pt x="6" y="385"/>
                  </a:cubicBezTo>
                  <a:cubicBezTo>
                    <a:pt x="27" y="386"/>
                    <a:pt x="48" y="386"/>
                    <a:pt x="69" y="386"/>
                  </a:cubicBezTo>
                  <a:cubicBezTo>
                    <a:pt x="142" y="386"/>
                    <a:pt x="214" y="386"/>
                    <a:pt x="287" y="385"/>
                  </a:cubicBezTo>
                  <a:cubicBezTo>
                    <a:pt x="316" y="385"/>
                    <a:pt x="345" y="385"/>
                    <a:pt x="374" y="386"/>
                  </a:cubicBezTo>
                  <a:cubicBezTo>
                    <a:pt x="405" y="386"/>
                    <a:pt x="435" y="386"/>
                    <a:pt x="466" y="387"/>
                  </a:cubicBezTo>
                  <a:cubicBezTo>
                    <a:pt x="485" y="387"/>
                    <a:pt x="505" y="387"/>
                    <a:pt x="524" y="387"/>
                  </a:cubicBezTo>
                  <a:cubicBezTo>
                    <a:pt x="529" y="387"/>
                    <a:pt x="531" y="385"/>
                    <a:pt x="534" y="381"/>
                  </a:cubicBezTo>
                  <a:cubicBezTo>
                    <a:pt x="547" y="361"/>
                    <a:pt x="559" y="339"/>
                    <a:pt x="569" y="318"/>
                  </a:cubicBezTo>
                  <a:cubicBezTo>
                    <a:pt x="598" y="258"/>
                    <a:pt x="626" y="198"/>
                    <a:pt x="654" y="138"/>
                  </a:cubicBezTo>
                  <a:cubicBezTo>
                    <a:pt x="667" y="109"/>
                    <a:pt x="678" y="80"/>
                    <a:pt x="686" y="49"/>
                  </a:cubicBezTo>
                  <a:cubicBezTo>
                    <a:pt x="688" y="39"/>
                    <a:pt x="689" y="29"/>
                    <a:pt x="684" y="19"/>
                  </a:cubicBezTo>
                  <a:cubicBezTo>
                    <a:pt x="681" y="20"/>
                    <a:pt x="678" y="20"/>
                    <a:pt x="674" y="19"/>
                  </a:cubicBezTo>
                  <a:close/>
                  <a:moveTo>
                    <a:pt x="353" y="254"/>
                  </a:moveTo>
                  <a:cubicBezTo>
                    <a:pt x="346" y="254"/>
                    <a:pt x="339" y="256"/>
                    <a:pt x="332" y="252"/>
                  </a:cubicBezTo>
                  <a:cubicBezTo>
                    <a:pt x="317" y="244"/>
                    <a:pt x="304" y="234"/>
                    <a:pt x="301" y="216"/>
                  </a:cubicBezTo>
                  <a:cubicBezTo>
                    <a:pt x="298" y="200"/>
                    <a:pt x="304" y="185"/>
                    <a:pt x="313" y="172"/>
                  </a:cubicBezTo>
                  <a:cubicBezTo>
                    <a:pt x="324" y="156"/>
                    <a:pt x="340" y="149"/>
                    <a:pt x="359" y="147"/>
                  </a:cubicBezTo>
                  <a:cubicBezTo>
                    <a:pt x="369" y="146"/>
                    <a:pt x="378" y="152"/>
                    <a:pt x="386" y="158"/>
                  </a:cubicBezTo>
                  <a:cubicBezTo>
                    <a:pt x="401" y="168"/>
                    <a:pt x="406" y="184"/>
                    <a:pt x="405" y="201"/>
                  </a:cubicBezTo>
                  <a:cubicBezTo>
                    <a:pt x="408" y="231"/>
                    <a:pt x="380" y="254"/>
                    <a:pt x="353" y="254"/>
                  </a:cubicBezTo>
                  <a:close/>
                  <a:moveTo>
                    <a:pt x="668" y="40"/>
                  </a:moveTo>
                  <a:cubicBezTo>
                    <a:pt x="667" y="40"/>
                    <a:pt x="666" y="38"/>
                    <a:pt x="666" y="38"/>
                  </a:cubicBezTo>
                  <a:cubicBezTo>
                    <a:pt x="662" y="33"/>
                    <a:pt x="658" y="29"/>
                    <a:pt x="652" y="29"/>
                  </a:cubicBezTo>
                  <a:cubicBezTo>
                    <a:pt x="624" y="29"/>
                    <a:pt x="597" y="29"/>
                    <a:pt x="569" y="27"/>
                  </a:cubicBezTo>
                  <a:cubicBezTo>
                    <a:pt x="534" y="24"/>
                    <a:pt x="498" y="22"/>
                    <a:pt x="463" y="21"/>
                  </a:cubicBezTo>
                  <a:cubicBezTo>
                    <a:pt x="429" y="20"/>
                    <a:pt x="394" y="20"/>
                    <a:pt x="360" y="20"/>
                  </a:cubicBezTo>
                  <a:cubicBezTo>
                    <a:pt x="329" y="19"/>
                    <a:pt x="297" y="19"/>
                    <a:pt x="266" y="17"/>
                  </a:cubicBezTo>
                  <a:cubicBezTo>
                    <a:pt x="256" y="17"/>
                    <a:pt x="247" y="17"/>
                    <a:pt x="238" y="16"/>
                  </a:cubicBezTo>
                  <a:cubicBezTo>
                    <a:pt x="223" y="16"/>
                    <a:pt x="209" y="13"/>
                    <a:pt x="194" y="14"/>
                  </a:cubicBezTo>
                  <a:cubicBezTo>
                    <a:pt x="187" y="15"/>
                    <a:pt x="179" y="13"/>
                    <a:pt x="172" y="17"/>
                  </a:cubicBezTo>
                  <a:cubicBezTo>
                    <a:pt x="170" y="18"/>
                    <a:pt x="167" y="18"/>
                    <a:pt x="166" y="16"/>
                  </a:cubicBezTo>
                  <a:cubicBezTo>
                    <a:pt x="165" y="13"/>
                    <a:pt x="168" y="12"/>
                    <a:pt x="169" y="11"/>
                  </a:cubicBezTo>
                  <a:cubicBezTo>
                    <a:pt x="175" y="8"/>
                    <a:pt x="181" y="5"/>
                    <a:pt x="187" y="6"/>
                  </a:cubicBezTo>
                  <a:cubicBezTo>
                    <a:pt x="192" y="6"/>
                    <a:pt x="197" y="6"/>
                    <a:pt x="202" y="6"/>
                  </a:cubicBezTo>
                  <a:cubicBezTo>
                    <a:pt x="230" y="7"/>
                    <a:pt x="258" y="7"/>
                    <a:pt x="287" y="9"/>
                  </a:cubicBezTo>
                  <a:cubicBezTo>
                    <a:pt x="304" y="10"/>
                    <a:pt x="321" y="9"/>
                    <a:pt x="338" y="10"/>
                  </a:cubicBezTo>
                  <a:cubicBezTo>
                    <a:pt x="381" y="12"/>
                    <a:pt x="424" y="12"/>
                    <a:pt x="467" y="13"/>
                  </a:cubicBezTo>
                  <a:cubicBezTo>
                    <a:pt x="497" y="13"/>
                    <a:pt x="527" y="15"/>
                    <a:pt x="556" y="17"/>
                  </a:cubicBezTo>
                  <a:cubicBezTo>
                    <a:pt x="582" y="20"/>
                    <a:pt x="607" y="20"/>
                    <a:pt x="632" y="22"/>
                  </a:cubicBezTo>
                  <a:cubicBezTo>
                    <a:pt x="644" y="22"/>
                    <a:pt x="655" y="25"/>
                    <a:pt x="666" y="30"/>
                  </a:cubicBezTo>
                  <a:cubicBezTo>
                    <a:pt x="669" y="31"/>
                    <a:pt x="670" y="33"/>
                    <a:pt x="670" y="36"/>
                  </a:cubicBezTo>
                  <a:cubicBezTo>
                    <a:pt x="670" y="38"/>
                    <a:pt x="670" y="39"/>
                    <a:pt x="668" y="40"/>
                  </a:cubicBezTo>
                  <a:close/>
                </a:path>
              </a:pathLst>
            </a:custGeom>
            <a:solidFill>
              <a:srgbClr val="555B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ïṣ1íḓê">
              <a:extLst>
                <a:ext uri="{FF2B5EF4-FFF2-40B4-BE49-F238E27FC236}">
                  <a16:creationId xmlns:a16="http://schemas.microsoft.com/office/drawing/2014/main" id="{0CD1A537-A576-70DA-4C15-E9909F4D97DF}"/>
                </a:ext>
              </a:extLst>
            </p:cNvPr>
            <p:cNvSpPr/>
            <p:nvPr/>
          </p:nvSpPr>
          <p:spPr bwMode="auto">
            <a:xfrm>
              <a:off x="8742716" y="4840354"/>
              <a:ext cx="516477" cy="423105"/>
            </a:xfrm>
            <a:custGeom>
              <a:avLst/>
              <a:gdLst>
                <a:gd name="T0" fmla="*/ 78 w 551"/>
                <a:gd name="T1" fmla="*/ 437 h 452"/>
                <a:gd name="T2" fmla="*/ 265 w 551"/>
                <a:gd name="T3" fmla="*/ 451 h 452"/>
                <a:gd name="T4" fmla="*/ 395 w 551"/>
                <a:gd name="T5" fmla="*/ 443 h 452"/>
                <a:gd name="T6" fmla="*/ 491 w 551"/>
                <a:gd name="T7" fmla="*/ 430 h 452"/>
                <a:gd name="T8" fmla="*/ 539 w 551"/>
                <a:gd name="T9" fmla="*/ 395 h 452"/>
                <a:gd name="T10" fmla="*/ 550 w 551"/>
                <a:gd name="T11" fmla="*/ 306 h 452"/>
                <a:gd name="T12" fmla="*/ 548 w 551"/>
                <a:gd name="T13" fmla="*/ 90 h 452"/>
                <a:gd name="T14" fmla="*/ 523 w 551"/>
                <a:gd name="T15" fmla="*/ 12 h 452"/>
                <a:gd name="T16" fmla="*/ 464 w 551"/>
                <a:gd name="T17" fmla="*/ 0 h 452"/>
                <a:gd name="T18" fmla="*/ 243 w 551"/>
                <a:gd name="T19" fmla="*/ 2 h 452"/>
                <a:gd name="T20" fmla="*/ 49 w 551"/>
                <a:gd name="T21" fmla="*/ 14 h 452"/>
                <a:gd name="T22" fmla="*/ 4 w 551"/>
                <a:gd name="T23" fmla="*/ 99 h 452"/>
                <a:gd name="T24" fmla="*/ 10 w 551"/>
                <a:gd name="T25" fmla="*/ 276 h 452"/>
                <a:gd name="T26" fmla="*/ 25 w 551"/>
                <a:gd name="T27" fmla="*/ 396 h 452"/>
                <a:gd name="T28" fmla="*/ 305 w 551"/>
                <a:gd name="T29" fmla="*/ 387 h 452"/>
                <a:gd name="T30" fmla="*/ 242 w 551"/>
                <a:gd name="T31" fmla="*/ 380 h 452"/>
                <a:gd name="T32" fmla="*/ 181 w 551"/>
                <a:gd name="T33" fmla="*/ 301 h 452"/>
                <a:gd name="T34" fmla="*/ 242 w 551"/>
                <a:gd name="T35" fmla="*/ 294 h 452"/>
                <a:gd name="T36" fmla="*/ 394 w 551"/>
                <a:gd name="T37" fmla="*/ 292 h 452"/>
                <a:gd name="T38" fmla="*/ 381 w 551"/>
                <a:gd name="T39" fmla="*/ 359 h 452"/>
                <a:gd name="T40" fmla="*/ 447 w 551"/>
                <a:gd name="T41" fmla="*/ 257 h 452"/>
                <a:gd name="T42" fmla="*/ 277 w 551"/>
                <a:gd name="T43" fmla="*/ 259 h 452"/>
                <a:gd name="T44" fmla="*/ 95 w 551"/>
                <a:gd name="T45" fmla="*/ 257 h 452"/>
                <a:gd name="T46" fmla="*/ 82 w 551"/>
                <a:gd name="T47" fmla="*/ 204 h 452"/>
                <a:gd name="T48" fmla="*/ 80 w 551"/>
                <a:gd name="T49" fmla="*/ 110 h 452"/>
                <a:gd name="T50" fmla="*/ 197 w 551"/>
                <a:gd name="T51" fmla="*/ 92 h 452"/>
                <a:gd name="T52" fmla="*/ 353 w 551"/>
                <a:gd name="T53" fmla="*/ 87 h 452"/>
                <a:gd name="T54" fmla="*/ 469 w 551"/>
                <a:gd name="T55" fmla="*/ 82 h 452"/>
                <a:gd name="T56" fmla="*/ 488 w 551"/>
                <a:gd name="T57" fmla="*/ 90 h 452"/>
                <a:gd name="T58" fmla="*/ 496 w 551"/>
                <a:gd name="T59" fmla="*/ 241 h 452"/>
                <a:gd name="T60" fmla="*/ 488 w 551"/>
                <a:gd name="T61" fmla="*/ 254 h 452"/>
                <a:gd name="T62" fmla="*/ 38 w 551"/>
                <a:gd name="T63" fmla="*/ 28 h 452"/>
                <a:gd name="T64" fmla="*/ 111 w 551"/>
                <a:gd name="T65" fmla="*/ 17 h 452"/>
                <a:gd name="T66" fmla="*/ 236 w 551"/>
                <a:gd name="T67" fmla="*/ 15 h 452"/>
                <a:gd name="T68" fmla="*/ 394 w 551"/>
                <a:gd name="T69" fmla="*/ 9 h 452"/>
                <a:gd name="T70" fmla="*/ 500 w 551"/>
                <a:gd name="T71" fmla="*/ 12 h 452"/>
                <a:gd name="T72" fmla="*/ 521 w 551"/>
                <a:gd name="T73" fmla="*/ 35 h 452"/>
                <a:gd name="T74" fmla="*/ 512 w 551"/>
                <a:gd name="T75" fmla="*/ 41 h 452"/>
                <a:gd name="T76" fmla="*/ 495 w 551"/>
                <a:gd name="T77" fmla="*/ 25 h 452"/>
                <a:gd name="T78" fmla="*/ 318 w 551"/>
                <a:gd name="T79" fmla="*/ 23 h 452"/>
                <a:gd name="T80" fmla="*/ 216 w 551"/>
                <a:gd name="T81" fmla="*/ 27 h 452"/>
                <a:gd name="T82" fmla="*/ 121 w 551"/>
                <a:gd name="T83" fmla="*/ 29 h 452"/>
                <a:gd name="T84" fmla="*/ 43 w 551"/>
                <a:gd name="T85" fmla="*/ 38 h 452"/>
                <a:gd name="T86" fmla="*/ 27 w 551"/>
                <a:gd name="T87" fmla="*/ 48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1" h="452">
                  <a:moveTo>
                    <a:pt x="25" y="396"/>
                  </a:moveTo>
                  <a:cubicBezTo>
                    <a:pt x="36" y="419"/>
                    <a:pt x="55" y="430"/>
                    <a:pt x="78" y="437"/>
                  </a:cubicBezTo>
                  <a:cubicBezTo>
                    <a:pt x="103" y="444"/>
                    <a:pt x="129" y="447"/>
                    <a:pt x="155" y="449"/>
                  </a:cubicBezTo>
                  <a:cubicBezTo>
                    <a:pt x="192" y="452"/>
                    <a:pt x="229" y="452"/>
                    <a:pt x="265" y="451"/>
                  </a:cubicBezTo>
                  <a:cubicBezTo>
                    <a:pt x="288" y="451"/>
                    <a:pt x="311" y="449"/>
                    <a:pt x="333" y="448"/>
                  </a:cubicBezTo>
                  <a:cubicBezTo>
                    <a:pt x="354" y="446"/>
                    <a:pt x="374" y="445"/>
                    <a:pt x="395" y="443"/>
                  </a:cubicBezTo>
                  <a:cubicBezTo>
                    <a:pt x="412" y="441"/>
                    <a:pt x="428" y="439"/>
                    <a:pt x="445" y="437"/>
                  </a:cubicBezTo>
                  <a:cubicBezTo>
                    <a:pt x="461" y="435"/>
                    <a:pt x="476" y="433"/>
                    <a:pt x="491" y="430"/>
                  </a:cubicBezTo>
                  <a:cubicBezTo>
                    <a:pt x="497" y="429"/>
                    <a:pt x="503" y="427"/>
                    <a:pt x="508" y="426"/>
                  </a:cubicBezTo>
                  <a:cubicBezTo>
                    <a:pt x="526" y="422"/>
                    <a:pt x="536" y="412"/>
                    <a:pt x="539" y="395"/>
                  </a:cubicBezTo>
                  <a:cubicBezTo>
                    <a:pt x="542" y="371"/>
                    <a:pt x="549" y="348"/>
                    <a:pt x="549" y="323"/>
                  </a:cubicBezTo>
                  <a:cubicBezTo>
                    <a:pt x="549" y="318"/>
                    <a:pt x="550" y="312"/>
                    <a:pt x="550" y="306"/>
                  </a:cubicBezTo>
                  <a:cubicBezTo>
                    <a:pt x="551" y="282"/>
                    <a:pt x="548" y="258"/>
                    <a:pt x="549" y="234"/>
                  </a:cubicBezTo>
                  <a:cubicBezTo>
                    <a:pt x="550" y="186"/>
                    <a:pt x="549" y="138"/>
                    <a:pt x="548" y="90"/>
                  </a:cubicBezTo>
                  <a:cubicBezTo>
                    <a:pt x="548" y="70"/>
                    <a:pt x="545" y="50"/>
                    <a:pt x="539" y="31"/>
                  </a:cubicBezTo>
                  <a:cubicBezTo>
                    <a:pt x="536" y="22"/>
                    <a:pt x="531" y="16"/>
                    <a:pt x="523" y="12"/>
                  </a:cubicBezTo>
                  <a:cubicBezTo>
                    <a:pt x="516" y="8"/>
                    <a:pt x="508" y="5"/>
                    <a:pt x="500" y="3"/>
                  </a:cubicBezTo>
                  <a:cubicBezTo>
                    <a:pt x="488" y="0"/>
                    <a:pt x="476" y="0"/>
                    <a:pt x="464" y="0"/>
                  </a:cubicBezTo>
                  <a:cubicBezTo>
                    <a:pt x="439" y="0"/>
                    <a:pt x="414" y="1"/>
                    <a:pt x="390" y="1"/>
                  </a:cubicBezTo>
                  <a:cubicBezTo>
                    <a:pt x="341" y="2"/>
                    <a:pt x="292" y="1"/>
                    <a:pt x="243" y="2"/>
                  </a:cubicBezTo>
                  <a:cubicBezTo>
                    <a:pt x="195" y="3"/>
                    <a:pt x="147" y="3"/>
                    <a:pt x="98" y="7"/>
                  </a:cubicBezTo>
                  <a:cubicBezTo>
                    <a:pt x="82" y="8"/>
                    <a:pt x="65" y="10"/>
                    <a:pt x="49" y="14"/>
                  </a:cubicBezTo>
                  <a:cubicBezTo>
                    <a:pt x="29" y="19"/>
                    <a:pt x="18" y="33"/>
                    <a:pt x="12" y="52"/>
                  </a:cubicBezTo>
                  <a:cubicBezTo>
                    <a:pt x="7" y="67"/>
                    <a:pt x="6" y="83"/>
                    <a:pt x="4" y="99"/>
                  </a:cubicBezTo>
                  <a:cubicBezTo>
                    <a:pt x="1" y="130"/>
                    <a:pt x="0" y="160"/>
                    <a:pt x="3" y="191"/>
                  </a:cubicBezTo>
                  <a:cubicBezTo>
                    <a:pt x="5" y="220"/>
                    <a:pt x="8" y="248"/>
                    <a:pt x="10" y="276"/>
                  </a:cubicBezTo>
                  <a:cubicBezTo>
                    <a:pt x="13" y="313"/>
                    <a:pt x="15" y="350"/>
                    <a:pt x="18" y="386"/>
                  </a:cubicBezTo>
                  <a:cubicBezTo>
                    <a:pt x="21" y="389"/>
                    <a:pt x="23" y="392"/>
                    <a:pt x="25" y="396"/>
                  </a:cubicBezTo>
                  <a:close/>
                  <a:moveTo>
                    <a:pt x="381" y="359"/>
                  </a:moveTo>
                  <a:cubicBezTo>
                    <a:pt x="359" y="378"/>
                    <a:pt x="334" y="387"/>
                    <a:pt x="305" y="387"/>
                  </a:cubicBezTo>
                  <a:cubicBezTo>
                    <a:pt x="303" y="387"/>
                    <a:pt x="300" y="387"/>
                    <a:pt x="297" y="387"/>
                  </a:cubicBezTo>
                  <a:cubicBezTo>
                    <a:pt x="279" y="387"/>
                    <a:pt x="260" y="387"/>
                    <a:pt x="242" y="380"/>
                  </a:cubicBezTo>
                  <a:cubicBezTo>
                    <a:pt x="219" y="372"/>
                    <a:pt x="200" y="358"/>
                    <a:pt x="188" y="337"/>
                  </a:cubicBezTo>
                  <a:cubicBezTo>
                    <a:pt x="182" y="326"/>
                    <a:pt x="181" y="313"/>
                    <a:pt x="181" y="301"/>
                  </a:cubicBezTo>
                  <a:cubicBezTo>
                    <a:pt x="182" y="295"/>
                    <a:pt x="184" y="292"/>
                    <a:pt x="191" y="292"/>
                  </a:cubicBezTo>
                  <a:cubicBezTo>
                    <a:pt x="208" y="293"/>
                    <a:pt x="225" y="292"/>
                    <a:pt x="242" y="294"/>
                  </a:cubicBezTo>
                  <a:cubicBezTo>
                    <a:pt x="274" y="296"/>
                    <a:pt x="306" y="296"/>
                    <a:pt x="338" y="294"/>
                  </a:cubicBezTo>
                  <a:cubicBezTo>
                    <a:pt x="357" y="293"/>
                    <a:pt x="375" y="293"/>
                    <a:pt x="394" y="292"/>
                  </a:cubicBezTo>
                  <a:cubicBezTo>
                    <a:pt x="403" y="292"/>
                    <a:pt x="404" y="294"/>
                    <a:pt x="405" y="302"/>
                  </a:cubicBezTo>
                  <a:cubicBezTo>
                    <a:pt x="408" y="326"/>
                    <a:pt x="398" y="344"/>
                    <a:pt x="381" y="359"/>
                  </a:cubicBezTo>
                  <a:close/>
                  <a:moveTo>
                    <a:pt x="488" y="254"/>
                  </a:moveTo>
                  <a:cubicBezTo>
                    <a:pt x="474" y="256"/>
                    <a:pt x="461" y="256"/>
                    <a:pt x="447" y="257"/>
                  </a:cubicBezTo>
                  <a:cubicBezTo>
                    <a:pt x="413" y="259"/>
                    <a:pt x="380" y="259"/>
                    <a:pt x="346" y="259"/>
                  </a:cubicBezTo>
                  <a:cubicBezTo>
                    <a:pt x="323" y="259"/>
                    <a:pt x="300" y="259"/>
                    <a:pt x="277" y="259"/>
                  </a:cubicBezTo>
                  <a:cubicBezTo>
                    <a:pt x="243" y="257"/>
                    <a:pt x="209" y="259"/>
                    <a:pt x="176" y="259"/>
                  </a:cubicBezTo>
                  <a:cubicBezTo>
                    <a:pt x="149" y="258"/>
                    <a:pt x="122" y="257"/>
                    <a:pt x="95" y="257"/>
                  </a:cubicBezTo>
                  <a:cubicBezTo>
                    <a:pt x="87" y="257"/>
                    <a:pt x="84" y="254"/>
                    <a:pt x="84" y="245"/>
                  </a:cubicBezTo>
                  <a:cubicBezTo>
                    <a:pt x="83" y="232"/>
                    <a:pt x="82" y="218"/>
                    <a:pt x="82" y="204"/>
                  </a:cubicBezTo>
                  <a:cubicBezTo>
                    <a:pt x="81" y="175"/>
                    <a:pt x="80" y="146"/>
                    <a:pt x="79" y="117"/>
                  </a:cubicBezTo>
                  <a:cubicBezTo>
                    <a:pt x="79" y="115"/>
                    <a:pt x="79" y="112"/>
                    <a:pt x="80" y="110"/>
                  </a:cubicBezTo>
                  <a:cubicBezTo>
                    <a:pt x="81" y="102"/>
                    <a:pt x="84" y="99"/>
                    <a:pt x="92" y="99"/>
                  </a:cubicBezTo>
                  <a:cubicBezTo>
                    <a:pt x="127" y="100"/>
                    <a:pt x="162" y="94"/>
                    <a:pt x="197" y="92"/>
                  </a:cubicBezTo>
                  <a:cubicBezTo>
                    <a:pt x="216" y="91"/>
                    <a:pt x="236" y="91"/>
                    <a:pt x="255" y="90"/>
                  </a:cubicBezTo>
                  <a:cubicBezTo>
                    <a:pt x="288" y="89"/>
                    <a:pt x="321" y="87"/>
                    <a:pt x="353" y="87"/>
                  </a:cubicBezTo>
                  <a:cubicBezTo>
                    <a:pt x="380" y="88"/>
                    <a:pt x="406" y="88"/>
                    <a:pt x="433" y="86"/>
                  </a:cubicBezTo>
                  <a:cubicBezTo>
                    <a:pt x="445" y="84"/>
                    <a:pt x="457" y="83"/>
                    <a:pt x="469" y="82"/>
                  </a:cubicBezTo>
                  <a:cubicBezTo>
                    <a:pt x="476" y="82"/>
                    <a:pt x="481" y="85"/>
                    <a:pt x="486" y="87"/>
                  </a:cubicBezTo>
                  <a:cubicBezTo>
                    <a:pt x="488" y="87"/>
                    <a:pt x="488" y="89"/>
                    <a:pt x="488" y="90"/>
                  </a:cubicBezTo>
                  <a:cubicBezTo>
                    <a:pt x="489" y="109"/>
                    <a:pt x="490" y="129"/>
                    <a:pt x="491" y="148"/>
                  </a:cubicBezTo>
                  <a:cubicBezTo>
                    <a:pt x="493" y="179"/>
                    <a:pt x="494" y="210"/>
                    <a:pt x="496" y="241"/>
                  </a:cubicBezTo>
                  <a:cubicBezTo>
                    <a:pt x="496" y="242"/>
                    <a:pt x="496" y="244"/>
                    <a:pt x="496" y="245"/>
                  </a:cubicBezTo>
                  <a:cubicBezTo>
                    <a:pt x="496" y="251"/>
                    <a:pt x="494" y="253"/>
                    <a:pt x="488" y="254"/>
                  </a:cubicBezTo>
                  <a:close/>
                  <a:moveTo>
                    <a:pt x="26" y="42"/>
                  </a:moveTo>
                  <a:cubicBezTo>
                    <a:pt x="29" y="36"/>
                    <a:pt x="32" y="31"/>
                    <a:pt x="38" y="28"/>
                  </a:cubicBezTo>
                  <a:cubicBezTo>
                    <a:pt x="47" y="23"/>
                    <a:pt x="56" y="21"/>
                    <a:pt x="65" y="20"/>
                  </a:cubicBezTo>
                  <a:cubicBezTo>
                    <a:pt x="80" y="19"/>
                    <a:pt x="96" y="18"/>
                    <a:pt x="111" y="17"/>
                  </a:cubicBezTo>
                  <a:cubicBezTo>
                    <a:pt x="138" y="15"/>
                    <a:pt x="164" y="15"/>
                    <a:pt x="191" y="15"/>
                  </a:cubicBezTo>
                  <a:cubicBezTo>
                    <a:pt x="206" y="15"/>
                    <a:pt x="221" y="16"/>
                    <a:pt x="236" y="15"/>
                  </a:cubicBezTo>
                  <a:cubicBezTo>
                    <a:pt x="251" y="15"/>
                    <a:pt x="266" y="13"/>
                    <a:pt x="281" y="12"/>
                  </a:cubicBezTo>
                  <a:cubicBezTo>
                    <a:pt x="319" y="10"/>
                    <a:pt x="356" y="10"/>
                    <a:pt x="394" y="9"/>
                  </a:cubicBezTo>
                  <a:cubicBezTo>
                    <a:pt x="419" y="9"/>
                    <a:pt x="445" y="9"/>
                    <a:pt x="471" y="9"/>
                  </a:cubicBezTo>
                  <a:cubicBezTo>
                    <a:pt x="480" y="9"/>
                    <a:pt x="490" y="10"/>
                    <a:pt x="500" y="12"/>
                  </a:cubicBezTo>
                  <a:cubicBezTo>
                    <a:pt x="509" y="14"/>
                    <a:pt x="516" y="18"/>
                    <a:pt x="518" y="28"/>
                  </a:cubicBezTo>
                  <a:cubicBezTo>
                    <a:pt x="518" y="30"/>
                    <a:pt x="520" y="33"/>
                    <a:pt x="521" y="35"/>
                  </a:cubicBezTo>
                  <a:cubicBezTo>
                    <a:pt x="521" y="38"/>
                    <a:pt x="522" y="41"/>
                    <a:pt x="519" y="43"/>
                  </a:cubicBezTo>
                  <a:cubicBezTo>
                    <a:pt x="517" y="45"/>
                    <a:pt x="514" y="43"/>
                    <a:pt x="512" y="41"/>
                  </a:cubicBezTo>
                  <a:cubicBezTo>
                    <a:pt x="509" y="39"/>
                    <a:pt x="507" y="36"/>
                    <a:pt x="506" y="32"/>
                  </a:cubicBezTo>
                  <a:cubicBezTo>
                    <a:pt x="504" y="27"/>
                    <a:pt x="500" y="25"/>
                    <a:pt x="495" y="25"/>
                  </a:cubicBezTo>
                  <a:cubicBezTo>
                    <a:pt x="450" y="19"/>
                    <a:pt x="405" y="23"/>
                    <a:pt x="359" y="22"/>
                  </a:cubicBezTo>
                  <a:cubicBezTo>
                    <a:pt x="346" y="22"/>
                    <a:pt x="332" y="22"/>
                    <a:pt x="318" y="23"/>
                  </a:cubicBezTo>
                  <a:cubicBezTo>
                    <a:pt x="299" y="24"/>
                    <a:pt x="280" y="25"/>
                    <a:pt x="262" y="27"/>
                  </a:cubicBezTo>
                  <a:cubicBezTo>
                    <a:pt x="246" y="28"/>
                    <a:pt x="231" y="27"/>
                    <a:pt x="216" y="27"/>
                  </a:cubicBezTo>
                  <a:cubicBezTo>
                    <a:pt x="205" y="27"/>
                    <a:pt x="195" y="27"/>
                    <a:pt x="185" y="28"/>
                  </a:cubicBezTo>
                  <a:cubicBezTo>
                    <a:pt x="163" y="29"/>
                    <a:pt x="142" y="28"/>
                    <a:pt x="121" y="29"/>
                  </a:cubicBezTo>
                  <a:cubicBezTo>
                    <a:pt x="105" y="29"/>
                    <a:pt x="89" y="30"/>
                    <a:pt x="73" y="31"/>
                  </a:cubicBezTo>
                  <a:cubicBezTo>
                    <a:pt x="63" y="32"/>
                    <a:pt x="52" y="34"/>
                    <a:pt x="43" y="38"/>
                  </a:cubicBezTo>
                  <a:cubicBezTo>
                    <a:pt x="39" y="40"/>
                    <a:pt x="34" y="41"/>
                    <a:pt x="32" y="46"/>
                  </a:cubicBezTo>
                  <a:cubicBezTo>
                    <a:pt x="31" y="47"/>
                    <a:pt x="30" y="50"/>
                    <a:pt x="27" y="48"/>
                  </a:cubicBezTo>
                  <a:cubicBezTo>
                    <a:pt x="25" y="47"/>
                    <a:pt x="25" y="44"/>
                    <a:pt x="26" y="42"/>
                  </a:cubicBezTo>
                  <a:close/>
                </a:path>
              </a:pathLst>
            </a:custGeom>
            <a:solidFill>
              <a:srgbClr val="E5E5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ïs1íďé">
              <a:extLst>
                <a:ext uri="{FF2B5EF4-FFF2-40B4-BE49-F238E27FC236}">
                  <a16:creationId xmlns:a16="http://schemas.microsoft.com/office/drawing/2014/main" id="{7DCD8169-5A7B-522C-80C5-0BF82FB8E9C7}"/>
                </a:ext>
              </a:extLst>
            </p:cNvPr>
            <p:cNvSpPr/>
            <p:nvPr/>
          </p:nvSpPr>
          <p:spPr bwMode="auto">
            <a:xfrm>
              <a:off x="8777448" y="5345102"/>
              <a:ext cx="425811" cy="455131"/>
            </a:xfrm>
            <a:custGeom>
              <a:avLst/>
              <a:gdLst>
                <a:gd name="T0" fmla="*/ 17 w 454"/>
                <a:gd name="T1" fmla="*/ 208 h 486"/>
                <a:gd name="T2" fmla="*/ 20 w 454"/>
                <a:gd name="T3" fmla="*/ 251 h 486"/>
                <a:gd name="T4" fmla="*/ 56 w 454"/>
                <a:gd name="T5" fmla="*/ 466 h 486"/>
                <a:gd name="T6" fmla="*/ 88 w 454"/>
                <a:gd name="T7" fmla="*/ 479 h 486"/>
                <a:gd name="T8" fmla="*/ 134 w 454"/>
                <a:gd name="T9" fmla="*/ 473 h 486"/>
                <a:gd name="T10" fmla="*/ 229 w 454"/>
                <a:gd name="T11" fmla="*/ 448 h 486"/>
                <a:gd name="T12" fmla="*/ 338 w 454"/>
                <a:gd name="T13" fmla="*/ 486 h 486"/>
                <a:gd name="T14" fmla="*/ 370 w 454"/>
                <a:gd name="T15" fmla="*/ 485 h 486"/>
                <a:gd name="T16" fmla="*/ 406 w 454"/>
                <a:gd name="T17" fmla="*/ 481 h 486"/>
                <a:gd name="T18" fmla="*/ 421 w 454"/>
                <a:gd name="T19" fmla="*/ 366 h 486"/>
                <a:gd name="T20" fmla="*/ 450 w 454"/>
                <a:gd name="T21" fmla="*/ 185 h 486"/>
                <a:gd name="T22" fmla="*/ 439 w 454"/>
                <a:gd name="T23" fmla="*/ 58 h 486"/>
                <a:gd name="T24" fmla="*/ 367 w 454"/>
                <a:gd name="T25" fmla="*/ 13 h 486"/>
                <a:gd name="T26" fmla="*/ 328 w 454"/>
                <a:gd name="T27" fmla="*/ 8 h 486"/>
                <a:gd name="T28" fmla="*/ 279 w 454"/>
                <a:gd name="T29" fmla="*/ 37 h 486"/>
                <a:gd name="T30" fmla="*/ 162 w 454"/>
                <a:gd name="T31" fmla="*/ 10 h 486"/>
                <a:gd name="T32" fmla="*/ 149 w 454"/>
                <a:gd name="T33" fmla="*/ 8 h 486"/>
                <a:gd name="T34" fmla="*/ 3 w 454"/>
                <a:gd name="T35" fmla="*/ 82 h 486"/>
                <a:gd name="T36" fmla="*/ 24 w 454"/>
                <a:gd name="T37" fmla="*/ 156 h 486"/>
                <a:gd name="T38" fmla="*/ 345 w 454"/>
                <a:gd name="T39" fmla="*/ 12 h 486"/>
                <a:gd name="T40" fmla="*/ 378 w 454"/>
                <a:gd name="T41" fmla="*/ 30 h 486"/>
                <a:gd name="T42" fmla="*/ 414 w 454"/>
                <a:gd name="T43" fmla="*/ 58 h 486"/>
                <a:gd name="T44" fmla="*/ 409 w 454"/>
                <a:gd name="T45" fmla="*/ 65 h 486"/>
                <a:gd name="T46" fmla="*/ 351 w 454"/>
                <a:gd name="T47" fmla="*/ 28 h 486"/>
                <a:gd name="T48" fmla="*/ 340 w 454"/>
                <a:gd name="T49" fmla="*/ 14 h 486"/>
                <a:gd name="T50" fmla="*/ 313 w 454"/>
                <a:gd name="T51" fmla="*/ 144 h 486"/>
                <a:gd name="T52" fmla="*/ 389 w 454"/>
                <a:gd name="T53" fmla="*/ 150 h 486"/>
                <a:gd name="T54" fmla="*/ 391 w 454"/>
                <a:gd name="T55" fmla="*/ 202 h 486"/>
                <a:gd name="T56" fmla="*/ 368 w 454"/>
                <a:gd name="T57" fmla="*/ 339 h 486"/>
                <a:gd name="T58" fmla="*/ 356 w 454"/>
                <a:gd name="T59" fmla="*/ 342 h 486"/>
                <a:gd name="T60" fmla="*/ 316 w 454"/>
                <a:gd name="T61" fmla="*/ 364 h 486"/>
                <a:gd name="T62" fmla="*/ 238 w 454"/>
                <a:gd name="T63" fmla="*/ 370 h 486"/>
                <a:gd name="T64" fmla="*/ 145 w 454"/>
                <a:gd name="T65" fmla="*/ 369 h 486"/>
                <a:gd name="T66" fmla="*/ 130 w 454"/>
                <a:gd name="T67" fmla="*/ 348 h 486"/>
                <a:gd name="T68" fmla="*/ 107 w 454"/>
                <a:gd name="T69" fmla="*/ 198 h 486"/>
                <a:gd name="T70" fmla="*/ 110 w 454"/>
                <a:gd name="T71" fmla="*/ 153 h 486"/>
                <a:gd name="T72" fmla="*/ 20 w 454"/>
                <a:gd name="T73" fmla="*/ 78 h 486"/>
                <a:gd name="T74" fmla="*/ 78 w 454"/>
                <a:gd name="T75" fmla="*/ 43 h 486"/>
                <a:gd name="T76" fmla="*/ 139 w 454"/>
                <a:gd name="T77" fmla="*/ 20 h 486"/>
                <a:gd name="T78" fmla="*/ 140 w 454"/>
                <a:gd name="T79" fmla="*/ 28 h 486"/>
                <a:gd name="T80" fmla="*/ 69 w 454"/>
                <a:gd name="T81" fmla="*/ 57 h 486"/>
                <a:gd name="T82" fmla="*/ 28 w 454"/>
                <a:gd name="T83" fmla="*/ 83 h 486"/>
                <a:gd name="T84" fmla="*/ 19 w 454"/>
                <a:gd name="T85" fmla="*/ 85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4" h="486">
                  <a:moveTo>
                    <a:pt x="24" y="156"/>
                  </a:moveTo>
                  <a:cubicBezTo>
                    <a:pt x="27" y="174"/>
                    <a:pt x="27" y="191"/>
                    <a:pt x="17" y="208"/>
                  </a:cubicBezTo>
                  <a:cubicBezTo>
                    <a:pt x="15" y="211"/>
                    <a:pt x="14" y="216"/>
                    <a:pt x="14" y="220"/>
                  </a:cubicBezTo>
                  <a:cubicBezTo>
                    <a:pt x="14" y="231"/>
                    <a:pt x="18" y="241"/>
                    <a:pt x="20" y="251"/>
                  </a:cubicBezTo>
                  <a:cubicBezTo>
                    <a:pt x="30" y="291"/>
                    <a:pt x="37" y="330"/>
                    <a:pt x="42" y="370"/>
                  </a:cubicBezTo>
                  <a:cubicBezTo>
                    <a:pt x="46" y="402"/>
                    <a:pt x="51" y="434"/>
                    <a:pt x="56" y="466"/>
                  </a:cubicBezTo>
                  <a:cubicBezTo>
                    <a:pt x="57" y="472"/>
                    <a:pt x="58" y="474"/>
                    <a:pt x="65" y="474"/>
                  </a:cubicBezTo>
                  <a:cubicBezTo>
                    <a:pt x="72" y="476"/>
                    <a:pt x="80" y="477"/>
                    <a:pt x="88" y="479"/>
                  </a:cubicBezTo>
                  <a:cubicBezTo>
                    <a:pt x="102" y="482"/>
                    <a:pt x="116" y="482"/>
                    <a:pt x="129" y="474"/>
                  </a:cubicBezTo>
                  <a:cubicBezTo>
                    <a:pt x="130" y="474"/>
                    <a:pt x="132" y="473"/>
                    <a:pt x="134" y="473"/>
                  </a:cubicBezTo>
                  <a:cubicBezTo>
                    <a:pt x="158" y="466"/>
                    <a:pt x="182" y="459"/>
                    <a:pt x="205" y="451"/>
                  </a:cubicBezTo>
                  <a:cubicBezTo>
                    <a:pt x="213" y="449"/>
                    <a:pt x="221" y="447"/>
                    <a:pt x="229" y="448"/>
                  </a:cubicBezTo>
                  <a:cubicBezTo>
                    <a:pt x="264" y="452"/>
                    <a:pt x="296" y="466"/>
                    <a:pt x="327" y="482"/>
                  </a:cubicBezTo>
                  <a:cubicBezTo>
                    <a:pt x="331" y="484"/>
                    <a:pt x="334" y="486"/>
                    <a:pt x="338" y="486"/>
                  </a:cubicBezTo>
                  <a:cubicBezTo>
                    <a:pt x="349" y="486"/>
                    <a:pt x="359" y="486"/>
                    <a:pt x="370" y="486"/>
                  </a:cubicBezTo>
                  <a:cubicBezTo>
                    <a:pt x="370" y="485"/>
                    <a:pt x="370" y="485"/>
                    <a:pt x="370" y="485"/>
                  </a:cubicBezTo>
                  <a:cubicBezTo>
                    <a:pt x="381" y="485"/>
                    <a:pt x="391" y="485"/>
                    <a:pt x="402" y="485"/>
                  </a:cubicBezTo>
                  <a:cubicBezTo>
                    <a:pt x="405" y="485"/>
                    <a:pt x="406" y="484"/>
                    <a:pt x="406" y="481"/>
                  </a:cubicBezTo>
                  <a:cubicBezTo>
                    <a:pt x="407" y="476"/>
                    <a:pt x="408" y="471"/>
                    <a:pt x="409" y="466"/>
                  </a:cubicBezTo>
                  <a:cubicBezTo>
                    <a:pt x="413" y="433"/>
                    <a:pt x="417" y="400"/>
                    <a:pt x="421" y="366"/>
                  </a:cubicBezTo>
                  <a:cubicBezTo>
                    <a:pt x="425" y="340"/>
                    <a:pt x="428" y="313"/>
                    <a:pt x="433" y="286"/>
                  </a:cubicBezTo>
                  <a:cubicBezTo>
                    <a:pt x="439" y="252"/>
                    <a:pt x="446" y="219"/>
                    <a:pt x="450" y="185"/>
                  </a:cubicBezTo>
                  <a:cubicBezTo>
                    <a:pt x="453" y="150"/>
                    <a:pt x="454" y="115"/>
                    <a:pt x="449" y="80"/>
                  </a:cubicBezTo>
                  <a:cubicBezTo>
                    <a:pt x="447" y="72"/>
                    <a:pt x="446" y="64"/>
                    <a:pt x="439" y="58"/>
                  </a:cubicBezTo>
                  <a:cubicBezTo>
                    <a:pt x="435" y="54"/>
                    <a:pt x="431" y="50"/>
                    <a:pt x="427" y="47"/>
                  </a:cubicBezTo>
                  <a:cubicBezTo>
                    <a:pt x="409" y="31"/>
                    <a:pt x="388" y="22"/>
                    <a:pt x="367" y="13"/>
                  </a:cubicBezTo>
                  <a:cubicBezTo>
                    <a:pt x="357" y="9"/>
                    <a:pt x="347" y="4"/>
                    <a:pt x="336" y="2"/>
                  </a:cubicBezTo>
                  <a:cubicBezTo>
                    <a:pt x="329" y="0"/>
                    <a:pt x="328" y="1"/>
                    <a:pt x="328" y="8"/>
                  </a:cubicBezTo>
                  <a:cubicBezTo>
                    <a:pt x="327" y="20"/>
                    <a:pt x="325" y="23"/>
                    <a:pt x="314" y="27"/>
                  </a:cubicBezTo>
                  <a:cubicBezTo>
                    <a:pt x="303" y="32"/>
                    <a:pt x="291" y="34"/>
                    <a:pt x="279" y="37"/>
                  </a:cubicBezTo>
                  <a:cubicBezTo>
                    <a:pt x="242" y="45"/>
                    <a:pt x="207" y="43"/>
                    <a:pt x="174" y="27"/>
                  </a:cubicBezTo>
                  <a:cubicBezTo>
                    <a:pt x="166" y="24"/>
                    <a:pt x="160" y="19"/>
                    <a:pt x="162" y="10"/>
                  </a:cubicBezTo>
                  <a:cubicBezTo>
                    <a:pt x="163" y="6"/>
                    <a:pt x="161" y="4"/>
                    <a:pt x="157" y="6"/>
                  </a:cubicBezTo>
                  <a:cubicBezTo>
                    <a:pt x="155" y="6"/>
                    <a:pt x="152" y="7"/>
                    <a:pt x="149" y="8"/>
                  </a:cubicBezTo>
                  <a:cubicBezTo>
                    <a:pt x="112" y="21"/>
                    <a:pt x="77" y="37"/>
                    <a:pt x="42" y="53"/>
                  </a:cubicBezTo>
                  <a:cubicBezTo>
                    <a:pt x="27" y="60"/>
                    <a:pt x="14" y="69"/>
                    <a:pt x="3" y="82"/>
                  </a:cubicBezTo>
                  <a:cubicBezTo>
                    <a:pt x="0" y="85"/>
                    <a:pt x="0" y="89"/>
                    <a:pt x="2" y="92"/>
                  </a:cubicBezTo>
                  <a:cubicBezTo>
                    <a:pt x="14" y="112"/>
                    <a:pt x="20" y="134"/>
                    <a:pt x="24" y="156"/>
                  </a:cubicBezTo>
                  <a:close/>
                  <a:moveTo>
                    <a:pt x="340" y="14"/>
                  </a:moveTo>
                  <a:cubicBezTo>
                    <a:pt x="341" y="12"/>
                    <a:pt x="343" y="12"/>
                    <a:pt x="345" y="12"/>
                  </a:cubicBezTo>
                  <a:cubicBezTo>
                    <a:pt x="348" y="12"/>
                    <a:pt x="350" y="13"/>
                    <a:pt x="352" y="14"/>
                  </a:cubicBezTo>
                  <a:cubicBezTo>
                    <a:pt x="360" y="20"/>
                    <a:pt x="370" y="24"/>
                    <a:pt x="378" y="30"/>
                  </a:cubicBezTo>
                  <a:cubicBezTo>
                    <a:pt x="383" y="33"/>
                    <a:pt x="388" y="36"/>
                    <a:pt x="393" y="39"/>
                  </a:cubicBezTo>
                  <a:cubicBezTo>
                    <a:pt x="401" y="44"/>
                    <a:pt x="409" y="50"/>
                    <a:pt x="414" y="58"/>
                  </a:cubicBezTo>
                  <a:cubicBezTo>
                    <a:pt x="415" y="61"/>
                    <a:pt x="416" y="62"/>
                    <a:pt x="415" y="65"/>
                  </a:cubicBezTo>
                  <a:cubicBezTo>
                    <a:pt x="413" y="67"/>
                    <a:pt x="411" y="66"/>
                    <a:pt x="409" y="65"/>
                  </a:cubicBezTo>
                  <a:cubicBezTo>
                    <a:pt x="403" y="63"/>
                    <a:pt x="398" y="58"/>
                    <a:pt x="393" y="54"/>
                  </a:cubicBezTo>
                  <a:cubicBezTo>
                    <a:pt x="378" y="46"/>
                    <a:pt x="365" y="36"/>
                    <a:pt x="351" y="28"/>
                  </a:cubicBezTo>
                  <a:cubicBezTo>
                    <a:pt x="347" y="25"/>
                    <a:pt x="345" y="23"/>
                    <a:pt x="342" y="20"/>
                  </a:cubicBezTo>
                  <a:cubicBezTo>
                    <a:pt x="340" y="18"/>
                    <a:pt x="339" y="16"/>
                    <a:pt x="340" y="14"/>
                  </a:cubicBezTo>
                  <a:close/>
                  <a:moveTo>
                    <a:pt x="173" y="149"/>
                  </a:moveTo>
                  <a:cubicBezTo>
                    <a:pt x="220" y="147"/>
                    <a:pt x="266" y="148"/>
                    <a:pt x="313" y="144"/>
                  </a:cubicBezTo>
                  <a:cubicBezTo>
                    <a:pt x="335" y="143"/>
                    <a:pt x="357" y="146"/>
                    <a:pt x="379" y="149"/>
                  </a:cubicBezTo>
                  <a:cubicBezTo>
                    <a:pt x="382" y="150"/>
                    <a:pt x="386" y="150"/>
                    <a:pt x="389" y="150"/>
                  </a:cubicBezTo>
                  <a:cubicBezTo>
                    <a:pt x="394" y="151"/>
                    <a:pt x="395" y="153"/>
                    <a:pt x="395" y="159"/>
                  </a:cubicBezTo>
                  <a:cubicBezTo>
                    <a:pt x="395" y="173"/>
                    <a:pt x="393" y="187"/>
                    <a:pt x="391" y="202"/>
                  </a:cubicBezTo>
                  <a:cubicBezTo>
                    <a:pt x="388" y="228"/>
                    <a:pt x="385" y="254"/>
                    <a:pt x="381" y="281"/>
                  </a:cubicBezTo>
                  <a:cubicBezTo>
                    <a:pt x="379" y="300"/>
                    <a:pt x="373" y="319"/>
                    <a:pt x="368" y="339"/>
                  </a:cubicBezTo>
                  <a:cubicBezTo>
                    <a:pt x="368" y="342"/>
                    <a:pt x="366" y="341"/>
                    <a:pt x="364" y="341"/>
                  </a:cubicBezTo>
                  <a:cubicBezTo>
                    <a:pt x="362" y="341"/>
                    <a:pt x="359" y="342"/>
                    <a:pt x="356" y="342"/>
                  </a:cubicBezTo>
                  <a:cubicBezTo>
                    <a:pt x="363" y="356"/>
                    <a:pt x="354" y="361"/>
                    <a:pt x="342" y="363"/>
                  </a:cubicBezTo>
                  <a:cubicBezTo>
                    <a:pt x="333" y="364"/>
                    <a:pt x="324" y="364"/>
                    <a:pt x="316" y="364"/>
                  </a:cubicBezTo>
                  <a:cubicBezTo>
                    <a:pt x="295" y="365"/>
                    <a:pt x="274" y="366"/>
                    <a:pt x="253" y="369"/>
                  </a:cubicBezTo>
                  <a:cubicBezTo>
                    <a:pt x="248" y="369"/>
                    <a:pt x="243" y="369"/>
                    <a:pt x="238" y="370"/>
                  </a:cubicBezTo>
                  <a:cubicBezTo>
                    <a:pt x="214" y="371"/>
                    <a:pt x="190" y="371"/>
                    <a:pt x="166" y="370"/>
                  </a:cubicBezTo>
                  <a:cubicBezTo>
                    <a:pt x="159" y="370"/>
                    <a:pt x="152" y="370"/>
                    <a:pt x="145" y="369"/>
                  </a:cubicBezTo>
                  <a:cubicBezTo>
                    <a:pt x="138" y="368"/>
                    <a:pt x="134" y="360"/>
                    <a:pt x="136" y="352"/>
                  </a:cubicBezTo>
                  <a:cubicBezTo>
                    <a:pt x="132" y="352"/>
                    <a:pt x="131" y="351"/>
                    <a:pt x="130" y="348"/>
                  </a:cubicBezTo>
                  <a:cubicBezTo>
                    <a:pt x="124" y="327"/>
                    <a:pt x="121" y="307"/>
                    <a:pt x="118" y="286"/>
                  </a:cubicBezTo>
                  <a:cubicBezTo>
                    <a:pt x="113" y="257"/>
                    <a:pt x="110" y="228"/>
                    <a:pt x="107" y="198"/>
                  </a:cubicBezTo>
                  <a:cubicBezTo>
                    <a:pt x="106" y="185"/>
                    <a:pt x="105" y="172"/>
                    <a:pt x="105" y="158"/>
                  </a:cubicBezTo>
                  <a:cubicBezTo>
                    <a:pt x="105" y="155"/>
                    <a:pt x="106" y="153"/>
                    <a:pt x="110" y="153"/>
                  </a:cubicBezTo>
                  <a:cubicBezTo>
                    <a:pt x="131" y="151"/>
                    <a:pt x="152" y="150"/>
                    <a:pt x="173" y="149"/>
                  </a:cubicBezTo>
                  <a:close/>
                  <a:moveTo>
                    <a:pt x="20" y="78"/>
                  </a:moveTo>
                  <a:cubicBezTo>
                    <a:pt x="26" y="71"/>
                    <a:pt x="35" y="67"/>
                    <a:pt x="42" y="62"/>
                  </a:cubicBezTo>
                  <a:cubicBezTo>
                    <a:pt x="53" y="53"/>
                    <a:pt x="66" y="48"/>
                    <a:pt x="78" y="43"/>
                  </a:cubicBezTo>
                  <a:cubicBezTo>
                    <a:pt x="96" y="36"/>
                    <a:pt x="114" y="29"/>
                    <a:pt x="132" y="23"/>
                  </a:cubicBezTo>
                  <a:cubicBezTo>
                    <a:pt x="134" y="22"/>
                    <a:pt x="136" y="21"/>
                    <a:pt x="139" y="20"/>
                  </a:cubicBezTo>
                  <a:cubicBezTo>
                    <a:pt x="140" y="21"/>
                    <a:pt x="142" y="21"/>
                    <a:pt x="143" y="23"/>
                  </a:cubicBezTo>
                  <a:cubicBezTo>
                    <a:pt x="144" y="25"/>
                    <a:pt x="142" y="27"/>
                    <a:pt x="140" y="28"/>
                  </a:cubicBezTo>
                  <a:cubicBezTo>
                    <a:pt x="134" y="31"/>
                    <a:pt x="128" y="33"/>
                    <a:pt x="122" y="36"/>
                  </a:cubicBezTo>
                  <a:cubicBezTo>
                    <a:pt x="105" y="45"/>
                    <a:pt x="87" y="50"/>
                    <a:pt x="69" y="57"/>
                  </a:cubicBezTo>
                  <a:cubicBezTo>
                    <a:pt x="59" y="61"/>
                    <a:pt x="49" y="68"/>
                    <a:pt x="39" y="74"/>
                  </a:cubicBezTo>
                  <a:cubicBezTo>
                    <a:pt x="35" y="77"/>
                    <a:pt x="31" y="79"/>
                    <a:pt x="28" y="83"/>
                  </a:cubicBezTo>
                  <a:cubicBezTo>
                    <a:pt x="27" y="84"/>
                    <a:pt x="26" y="84"/>
                    <a:pt x="25" y="85"/>
                  </a:cubicBezTo>
                  <a:cubicBezTo>
                    <a:pt x="23" y="86"/>
                    <a:pt x="20" y="87"/>
                    <a:pt x="19" y="85"/>
                  </a:cubicBezTo>
                  <a:cubicBezTo>
                    <a:pt x="17" y="82"/>
                    <a:pt x="19" y="80"/>
                    <a:pt x="20" y="78"/>
                  </a:cubicBezTo>
                  <a:close/>
                </a:path>
              </a:pathLst>
            </a:custGeom>
            <a:solidFill>
              <a:srgbClr val="E5E5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ïṧḻíḑé">
              <a:extLst>
                <a:ext uri="{FF2B5EF4-FFF2-40B4-BE49-F238E27FC236}">
                  <a16:creationId xmlns:a16="http://schemas.microsoft.com/office/drawing/2014/main" id="{2F163838-AFA8-6844-4058-931F068F8C3C}"/>
                </a:ext>
              </a:extLst>
            </p:cNvPr>
            <p:cNvSpPr/>
            <p:nvPr/>
          </p:nvSpPr>
          <p:spPr bwMode="auto">
            <a:xfrm>
              <a:off x="9229422" y="5441631"/>
              <a:ext cx="676156" cy="382959"/>
            </a:xfrm>
            <a:custGeom>
              <a:avLst/>
              <a:gdLst>
                <a:gd name="T0" fmla="*/ 697 w 721"/>
                <a:gd name="T1" fmla="*/ 36 h 409"/>
                <a:gd name="T2" fmla="*/ 712 w 721"/>
                <a:gd name="T3" fmla="*/ 41 h 409"/>
                <a:gd name="T4" fmla="*/ 721 w 721"/>
                <a:gd name="T5" fmla="*/ 42 h 409"/>
                <a:gd name="T6" fmla="*/ 702 w 721"/>
                <a:gd name="T7" fmla="*/ 29 h 409"/>
                <a:gd name="T8" fmla="*/ 638 w 721"/>
                <a:gd name="T9" fmla="*/ 21 h 409"/>
                <a:gd name="T10" fmla="*/ 585 w 721"/>
                <a:gd name="T11" fmla="*/ 19 h 409"/>
                <a:gd name="T12" fmla="*/ 518 w 721"/>
                <a:gd name="T13" fmla="*/ 16 h 409"/>
                <a:gd name="T14" fmla="*/ 460 w 721"/>
                <a:gd name="T15" fmla="*/ 14 h 409"/>
                <a:gd name="T16" fmla="*/ 439 w 721"/>
                <a:gd name="T17" fmla="*/ 13 h 409"/>
                <a:gd name="T18" fmla="*/ 383 w 721"/>
                <a:gd name="T19" fmla="*/ 9 h 409"/>
                <a:gd name="T20" fmla="*/ 349 w 721"/>
                <a:gd name="T21" fmla="*/ 7 h 409"/>
                <a:gd name="T22" fmla="*/ 295 w 721"/>
                <a:gd name="T23" fmla="*/ 3 h 409"/>
                <a:gd name="T24" fmla="*/ 260 w 721"/>
                <a:gd name="T25" fmla="*/ 1 h 409"/>
                <a:gd name="T26" fmla="*/ 193 w 721"/>
                <a:gd name="T27" fmla="*/ 6 h 409"/>
                <a:gd name="T28" fmla="*/ 157 w 721"/>
                <a:gd name="T29" fmla="*/ 35 h 409"/>
                <a:gd name="T30" fmla="*/ 150 w 721"/>
                <a:gd name="T31" fmla="*/ 53 h 409"/>
                <a:gd name="T32" fmla="*/ 85 w 721"/>
                <a:gd name="T33" fmla="*/ 202 h 409"/>
                <a:gd name="T34" fmla="*/ 16 w 721"/>
                <a:gd name="T35" fmla="*/ 364 h 409"/>
                <a:gd name="T36" fmla="*/ 0 w 721"/>
                <a:gd name="T37" fmla="*/ 408 h 409"/>
                <a:gd name="T38" fmla="*/ 16 w 721"/>
                <a:gd name="T39" fmla="*/ 409 h 409"/>
                <a:gd name="T40" fmla="*/ 29 w 721"/>
                <a:gd name="T41" fmla="*/ 401 h 409"/>
                <a:gd name="T42" fmla="*/ 39 w 721"/>
                <a:gd name="T43" fmla="*/ 376 h 409"/>
                <a:gd name="T44" fmla="*/ 111 w 721"/>
                <a:gd name="T45" fmla="*/ 190 h 409"/>
                <a:gd name="T46" fmla="*/ 181 w 721"/>
                <a:gd name="T47" fmla="*/ 35 h 409"/>
                <a:gd name="T48" fmla="*/ 197 w 721"/>
                <a:gd name="T49" fmla="*/ 19 h 409"/>
                <a:gd name="T50" fmla="*/ 231 w 721"/>
                <a:gd name="T51" fmla="*/ 13 h 409"/>
                <a:gd name="T52" fmla="*/ 282 w 721"/>
                <a:gd name="T53" fmla="*/ 15 h 409"/>
                <a:gd name="T54" fmla="*/ 345 w 721"/>
                <a:gd name="T55" fmla="*/ 19 h 409"/>
                <a:gd name="T56" fmla="*/ 395 w 721"/>
                <a:gd name="T57" fmla="*/ 22 h 409"/>
                <a:gd name="T58" fmla="*/ 466 w 721"/>
                <a:gd name="T59" fmla="*/ 25 h 409"/>
                <a:gd name="T60" fmla="*/ 515 w 721"/>
                <a:gd name="T61" fmla="*/ 27 h 409"/>
                <a:gd name="T62" fmla="*/ 589 w 721"/>
                <a:gd name="T63" fmla="*/ 30 h 409"/>
                <a:gd name="T64" fmla="*/ 620 w 721"/>
                <a:gd name="T65" fmla="*/ 32 h 409"/>
                <a:gd name="T66" fmla="*/ 667 w 721"/>
                <a:gd name="T67" fmla="*/ 35 h 409"/>
                <a:gd name="T68" fmla="*/ 692 w 721"/>
                <a:gd name="T69" fmla="*/ 38 h 409"/>
                <a:gd name="T70" fmla="*/ 692 w 721"/>
                <a:gd name="T71" fmla="*/ 38 h 409"/>
                <a:gd name="T72" fmla="*/ 697 w 721"/>
                <a:gd name="T73" fmla="*/ 36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21" h="409">
                  <a:moveTo>
                    <a:pt x="697" y="36"/>
                  </a:moveTo>
                  <a:cubicBezTo>
                    <a:pt x="702" y="38"/>
                    <a:pt x="707" y="38"/>
                    <a:pt x="712" y="41"/>
                  </a:cubicBezTo>
                  <a:cubicBezTo>
                    <a:pt x="715" y="42"/>
                    <a:pt x="718" y="41"/>
                    <a:pt x="721" y="42"/>
                  </a:cubicBezTo>
                  <a:cubicBezTo>
                    <a:pt x="717" y="34"/>
                    <a:pt x="710" y="31"/>
                    <a:pt x="702" y="29"/>
                  </a:cubicBezTo>
                  <a:cubicBezTo>
                    <a:pt x="681" y="23"/>
                    <a:pt x="660" y="23"/>
                    <a:pt x="638" y="21"/>
                  </a:cubicBezTo>
                  <a:cubicBezTo>
                    <a:pt x="620" y="20"/>
                    <a:pt x="602" y="19"/>
                    <a:pt x="585" y="19"/>
                  </a:cubicBezTo>
                  <a:cubicBezTo>
                    <a:pt x="562" y="18"/>
                    <a:pt x="540" y="17"/>
                    <a:pt x="518" y="16"/>
                  </a:cubicBezTo>
                  <a:cubicBezTo>
                    <a:pt x="499" y="15"/>
                    <a:pt x="479" y="15"/>
                    <a:pt x="460" y="14"/>
                  </a:cubicBezTo>
                  <a:cubicBezTo>
                    <a:pt x="453" y="13"/>
                    <a:pt x="446" y="13"/>
                    <a:pt x="439" y="13"/>
                  </a:cubicBezTo>
                  <a:cubicBezTo>
                    <a:pt x="421" y="12"/>
                    <a:pt x="402" y="10"/>
                    <a:pt x="383" y="9"/>
                  </a:cubicBezTo>
                  <a:cubicBezTo>
                    <a:pt x="372" y="8"/>
                    <a:pt x="361" y="8"/>
                    <a:pt x="349" y="7"/>
                  </a:cubicBezTo>
                  <a:cubicBezTo>
                    <a:pt x="331" y="6"/>
                    <a:pt x="313" y="5"/>
                    <a:pt x="295" y="3"/>
                  </a:cubicBezTo>
                  <a:cubicBezTo>
                    <a:pt x="284" y="3"/>
                    <a:pt x="272" y="2"/>
                    <a:pt x="260" y="1"/>
                  </a:cubicBezTo>
                  <a:cubicBezTo>
                    <a:pt x="237" y="0"/>
                    <a:pt x="215" y="0"/>
                    <a:pt x="193" y="6"/>
                  </a:cubicBezTo>
                  <a:cubicBezTo>
                    <a:pt x="177" y="11"/>
                    <a:pt x="164" y="18"/>
                    <a:pt x="157" y="35"/>
                  </a:cubicBezTo>
                  <a:cubicBezTo>
                    <a:pt x="155" y="41"/>
                    <a:pt x="152" y="47"/>
                    <a:pt x="150" y="53"/>
                  </a:cubicBezTo>
                  <a:cubicBezTo>
                    <a:pt x="128" y="102"/>
                    <a:pt x="106" y="152"/>
                    <a:pt x="85" y="202"/>
                  </a:cubicBezTo>
                  <a:cubicBezTo>
                    <a:pt x="62" y="256"/>
                    <a:pt x="37" y="310"/>
                    <a:pt x="16" y="364"/>
                  </a:cubicBezTo>
                  <a:cubicBezTo>
                    <a:pt x="11" y="379"/>
                    <a:pt x="5" y="393"/>
                    <a:pt x="0" y="408"/>
                  </a:cubicBezTo>
                  <a:cubicBezTo>
                    <a:pt x="5" y="409"/>
                    <a:pt x="11" y="409"/>
                    <a:pt x="16" y="409"/>
                  </a:cubicBezTo>
                  <a:cubicBezTo>
                    <a:pt x="23" y="409"/>
                    <a:pt x="27" y="407"/>
                    <a:pt x="29" y="401"/>
                  </a:cubicBezTo>
                  <a:cubicBezTo>
                    <a:pt x="32" y="392"/>
                    <a:pt x="35" y="384"/>
                    <a:pt x="39" y="376"/>
                  </a:cubicBezTo>
                  <a:cubicBezTo>
                    <a:pt x="63" y="314"/>
                    <a:pt x="87" y="252"/>
                    <a:pt x="111" y="190"/>
                  </a:cubicBezTo>
                  <a:cubicBezTo>
                    <a:pt x="131" y="137"/>
                    <a:pt x="155" y="86"/>
                    <a:pt x="181" y="35"/>
                  </a:cubicBezTo>
                  <a:cubicBezTo>
                    <a:pt x="185" y="28"/>
                    <a:pt x="190" y="22"/>
                    <a:pt x="197" y="19"/>
                  </a:cubicBezTo>
                  <a:cubicBezTo>
                    <a:pt x="208" y="16"/>
                    <a:pt x="219" y="13"/>
                    <a:pt x="231" y="13"/>
                  </a:cubicBezTo>
                  <a:cubicBezTo>
                    <a:pt x="248" y="14"/>
                    <a:pt x="265" y="14"/>
                    <a:pt x="282" y="15"/>
                  </a:cubicBezTo>
                  <a:cubicBezTo>
                    <a:pt x="303" y="17"/>
                    <a:pt x="324" y="18"/>
                    <a:pt x="345" y="19"/>
                  </a:cubicBezTo>
                  <a:cubicBezTo>
                    <a:pt x="362" y="20"/>
                    <a:pt x="378" y="21"/>
                    <a:pt x="395" y="22"/>
                  </a:cubicBezTo>
                  <a:cubicBezTo>
                    <a:pt x="419" y="23"/>
                    <a:pt x="442" y="24"/>
                    <a:pt x="466" y="25"/>
                  </a:cubicBezTo>
                  <a:cubicBezTo>
                    <a:pt x="482" y="25"/>
                    <a:pt x="499" y="26"/>
                    <a:pt x="515" y="27"/>
                  </a:cubicBezTo>
                  <a:cubicBezTo>
                    <a:pt x="540" y="27"/>
                    <a:pt x="565" y="29"/>
                    <a:pt x="589" y="30"/>
                  </a:cubicBezTo>
                  <a:cubicBezTo>
                    <a:pt x="599" y="30"/>
                    <a:pt x="609" y="31"/>
                    <a:pt x="620" y="32"/>
                  </a:cubicBezTo>
                  <a:cubicBezTo>
                    <a:pt x="635" y="33"/>
                    <a:pt x="651" y="34"/>
                    <a:pt x="667" y="35"/>
                  </a:cubicBezTo>
                  <a:cubicBezTo>
                    <a:pt x="675" y="36"/>
                    <a:pt x="684" y="36"/>
                    <a:pt x="692" y="38"/>
                  </a:cubicBezTo>
                  <a:cubicBezTo>
                    <a:pt x="692" y="38"/>
                    <a:pt x="692" y="38"/>
                    <a:pt x="692" y="38"/>
                  </a:cubicBezTo>
                  <a:cubicBezTo>
                    <a:pt x="693" y="35"/>
                    <a:pt x="695" y="36"/>
                    <a:pt x="697" y="36"/>
                  </a:cubicBezTo>
                  <a:close/>
                </a:path>
              </a:pathLst>
            </a:custGeom>
            <a:solidFill>
              <a:srgbClr val="3C3F4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iṧḻîḍê">
              <a:extLst>
                <a:ext uri="{FF2B5EF4-FFF2-40B4-BE49-F238E27FC236}">
                  <a16:creationId xmlns:a16="http://schemas.microsoft.com/office/drawing/2014/main" id="{7FE26093-88E6-C85A-374D-0F08D275E7B6}"/>
                </a:ext>
              </a:extLst>
            </p:cNvPr>
            <p:cNvSpPr/>
            <p:nvPr/>
          </p:nvSpPr>
          <p:spPr bwMode="auto">
            <a:xfrm>
              <a:off x="9878062" y="5474109"/>
              <a:ext cx="27515" cy="7668"/>
            </a:xfrm>
            <a:custGeom>
              <a:avLst/>
              <a:gdLst>
                <a:gd name="T0" fmla="*/ 3 w 29"/>
                <a:gd name="T1" fmla="*/ 2 h 8"/>
                <a:gd name="T2" fmla="*/ 19 w 29"/>
                <a:gd name="T3" fmla="*/ 7 h 8"/>
                <a:gd name="T4" fmla="*/ 29 w 29"/>
                <a:gd name="T5" fmla="*/ 7 h 8"/>
                <a:gd name="T6" fmla="*/ 20 w 29"/>
                <a:gd name="T7" fmla="*/ 6 h 8"/>
                <a:gd name="T8" fmla="*/ 5 w 29"/>
                <a:gd name="T9" fmla="*/ 1 h 8"/>
                <a:gd name="T10" fmla="*/ 0 w 29"/>
                <a:gd name="T11" fmla="*/ 3 h 8"/>
                <a:gd name="T12" fmla="*/ 3 w 29"/>
                <a:gd name="T13" fmla="*/ 2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3" y="2"/>
                  </a:moveTo>
                  <a:cubicBezTo>
                    <a:pt x="8" y="4"/>
                    <a:pt x="14" y="4"/>
                    <a:pt x="19" y="7"/>
                  </a:cubicBezTo>
                  <a:cubicBezTo>
                    <a:pt x="23" y="8"/>
                    <a:pt x="26" y="8"/>
                    <a:pt x="29" y="7"/>
                  </a:cubicBezTo>
                  <a:cubicBezTo>
                    <a:pt x="26" y="6"/>
                    <a:pt x="23" y="7"/>
                    <a:pt x="20" y="6"/>
                  </a:cubicBezTo>
                  <a:cubicBezTo>
                    <a:pt x="15" y="3"/>
                    <a:pt x="10" y="3"/>
                    <a:pt x="5" y="1"/>
                  </a:cubicBezTo>
                  <a:cubicBezTo>
                    <a:pt x="3" y="1"/>
                    <a:pt x="1" y="0"/>
                    <a:pt x="0" y="3"/>
                  </a:cubicBezTo>
                  <a:cubicBezTo>
                    <a:pt x="1" y="2"/>
                    <a:pt x="2" y="2"/>
                    <a:pt x="3" y="2"/>
                  </a:cubicBezTo>
                  <a:close/>
                </a:path>
              </a:pathLst>
            </a:custGeom>
            <a:solidFill>
              <a:srgbClr val="3C3F4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iṣļîḍé">
              <a:extLst>
                <a:ext uri="{FF2B5EF4-FFF2-40B4-BE49-F238E27FC236}">
                  <a16:creationId xmlns:a16="http://schemas.microsoft.com/office/drawing/2014/main" id="{F432F615-7246-8E04-F0B7-14EEBF68A362}"/>
                </a:ext>
              </a:extLst>
            </p:cNvPr>
            <p:cNvSpPr/>
            <p:nvPr/>
          </p:nvSpPr>
          <p:spPr bwMode="auto">
            <a:xfrm>
              <a:off x="8759405" y="5126784"/>
              <a:ext cx="501591" cy="152913"/>
            </a:xfrm>
            <a:custGeom>
              <a:avLst/>
              <a:gdLst>
                <a:gd name="T0" fmla="*/ 216 w 535"/>
                <a:gd name="T1" fmla="*/ 162 h 163"/>
                <a:gd name="T2" fmla="*/ 270 w 535"/>
                <a:gd name="T3" fmla="*/ 161 h 163"/>
                <a:gd name="T4" fmla="*/ 309 w 535"/>
                <a:gd name="T5" fmla="*/ 161 h 163"/>
                <a:gd name="T6" fmla="*/ 368 w 535"/>
                <a:gd name="T7" fmla="*/ 156 h 163"/>
                <a:gd name="T8" fmla="*/ 457 w 535"/>
                <a:gd name="T9" fmla="*/ 147 h 163"/>
                <a:gd name="T10" fmla="*/ 503 w 535"/>
                <a:gd name="T11" fmla="*/ 137 h 163"/>
                <a:gd name="T12" fmla="*/ 532 w 535"/>
                <a:gd name="T13" fmla="*/ 107 h 163"/>
                <a:gd name="T14" fmla="*/ 534 w 535"/>
                <a:gd name="T15" fmla="*/ 90 h 163"/>
                <a:gd name="T16" fmla="*/ 533 w 535"/>
                <a:gd name="T17" fmla="*/ 23 h 163"/>
                <a:gd name="T18" fmla="*/ 532 w 535"/>
                <a:gd name="T19" fmla="*/ 0 h 163"/>
                <a:gd name="T20" fmla="*/ 532 w 535"/>
                <a:gd name="T21" fmla="*/ 30 h 163"/>
                <a:gd name="T22" fmla="*/ 525 w 535"/>
                <a:gd name="T23" fmla="*/ 75 h 163"/>
                <a:gd name="T24" fmla="*/ 521 w 535"/>
                <a:gd name="T25" fmla="*/ 94 h 163"/>
                <a:gd name="T26" fmla="*/ 495 w 535"/>
                <a:gd name="T27" fmla="*/ 120 h 163"/>
                <a:gd name="T28" fmla="*/ 451 w 535"/>
                <a:gd name="T29" fmla="*/ 129 h 163"/>
                <a:gd name="T30" fmla="*/ 380 w 535"/>
                <a:gd name="T31" fmla="*/ 138 h 163"/>
                <a:gd name="T32" fmla="*/ 336 w 535"/>
                <a:gd name="T33" fmla="*/ 141 h 163"/>
                <a:gd name="T34" fmla="*/ 310 w 535"/>
                <a:gd name="T35" fmla="*/ 144 h 163"/>
                <a:gd name="T36" fmla="*/ 287 w 535"/>
                <a:gd name="T37" fmla="*/ 145 h 163"/>
                <a:gd name="T38" fmla="*/ 186 w 535"/>
                <a:gd name="T39" fmla="*/ 147 h 163"/>
                <a:gd name="T40" fmla="*/ 81 w 535"/>
                <a:gd name="T41" fmla="*/ 137 h 163"/>
                <a:gd name="T42" fmla="*/ 25 w 535"/>
                <a:gd name="T43" fmla="*/ 115 h 163"/>
                <a:gd name="T44" fmla="*/ 10 w 535"/>
                <a:gd name="T45" fmla="*/ 98 h 163"/>
                <a:gd name="T46" fmla="*/ 0 w 535"/>
                <a:gd name="T47" fmla="*/ 80 h 163"/>
                <a:gd name="T48" fmla="*/ 8 w 535"/>
                <a:gd name="T49" fmla="*/ 118 h 163"/>
                <a:gd name="T50" fmla="*/ 32 w 535"/>
                <a:gd name="T51" fmla="*/ 143 h 163"/>
                <a:gd name="T52" fmla="*/ 71 w 535"/>
                <a:gd name="T53" fmla="*/ 154 h 163"/>
                <a:gd name="T54" fmla="*/ 176 w 535"/>
                <a:gd name="T55" fmla="*/ 162 h 163"/>
                <a:gd name="T56" fmla="*/ 216 w 535"/>
                <a:gd name="T57" fmla="*/ 16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35" h="163">
                  <a:moveTo>
                    <a:pt x="216" y="162"/>
                  </a:moveTo>
                  <a:cubicBezTo>
                    <a:pt x="234" y="162"/>
                    <a:pt x="252" y="162"/>
                    <a:pt x="270" y="161"/>
                  </a:cubicBezTo>
                  <a:cubicBezTo>
                    <a:pt x="283" y="160"/>
                    <a:pt x="296" y="162"/>
                    <a:pt x="309" y="161"/>
                  </a:cubicBezTo>
                  <a:cubicBezTo>
                    <a:pt x="328" y="159"/>
                    <a:pt x="348" y="158"/>
                    <a:pt x="368" y="156"/>
                  </a:cubicBezTo>
                  <a:cubicBezTo>
                    <a:pt x="398" y="153"/>
                    <a:pt x="428" y="153"/>
                    <a:pt x="457" y="147"/>
                  </a:cubicBezTo>
                  <a:cubicBezTo>
                    <a:pt x="473" y="143"/>
                    <a:pt x="488" y="142"/>
                    <a:pt x="503" y="137"/>
                  </a:cubicBezTo>
                  <a:cubicBezTo>
                    <a:pt x="519" y="132"/>
                    <a:pt x="528" y="122"/>
                    <a:pt x="532" y="107"/>
                  </a:cubicBezTo>
                  <a:cubicBezTo>
                    <a:pt x="533" y="101"/>
                    <a:pt x="534" y="95"/>
                    <a:pt x="534" y="90"/>
                  </a:cubicBezTo>
                  <a:cubicBezTo>
                    <a:pt x="535" y="67"/>
                    <a:pt x="534" y="45"/>
                    <a:pt x="533" y="23"/>
                  </a:cubicBezTo>
                  <a:cubicBezTo>
                    <a:pt x="533" y="15"/>
                    <a:pt x="533" y="8"/>
                    <a:pt x="532" y="0"/>
                  </a:cubicBezTo>
                  <a:cubicBezTo>
                    <a:pt x="533" y="10"/>
                    <a:pt x="532" y="20"/>
                    <a:pt x="532" y="30"/>
                  </a:cubicBezTo>
                  <a:cubicBezTo>
                    <a:pt x="532" y="45"/>
                    <a:pt x="526" y="60"/>
                    <a:pt x="525" y="75"/>
                  </a:cubicBezTo>
                  <a:cubicBezTo>
                    <a:pt x="524" y="82"/>
                    <a:pt x="523" y="88"/>
                    <a:pt x="521" y="94"/>
                  </a:cubicBezTo>
                  <a:cubicBezTo>
                    <a:pt x="517" y="107"/>
                    <a:pt x="509" y="116"/>
                    <a:pt x="495" y="120"/>
                  </a:cubicBezTo>
                  <a:cubicBezTo>
                    <a:pt x="481" y="124"/>
                    <a:pt x="466" y="127"/>
                    <a:pt x="451" y="129"/>
                  </a:cubicBezTo>
                  <a:cubicBezTo>
                    <a:pt x="427" y="132"/>
                    <a:pt x="404" y="136"/>
                    <a:pt x="380" y="138"/>
                  </a:cubicBezTo>
                  <a:cubicBezTo>
                    <a:pt x="365" y="139"/>
                    <a:pt x="351" y="141"/>
                    <a:pt x="336" y="141"/>
                  </a:cubicBezTo>
                  <a:cubicBezTo>
                    <a:pt x="328" y="142"/>
                    <a:pt x="319" y="142"/>
                    <a:pt x="310" y="144"/>
                  </a:cubicBezTo>
                  <a:cubicBezTo>
                    <a:pt x="303" y="144"/>
                    <a:pt x="295" y="144"/>
                    <a:pt x="287" y="145"/>
                  </a:cubicBezTo>
                  <a:cubicBezTo>
                    <a:pt x="253" y="147"/>
                    <a:pt x="219" y="148"/>
                    <a:pt x="186" y="147"/>
                  </a:cubicBezTo>
                  <a:cubicBezTo>
                    <a:pt x="151" y="146"/>
                    <a:pt x="116" y="144"/>
                    <a:pt x="81" y="137"/>
                  </a:cubicBezTo>
                  <a:cubicBezTo>
                    <a:pt x="61" y="133"/>
                    <a:pt x="41" y="128"/>
                    <a:pt x="25" y="115"/>
                  </a:cubicBezTo>
                  <a:cubicBezTo>
                    <a:pt x="19" y="110"/>
                    <a:pt x="14" y="104"/>
                    <a:pt x="10" y="98"/>
                  </a:cubicBezTo>
                  <a:cubicBezTo>
                    <a:pt x="6" y="92"/>
                    <a:pt x="3" y="86"/>
                    <a:pt x="0" y="80"/>
                  </a:cubicBezTo>
                  <a:cubicBezTo>
                    <a:pt x="1" y="93"/>
                    <a:pt x="3" y="106"/>
                    <a:pt x="8" y="118"/>
                  </a:cubicBezTo>
                  <a:cubicBezTo>
                    <a:pt x="13" y="130"/>
                    <a:pt x="20" y="138"/>
                    <a:pt x="32" y="143"/>
                  </a:cubicBezTo>
                  <a:cubicBezTo>
                    <a:pt x="45" y="148"/>
                    <a:pt x="58" y="152"/>
                    <a:pt x="71" y="154"/>
                  </a:cubicBezTo>
                  <a:cubicBezTo>
                    <a:pt x="106" y="160"/>
                    <a:pt x="141" y="163"/>
                    <a:pt x="176" y="162"/>
                  </a:cubicBezTo>
                  <a:cubicBezTo>
                    <a:pt x="189" y="162"/>
                    <a:pt x="203" y="163"/>
                    <a:pt x="216" y="162"/>
                  </a:cubicBezTo>
                  <a:close/>
                </a:path>
              </a:pathLst>
            </a:custGeom>
            <a:solidFill>
              <a:srgbClr val="A29F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ïṧļiḓé">
              <a:extLst>
                <a:ext uri="{FF2B5EF4-FFF2-40B4-BE49-F238E27FC236}">
                  <a16:creationId xmlns:a16="http://schemas.microsoft.com/office/drawing/2014/main" id="{B0EE94FC-840F-392D-6ADD-A9B7EF76B10A}"/>
                </a:ext>
              </a:extLst>
            </p:cNvPr>
            <p:cNvSpPr/>
            <p:nvPr/>
          </p:nvSpPr>
          <p:spPr bwMode="auto">
            <a:xfrm>
              <a:off x="8759405" y="5126784"/>
              <a:ext cx="499787" cy="138479"/>
            </a:xfrm>
            <a:custGeom>
              <a:avLst/>
              <a:gdLst>
                <a:gd name="T0" fmla="*/ 25 w 533"/>
                <a:gd name="T1" fmla="*/ 115 h 148"/>
                <a:gd name="T2" fmla="*/ 81 w 533"/>
                <a:gd name="T3" fmla="*/ 137 h 148"/>
                <a:gd name="T4" fmla="*/ 186 w 533"/>
                <a:gd name="T5" fmla="*/ 147 h 148"/>
                <a:gd name="T6" fmla="*/ 287 w 533"/>
                <a:gd name="T7" fmla="*/ 145 h 148"/>
                <a:gd name="T8" fmla="*/ 310 w 533"/>
                <a:gd name="T9" fmla="*/ 144 h 148"/>
                <a:gd name="T10" fmla="*/ 336 w 533"/>
                <a:gd name="T11" fmla="*/ 141 h 148"/>
                <a:gd name="T12" fmla="*/ 380 w 533"/>
                <a:gd name="T13" fmla="*/ 138 h 148"/>
                <a:gd name="T14" fmla="*/ 451 w 533"/>
                <a:gd name="T15" fmla="*/ 129 h 148"/>
                <a:gd name="T16" fmla="*/ 495 w 533"/>
                <a:gd name="T17" fmla="*/ 120 h 148"/>
                <a:gd name="T18" fmla="*/ 521 w 533"/>
                <a:gd name="T19" fmla="*/ 94 h 148"/>
                <a:gd name="T20" fmla="*/ 525 w 533"/>
                <a:gd name="T21" fmla="*/ 75 h 148"/>
                <a:gd name="T22" fmla="*/ 532 w 533"/>
                <a:gd name="T23" fmla="*/ 30 h 148"/>
                <a:gd name="T24" fmla="*/ 532 w 533"/>
                <a:gd name="T25" fmla="*/ 0 h 148"/>
                <a:gd name="T26" fmla="*/ 531 w 533"/>
                <a:gd name="T27" fmla="*/ 17 h 148"/>
                <a:gd name="T28" fmla="*/ 521 w 533"/>
                <a:gd name="T29" fmla="*/ 89 h 148"/>
                <a:gd name="T30" fmla="*/ 490 w 533"/>
                <a:gd name="T31" fmla="*/ 120 h 148"/>
                <a:gd name="T32" fmla="*/ 473 w 533"/>
                <a:gd name="T33" fmla="*/ 124 h 148"/>
                <a:gd name="T34" fmla="*/ 427 w 533"/>
                <a:gd name="T35" fmla="*/ 131 h 148"/>
                <a:gd name="T36" fmla="*/ 377 w 533"/>
                <a:gd name="T37" fmla="*/ 137 h 148"/>
                <a:gd name="T38" fmla="*/ 315 w 533"/>
                <a:gd name="T39" fmla="*/ 142 h 148"/>
                <a:gd name="T40" fmla="*/ 247 w 533"/>
                <a:gd name="T41" fmla="*/ 145 h 148"/>
                <a:gd name="T42" fmla="*/ 137 w 533"/>
                <a:gd name="T43" fmla="*/ 143 h 148"/>
                <a:gd name="T44" fmla="*/ 60 w 533"/>
                <a:gd name="T45" fmla="*/ 131 h 148"/>
                <a:gd name="T46" fmla="*/ 7 w 533"/>
                <a:gd name="T47" fmla="*/ 90 h 148"/>
                <a:gd name="T48" fmla="*/ 0 w 533"/>
                <a:gd name="T49" fmla="*/ 80 h 148"/>
                <a:gd name="T50" fmla="*/ 10 w 533"/>
                <a:gd name="T51" fmla="*/ 98 h 148"/>
                <a:gd name="T52" fmla="*/ 25 w 533"/>
                <a:gd name="T53" fmla="*/ 11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3" h="148">
                  <a:moveTo>
                    <a:pt x="25" y="115"/>
                  </a:moveTo>
                  <a:cubicBezTo>
                    <a:pt x="41" y="128"/>
                    <a:pt x="61" y="133"/>
                    <a:pt x="81" y="137"/>
                  </a:cubicBezTo>
                  <a:cubicBezTo>
                    <a:pt x="116" y="144"/>
                    <a:pt x="151" y="146"/>
                    <a:pt x="186" y="147"/>
                  </a:cubicBezTo>
                  <a:cubicBezTo>
                    <a:pt x="219" y="148"/>
                    <a:pt x="253" y="147"/>
                    <a:pt x="287" y="145"/>
                  </a:cubicBezTo>
                  <a:cubicBezTo>
                    <a:pt x="295" y="144"/>
                    <a:pt x="303" y="144"/>
                    <a:pt x="310" y="144"/>
                  </a:cubicBezTo>
                  <a:cubicBezTo>
                    <a:pt x="319" y="142"/>
                    <a:pt x="328" y="142"/>
                    <a:pt x="336" y="141"/>
                  </a:cubicBezTo>
                  <a:cubicBezTo>
                    <a:pt x="351" y="141"/>
                    <a:pt x="365" y="139"/>
                    <a:pt x="380" y="138"/>
                  </a:cubicBezTo>
                  <a:cubicBezTo>
                    <a:pt x="404" y="136"/>
                    <a:pt x="427" y="132"/>
                    <a:pt x="451" y="129"/>
                  </a:cubicBezTo>
                  <a:cubicBezTo>
                    <a:pt x="466" y="127"/>
                    <a:pt x="481" y="124"/>
                    <a:pt x="495" y="120"/>
                  </a:cubicBezTo>
                  <a:cubicBezTo>
                    <a:pt x="509" y="116"/>
                    <a:pt x="517" y="107"/>
                    <a:pt x="521" y="94"/>
                  </a:cubicBezTo>
                  <a:cubicBezTo>
                    <a:pt x="523" y="88"/>
                    <a:pt x="524" y="82"/>
                    <a:pt x="525" y="75"/>
                  </a:cubicBezTo>
                  <a:cubicBezTo>
                    <a:pt x="526" y="60"/>
                    <a:pt x="532" y="45"/>
                    <a:pt x="532" y="30"/>
                  </a:cubicBezTo>
                  <a:cubicBezTo>
                    <a:pt x="532" y="20"/>
                    <a:pt x="533" y="10"/>
                    <a:pt x="532" y="0"/>
                  </a:cubicBezTo>
                  <a:cubicBezTo>
                    <a:pt x="532" y="6"/>
                    <a:pt x="531" y="12"/>
                    <a:pt x="531" y="17"/>
                  </a:cubicBezTo>
                  <a:cubicBezTo>
                    <a:pt x="531" y="42"/>
                    <a:pt x="524" y="65"/>
                    <a:pt x="521" y="89"/>
                  </a:cubicBezTo>
                  <a:cubicBezTo>
                    <a:pt x="518" y="106"/>
                    <a:pt x="508" y="116"/>
                    <a:pt x="490" y="120"/>
                  </a:cubicBezTo>
                  <a:cubicBezTo>
                    <a:pt x="485" y="121"/>
                    <a:pt x="479" y="123"/>
                    <a:pt x="473" y="124"/>
                  </a:cubicBezTo>
                  <a:cubicBezTo>
                    <a:pt x="458" y="127"/>
                    <a:pt x="443" y="129"/>
                    <a:pt x="427" y="131"/>
                  </a:cubicBezTo>
                  <a:cubicBezTo>
                    <a:pt x="410" y="133"/>
                    <a:pt x="394" y="135"/>
                    <a:pt x="377" y="137"/>
                  </a:cubicBezTo>
                  <a:cubicBezTo>
                    <a:pt x="356" y="139"/>
                    <a:pt x="336" y="140"/>
                    <a:pt x="315" y="142"/>
                  </a:cubicBezTo>
                  <a:cubicBezTo>
                    <a:pt x="293" y="143"/>
                    <a:pt x="270" y="145"/>
                    <a:pt x="247" y="145"/>
                  </a:cubicBezTo>
                  <a:cubicBezTo>
                    <a:pt x="211" y="146"/>
                    <a:pt x="174" y="146"/>
                    <a:pt x="137" y="143"/>
                  </a:cubicBezTo>
                  <a:cubicBezTo>
                    <a:pt x="111" y="141"/>
                    <a:pt x="85" y="138"/>
                    <a:pt x="60" y="131"/>
                  </a:cubicBezTo>
                  <a:cubicBezTo>
                    <a:pt x="37" y="124"/>
                    <a:pt x="18" y="113"/>
                    <a:pt x="7" y="90"/>
                  </a:cubicBezTo>
                  <a:cubicBezTo>
                    <a:pt x="5" y="86"/>
                    <a:pt x="3" y="83"/>
                    <a:pt x="0" y="80"/>
                  </a:cubicBezTo>
                  <a:cubicBezTo>
                    <a:pt x="3" y="86"/>
                    <a:pt x="6" y="92"/>
                    <a:pt x="10" y="98"/>
                  </a:cubicBezTo>
                  <a:cubicBezTo>
                    <a:pt x="14" y="104"/>
                    <a:pt x="19" y="110"/>
                    <a:pt x="25" y="115"/>
                  </a:cubicBezTo>
                  <a:close/>
                </a:path>
              </a:pathLst>
            </a:custGeom>
            <a:solidFill>
              <a:srgbClr val="A29F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íš1îḓê">
              <a:extLst>
                <a:ext uri="{FF2B5EF4-FFF2-40B4-BE49-F238E27FC236}">
                  <a16:creationId xmlns:a16="http://schemas.microsoft.com/office/drawing/2014/main" id="{5CAD0B86-8F58-90C5-CD38-2E57EB75ABC4}"/>
                </a:ext>
              </a:extLst>
            </p:cNvPr>
            <p:cNvSpPr/>
            <p:nvPr/>
          </p:nvSpPr>
          <p:spPr bwMode="auto">
            <a:xfrm>
              <a:off x="9267763" y="4939589"/>
              <a:ext cx="43303" cy="110513"/>
            </a:xfrm>
            <a:custGeom>
              <a:avLst/>
              <a:gdLst>
                <a:gd name="T0" fmla="*/ 9 w 46"/>
                <a:gd name="T1" fmla="*/ 116 h 118"/>
                <a:gd name="T2" fmla="*/ 44 w 46"/>
                <a:gd name="T3" fmla="*/ 108 h 118"/>
                <a:gd name="T4" fmla="*/ 44 w 46"/>
                <a:gd name="T5" fmla="*/ 50 h 118"/>
                <a:gd name="T6" fmla="*/ 34 w 46"/>
                <a:gd name="T7" fmla="*/ 10 h 118"/>
                <a:gd name="T8" fmla="*/ 22 w 46"/>
                <a:gd name="T9" fmla="*/ 1 h 118"/>
                <a:gd name="T10" fmla="*/ 6 w 46"/>
                <a:gd name="T11" fmla="*/ 1 h 118"/>
                <a:gd name="T12" fmla="*/ 2 w 46"/>
                <a:gd name="T13" fmla="*/ 6 h 118"/>
                <a:gd name="T14" fmla="*/ 1 w 46"/>
                <a:gd name="T15" fmla="*/ 49 h 118"/>
                <a:gd name="T16" fmla="*/ 1 w 46"/>
                <a:gd name="T17" fmla="*/ 116 h 118"/>
                <a:gd name="T18" fmla="*/ 9 w 46"/>
                <a:gd name="T19" fmla="*/ 116 h 118"/>
                <a:gd name="T20" fmla="*/ 31 w 46"/>
                <a:gd name="T21" fmla="*/ 34 h 118"/>
                <a:gd name="T22" fmla="*/ 36 w 46"/>
                <a:gd name="T23" fmla="*/ 40 h 118"/>
                <a:gd name="T24" fmla="*/ 32 w 46"/>
                <a:gd name="T25" fmla="*/ 46 h 118"/>
                <a:gd name="T26" fmla="*/ 28 w 46"/>
                <a:gd name="T27" fmla="*/ 39 h 118"/>
                <a:gd name="T28" fmla="*/ 31 w 46"/>
                <a:gd name="T29" fmla="*/ 34 h 118"/>
                <a:gd name="T30" fmla="*/ 13 w 46"/>
                <a:gd name="T31" fmla="*/ 13 h 118"/>
                <a:gd name="T32" fmla="*/ 20 w 46"/>
                <a:gd name="T33" fmla="*/ 11 h 118"/>
                <a:gd name="T34" fmla="*/ 28 w 46"/>
                <a:gd name="T35" fmla="*/ 16 h 118"/>
                <a:gd name="T36" fmla="*/ 29 w 46"/>
                <a:gd name="T37" fmla="*/ 20 h 118"/>
                <a:gd name="T38" fmla="*/ 25 w 46"/>
                <a:gd name="T39" fmla="*/ 21 h 118"/>
                <a:gd name="T40" fmla="*/ 13 w 46"/>
                <a:gd name="T41" fmla="*/ 18 h 118"/>
                <a:gd name="T42" fmla="*/ 10 w 46"/>
                <a:gd name="T43" fmla="*/ 16 h 118"/>
                <a:gd name="T44" fmla="*/ 13 w 46"/>
                <a:gd name="T45" fmla="*/ 1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 h="118">
                  <a:moveTo>
                    <a:pt x="9" y="116"/>
                  </a:moveTo>
                  <a:cubicBezTo>
                    <a:pt x="22" y="118"/>
                    <a:pt x="34" y="114"/>
                    <a:pt x="44" y="108"/>
                  </a:cubicBezTo>
                  <a:cubicBezTo>
                    <a:pt x="45" y="89"/>
                    <a:pt x="46" y="69"/>
                    <a:pt x="44" y="50"/>
                  </a:cubicBezTo>
                  <a:cubicBezTo>
                    <a:pt x="43" y="36"/>
                    <a:pt x="41" y="23"/>
                    <a:pt x="34" y="10"/>
                  </a:cubicBezTo>
                  <a:cubicBezTo>
                    <a:pt x="31" y="5"/>
                    <a:pt x="27" y="2"/>
                    <a:pt x="22" y="1"/>
                  </a:cubicBezTo>
                  <a:cubicBezTo>
                    <a:pt x="17" y="0"/>
                    <a:pt x="12" y="0"/>
                    <a:pt x="6" y="1"/>
                  </a:cubicBezTo>
                  <a:cubicBezTo>
                    <a:pt x="4" y="1"/>
                    <a:pt x="2" y="3"/>
                    <a:pt x="2" y="6"/>
                  </a:cubicBezTo>
                  <a:cubicBezTo>
                    <a:pt x="2" y="20"/>
                    <a:pt x="2" y="35"/>
                    <a:pt x="1" y="49"/>
                  </a:cubicBezTo>
                  <a:cubicBezTo>
                    <a:pt x="1" y="71"/>
                    <a:pt x="0" y="94"/>
                    <a:pt x="1" y="116"/>
                  </a:cubicBezTo>
                  <a:cubicBezTo>
                    <a:pt x="4" y="115"/>
                    <a:pt x="6" y="116"/>
                    <a:pt x="9" y="116"/>
                  </a:cubicBezTo>
                  <a:close/>
                  <a:moveTo>
                    <a:pt x="31" y="34"/>
                  </a:moveTo>
                  <a:cubicBezTo>
                    <a:pt x="35" y="34"/>
                    <a:pt x="36" y="37"/>
                    <a:pt x="36" y="40"/>
                  </a:cubicBezTo>
                  <a:cubicBezTo>
                    <a:pt x="36" y="43"/>
                    <a:pt x="36" y="46"/>
                    <a:pt x="32" y="46"/>
                  </a:cubicBezTo>
                  <a:cubicBezTo>
                    <a:pt x="27" y="46"/>
                    <a:pt x="28" y="42"/>
                    <a:pt x="28" y="39"/>
                  </a:cubicBezTo>
                  <a:cubicBezTo>
                    <a:pt x="27" y="36"/>
                    <a:pt x="27" y="34"/>
                    <a:pt x="31" y="34"/>
                  </a:cubicBezTo>
                  <a:close/>
                  <a:moveTo>
                    <a:pt x="13" y="13"/>
                  </a:moveTo>
                  <a:cubicBezTo>
                    <a:pt x="15" y="11"/>
                    <a:pt x="17" y="11"/>
                    <a:pt x="20" y="11"/>
                  </a:cubicBezTo>
                  <a:cubicBezTo>
                    <a:pt x="24" y="11"/>
                    <a:pt x="26" y="13"/>
                    <a:pt x="28" y="16"/>
                  </a:cubicBezTo>
                  <a:cubicBezTo>
                    <a:pt x="29" y="17"/>
                    <a:pt x="30" y="18"/>
                    <a:pt x="29" y="20"/>
                  </a:cubicBezTo>
                  <a:cubicBezTo>
                    <a:pt x="28" y="21"/>
                    <a:pt x="26" y="21"/>
                    <a:pt x="25" y="21"/>
                  </a:cubicBezTo>
                  <a:cubicBezTo>
                    <a:pt x="21" y="18"/>
                    <a:pt x="17" y="19"/>
                    <a:pt x="13" y="18"/>
                  </a:cubicBezTo>
                  <a:cubicBezTo>
                    <a:pt x="12" y="18"/>
                    <a:pt x="10" y="18"/>
                    <a:pt x="10" y="16"/>
                  </a:cubicBezTo>
                  <a:cubicBezTo>
                    <a:pt x="10" y="14"/>
                    <a:pt x="11" y="14"/>
                    <a:pt x="13" y="13"/>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isḻîḍê">
              <a:extLst>
                <a:ext uri="{FF2B5EF4-FFF2-40B4-BE49-F238E27FC236}">
                  <a16:creationId xmlns:a16="http://schemas.microsoft.com/office/drawing/2014/main" id="{C9D38837-D1C9-17D6-CCEE-66C61EB16E5F}"/>
                </a:ext>
              </a:extLst>
            </p:cNvPr>
            <p:cNvSpPr/>
            <p:nvPr/>
          </p:nvSpPr>
          <p:spPr bwMode="auto">
            <a:xfrm>
              <a:off x="8696707" y="4932823"/>
              <a:ext cx="40145" cy="118181"/>
            </a:xfrm>
            <a:custGeom>
              <a:avLst/>
              <a:gdLst>
                <a:gd name="T0" fmla="*/ 21 w 43"/>
                <a:gd name="T1" fmla="*/ 123 h 126"/>
                <a:gd name="T2" fmla="*/ 43 w 43"/>
                <a:gd name="T3" fmla="*/ 126 h 126"/>
                <a:gd name="T4" fmla="*/ 41 w 43"/>
                <a:gd name="T5" fmla="*/ 94 h 126"/>
                <a:gd name="T6" fmla="*/ 39 w 43"/>
                <a:gd name="T7" fmla="*/ 37 h 126"/>
                <a:gd name="T8" fmla="*/ 40 w 43"/>
                <a:gd name="T9" fmla="*/ 3 h 126"/>
                <a:gd name="T10" fmla="*/ 37 w 43"/>
                <a:gd name="T11" fmla="*/ 0 h 126"/>
                <a:gd name="T12" fmla="*/ 19 w 43"/>
                <a:gd name="T13" fmla="*/ 3 h 126"/>
                <a:gd name="T14" fmla="*/ 2 w 43"/>
                <a:gd name="T15" fmla="*/ 21 h 126"/>
                <a:gd name="T16" fmla="*/ 0 w 43"/>
                <a:gd name="T17" fmla="*/ 51 h 126"/>
                <a:gd name="T18" fmla="*/ 4 w 43"/>
                <a:gd name="T19" fmla="*/ 114 h 126"/>
                <a:gd name="T20" fmla="*/ 21 w 43"/>
                <a:gd name="T21" fmla="*/ 123 h 126"/>
                <a:gd name="T22" fmla="*/ 26 w 43"/>
                <a:gd name="T23" fmla="*/ 8 h 126"/>
                <a:gd name="T24" fmla="*/ 32 w 43"/>
                <a:gd name="T25" fmla="*/ 11 h 126"/>
                <a:gd name="T26" fmla="*/ 30 w 43"/>
                <a:gd name="T27" fmla="*/ 16 h 126"/>
                <a:gd name="T28" fmla="*/ 29 w 43"/>
                <a:gd name="T29" fmla="*/ 17 h 126"/>
                <a:gd name="T30" fmla="*/ 17 w 43"/>
                <a:gd name="T31" fmla="*/ 32 h 126"/>
                <a:gd name="T32" fmla="*/ 12 w 43"/>
                <a:gd name="T33" fmla="*/ 37 h 126"/>
                <a:gd name="T34" fmla="*/ 8 w 43"/>
                <a:gd name="T35" fmla="*/ 29 h 126"/>
                <a:gd name="T36" fmla="*/ 26 w 43"/>
                <a:gd name="T37" fmla="*/ 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 h="126">
                  <a:moveTo>
                    <a:pt x="21" y="123"/>
                  </a:moveTo>
                  <a:cubicBezTo>
                    <a:pt x="28" y="126"/>
                    <a:pt x="36" y="125"/>
                    <a:pt x="43" y="126"/>
                  </a:cubicBezTo>
                  <a:cubicBezTo>
                    <a:pt x="42" y="115"/>
                    <a:pt x="42" y="105"/>
                    <a:pt x="41" y="94"/>
                  </a:cubicBezTo>
                  <a:cubicBezTo>
                    <a:pt x="39" y="75"/>
                    <a:pt x="39" y="56"/>
                    <a:pt x="39" y="37"/>
                  </a:cubicBezTo>
                  <a:cubicBezTo>
                    <a:pt x="39" y="26"/>
                    <a:pt x="39" y="15"/>
                    <a:pt x="40" y="3"/>
                  </a:cubicBezTo>
                  <a:cubicBezTo>
                    <a:pt x="40" y="1"/>
                    <a:pt x="40" y="0"/>
                    <a:pt x="37" y="0"/>
                  </a:cubicBezTo>
                  <a:cubicBezTo>
                    <a:pt x="31" y="1"/>
                    <a:pt x="25" y="2"/>
                    <a:pt x="19" y="3"/>
                  </a:cubicBezTo>
                  <a:cubicBezTo>
                    <a:pt x="9" y="5"/>
                    <a:pt x="3" y="11"/>
                    <a:pt x="2" y="21"/>
                  </a:cubicBezTo>
                  <a:cubicBezTo>
                    <a:pt x="1" y="31"/>
                    <a:pt x="1" y="41"/>
                    <a:pt x="0" y="51"/>
                  </a:cubicBezTo>
                  <a:cubicBezTo>
                    <a:pt x="0" y="72"/>
                    <a:pt x="2" y="93"/>
                    <a:pt x="4" y="114"/>
                  </a:cubicBezTo>
                  <a:cubicBezTo>
                    <a:pt x="8" y="120"/>
                    <a:pt x="15" y="121"/>
                    <a:pt x="21" y="123"/>
                  </a:cubicBezTo>
                  <a:close/>
                  <a:moveTo>
                    <a:pt x="26" y="8"/>
                  </a:moveTo>
                  <a:cubicBezTo>
                    <a:pt x="29" y="8"/>
                    <a:pt x="31" y="9"/>
                    <a:pt x="32" y="11"/>
                  </a:cubicBezTo>
                  <a:cubicBezTo>
                    <a:pt x="33" y="14"/>
                    <a:pt x="31" y="15"/>
                    <a:pt x="30" y="16"/>
                  </a:cubicBezTo>
                  <a:cubicBezTo>
                    <a:pt x="29" y="17"/>
                    <a:pt x="29" y="17"/>
                    <a:pt x="29" y="17"/>
                  </a:cubicBezTo>
                  <a:cubicBezTo>
                    <a:pt x="22" y="19"/>
                    <a:pt x="18" y="24"/>
                    <a:pt x="17" y="32"/>
                  </a:cubicBezTo>
                  <a:cubicBezTo>
                    <a:pt x="17" y="34"/>
                    <a:pt x="15" y="37"/>
                    <a:pt x="12" y="37"/>
                  </a:cubicBezTo>
                  <a:cubicBezTo>
                    <a:pt x="8" y="36"/>
                    <a:pt x="8" y="32"/>
                    <a:pt x="8" y="29"/>
                  </a:cubicBezTo>
                  <a:cubicBezTo>
                    <a:pt x="7" y="18"/>
                    <a:pt x="18" y="10"/>
                    <a:pt x="26" y="8"/>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íśľïdê">
              <a:extLst>
                <a:ext uri="{FF2B5EF4-FFF2-40B4-BE49-F238E27FC236}">
                  <a16:creationId xmlns:a16="http://schemas.microsoft.com/office/drawing/2014/main" id="{A88BD137-61FF-C75A-A8D4-8F31A50F0F5C}"/>
                </a:ext>
              </a:extLst>
            </p:cNvPr>
            <p:cNvSpPr/>
            <p:nvPr/>
          </p:nvSpPr>
          <p:spPr bwMode="auto">
            <a:xfrm>
              <a:off x="8885254" y="5774973"/>
              <a:ext cx="174565" cy="39243"/>
            </a:xfrm>
            <a:custGeom>
              <a:avLst/>
              <a:gdLst>
                <a:gd name="T0" fmla="*/ 186 w 186"/>
                <a:gd name="T1" fmla="*/ 26 h 42"/>
                <a:gd name="T2" fmla="*/ 182 w 186"/>
                <a:gd name="T3" fmla="*/ 21 h 42"/>
                <a:gd name="T4" fmla="*/ 124 w 186"/>
                <a:gd name="T5" fmla="*/ 2 h 42"/>
                <a:gd name="T6" fmla="*/ 95 w 186"/>
                <a:gd name="T7" fmla="*/ 3 h 42"/>
                <a:gd name="T8" fmla="*/ 48 w 186"/>
                <a:gd name="T9" fmla="*/ 17 h 42"/>
                <a:gd name="T10" fmla="*/ 9 w 186"/>
                <a:gd name="T11" fmla="*/ 30 h 42"/>
                <a:gd name="T12" fmla="*/ 3 w 186"/>
                <a:gd name="T13" fmla="*/ 42 h 42"/>
                <a:gd name="T14" fmla="*/ 38 w 186"/>
                <a:gd name="T15" fmla="*/ 38 h 42"/>
                <a:gd name="T16" fmla="*/ 75 w 186"/>
                <a:gd name="T17" fmla="*/ 35 h 42"/>
                <a:gd name="T18" fmla="*/ 110 w 186"/>
                <a:gd name="T19" fmla="*/ 33 h 42"/>
                <a:gd name="T20" fmla="*/ 136 w 186"/>
                <a:gd name="T21" fmla="*/ 34 h 42"/>
                <a:gd name="T22" fmla="*/ 141 w 186"/>
                <a:gd name="T23" fmla="*/ 32 h 42"/>
                <a:gd name="T24" fmla="*/ 151 w 186"/>
                <a:gd name="T25" fmla="*/ 28 h 42"/>
                <a:gd name="T26" fmla="*/ 186 w 186"/>
                <a:gd name="T27" fmla="*/ 2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6" h="42">
                  <a:moveTo>
                    <a:pt x="186" y="26"/>
                  </a:moveTo>
                  <a:cubicBezTo>
                    <a:pt x="186" y="23"/>
                    <a:pt x="184" y="22"/>
                    <a:pt x="182" y="21"/>
                  </a:cubicBezTo>
                  <a:cubicBezTo>
                    <a:pt x="164" y="12"/>
                    <a:pt x="144" y="7"/>
                    <a:pt x="124" y="2"/>
                  </a:cubicBezTo>
                  <a:cubicBezTo>
                    <a:pt x="114" y="0"/>
                    <a:pt x="105" y="0"/>
                    <a:pt x="95" y="3"/>
                  </a:cubicBezTo>
                  <a:cubicBezTo>
                    <a:pt x="79" y="8"/>
                    <a:pt x="63" y="13"/>
                    <a:pt x="48" y="17"/>
                  </a:cubicBezTo>
                  <a:cubicBezTo>
                    <a:pt x="35" y="21"/>
                    <a:pt x="22" y="25"/>
                    <a:pt x="9" y="30"/>
                  </a:cubicBezTo>
                  <a:cubicBezTo>
                    <a:pt x="1" y="32"/>
                    <a:pt x="0" y="34"/>
                    <a:pt x="3" y="42"/>
                  </a:cubicBezTo>
                  <a:cubicBezTo>
                    <a:pt x="15" y="42"/>
                    <a:pt x="27" y="39"/>
                    <a:pt x="38" y="38"/>
                  </a:cubicBezTo>
                  <a:cubicBezTo>
                    <a:pt x="51" y="38"/>
                    <a:pt x="62" y="35"/>
                    <a:pt x="75" y="35"/>
                  </a:cubicBezTo>
                  <a:cubicBezTo>
                    <a:pt x="86" y="35"/>
                    <a:pt x="98" y="33"/>
                    <a:pt x="110" y="33"/>
                  </a:cubicBezTo>
                  <a:cubicBezTo>
                    <a:pt x="118" y="34"/>
                    <a:pt x="127" y="34"/>
                    <a:pt x="136" y="34"/>
                  </a:cubicBezTo>
                  <a:cubicBezTo>
                    <a:pt x="138" y="34"/>
                    <a:pt x="139" y="34"/>
                    <a:pt x="141" y="32"/>
                  </a:cubicBezTo>
                  <a:cubicBezTo>
                    <a:pt x="143" y="28"/>
                    <a:pt x="147" y="28"/>
                    <a:pt x="151" y="28"/>
                  </a:cubicBezTo>
                  <a:cubicBezTo>
                    <a:pt x="163" y="28"/>
                    <a:pt x="174" y="27"/>
                    <a:pt x="186" y="26"/>
                  </a:cubicBezTo>
                  <a:close/>
                </a:path>
              </a:pathLst>
            </a:custGeom>
            <a:solidFill>
              <a:srgbClr val="E5E5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îśliḋe">
              <a:extLst>
                <a:ext uri="{FF2B5EF4-FFF2-40B4-BE49-F238E27FC236}">
                  <a16:creationId xmlns:a16="http://schemas.microsoft.com/office/drawing/2014/main" id="{221DFB39-E445-E74B-7FE5-001DE4B94242}"/>
                </a:ext>
              </a:extLst>
            </p:cNvPr>
            <p:cNvSpPr/>
            <p:nvPr/>
          </p:nvSpPr>
          <p:spPr bwMode="auto">
            <a:xfrm>
              <a:off x="9022831" y="5809705"/>
              <a:ext cx="198020" cy="17592"/>
            </a:xfrm>
            <a:custGeom>
              <a:avLst/>
              <a:gdLst>
                <a:gd name="T0" fmla="*/ 12 w 211"/>
                <a:gd name="T1" fmla="*/ 17 h 19"/>
                <a:gd name="T2" fmla="*/ 41 w 211"/>
                <a:gd name="T3" fmla="*/ 18 h 19"/>
                <a:gd name="T4" fmla="*/ 128 w 211"/>
                <a:gd name="T5" fmla="*/ 18 h 19"/>
                <a:gd name="T6" fmla="*/ 196 w 211"/>
                <a:gd name="T7" fmla="*/ 16 h 19"/>
                <a:gd name="T8" fmla="*/ 205 w 211"/>
                <a:gd name="T9" fmla="*/ 14 h 19"/>
                <a:gd name="T10" fmla="*/ 210 w 211"/>
                <a:gd name="T11" fmla="*/ 4 h 19"/>
                <a:gd name="T12" fmla="*/ 204 w 211"/>
                <a:gd name="T13" fmla="*/ 2 h 19"/>
                <a:gd name="T14" fmla="*/ 182 w 211"/>
                <a:gd name="T15" fmla="*/ 1 h 19"/>
                <a:gd name="T16" fmla="*/ 85 w 211"/>
                <a:gd name="T17" fmla="*/ 1 h 19"/>
                <a:gd name="T18" fmla="*/ 23 w 211"/>
                <a:gd name="T19" fmla="*/ 1 h 19"/>
                <a:gd name="T20" fmla="*/ 6 w 211"/>
                <a:gd name="T21" fmla="*/ 1 h 19"/>
                <a:gd name="T22" fmla="*/ 2 w 211"/>
                <a:gd name="T23" fmla="*/ 4 h 19"/>
                <a:gd name="T24" fmla="*/ 12 w 211"/>
                <a:gd name="T25"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1" h="19">
                  <a:moveTo>
                    <a:pt x="12" y="17"/>
                  </a:moveTo>
                  <a:cubicBezTo>
                    <a:pt x="22" y="17"/>
                    <a:pt x="31" y="17"/>
                    <a:pt x="41" y="18"/>
                  </a:cubicBezTo>
                  <a:cubicBezTo>
                    <a:pt x="70" y="19"/>
                    <a:pt x="99" y="16"/>
                    <a:pt x="128" y="18"/>
                  </a:cubicBezTo>
                  <a:cubicBezTo>
                    <a:pt x="151" y="19"/>
                    <a:pt x="173" y="17"/>
                    <a:pt x="196" y="16"/>
                  </a:cubicBezTo>
                  <a:cubicBezTo>
                    <a:pt x="199" y="16"/>
                    <a:pt x="203" y="15"/>
                    <a:pt x="205" y="14"/>
                  </a:cubicBezTo>
                  <a:cubicBezTo>
                    <a:pt x="208" y="13"/>
                    <a:pt x="211" y="7"/>
                    <a:pt x="210" y="4"/>
                  </a:cubicBezTo>
                  <a:cubicBezTo>
                    <a:pt x="209" y="1"/>
                    <a:pt x="206" y="2"/>
                    <a:pt x="204" y="2"/>
                  </a:cubicBezTo>
                  <a:cubicBezTo>
                    <a:pt x="197" y="2"/>
                    <a:pt x="189" y="1"/>
                    <a:pt x="182" y="1"/>
                  </a:cubicBezTo>
                  <a:cubicBezTo>
                    <a:pt x="150" y="1"/>
                    <a:pt x="118" y="1"/>
                    <a:pt x="85" y="1"/>
                  </a:cubicBezTo>
                  <a:cubicBezTo>
                    <a:pt x="65" y="0"/>
                    <a:pt x="44" y="0"/>
                    <a:pt x="23" y="1"/>
                  </a:cubicBezTo>
                  <a:cubicBezTo>
                    <a:pt x="17" y="1"/>
                    <a:pt x="12" y="1"/>
                    <a:pt x="6" y="1"/>
                  </a:cubicBezTo>
                  <a:cubicBezTo>
                    <a:pt x="4" y="1"/>
                    <a:pt x="3" y="1"/>
                    <a:pt x="2" y="4"/>
                  </a:cubicBezTo>
                  <a:cubicBezTo>
                    <a:pt x="0" y="11"/>
                    <a:pt x="4" y="17"/>
                    <a:pt x="12" y="17"/>
                  </a:cubicBezTo>
                  <a:close/>
                </a:path>
              </a:pathLst>
            </a:custGeom>
            <a:solidFill>
              <a:srgbClr val="555B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íśļíḑe">
              <a:extLst>
                <a:ext uri="{FF2B5EF4-FFF2-40B4-BE49-F238E27FC236}">
                  <a16:creationId xmlns:a16="http://schemas.microsoft.com/office/drawing/2014/main" id="{7A30594A-E163-034F-53DE-79BDFBCB1F7F}"/>
                </a:ext>
              </a:extLst>
            </p:cNvPr>
            <p:cNvSpPr/>
            <p:nvPr/>
          </p:nvSpPr>
          <p:spPr bwMode="auto">
            <a:xfrm>
              <a:off x="8939383" y="5338336"/>
              <a:ext cx="133517" cy="34733"/>
            </a:xfrm>
            <a:custGeom>
              <a:avLst/>
              <a:gdLst>
                <a:gd name="T0" fmla="*/ 136 w 142"/>
                <a:gd name="T1" fmla="*/ 1 h 37"/>
                <a:gd name="T2" fmla="*/ 63 w 142"/>
                <a:gd name="T3" fmla="*/ 11 h 37"/>
                <a:gd name="T4" fmla="*/ 6 w 142"/>
                <a:gd name="T5" fmla="*/ 4 h 37"/>
                <a:gd name="T6" fmla="*/ 3 w 142"/>
                <a:gd name="T7" fmla="*/ 5 h 37"/>
                <a:gd name="T8" fmla="*/ 10 w 142"/>
                <a:gd name="T9" fmla="*/ 25 h 37"/>
                <a:gd name="T10" fmla="*/ 67 w 142"/>
                <a:gd name="T11" fmla="*/ 37 h 37"/>
                <a:gd name="T12" fmla="*/ 127 w 142"/>
                <a:gd name="T13" fmla="*/ 27 h 37"/>
                <a:gd name="T14" fmla="*/ 142 w 142"/>
                <a:gd name="T15" fmla="*/ 6 h 37"/>
                <a:gd name="T16" fmla="*/ 136 w 142"/>
                <a:gd name="T17" fmla="*/ 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37">
                  <a:moveTo>
                    <a:pt x="136" y="1"/>
                  </a:moveTo>
                  <a:cubicBezTo>
                    <a:pt x="112" y="7"/>
                    <a:pt x="87" y="11"/>
                    <a:pt x="63" y="11"/>
                  </a:cubicBezTo>
                  <a:cubicBezTo>
                    <a:pt x="44" y="11"/>
                    <a:pt x="25" y="9"/>
                    <a:pt x="6" y="4"/>
                  </a:cubicBezTo>
                  <a:cubicBezTo>
                    <a:pt x="5" y="4"/>
                    <a:pt x="4" y="3"/>
                    <a:pt x="3" y="5"/>
                  </a:cubicBezTo>
                  <a:cubicBezTo>
                    <a:pt x="0" y="11"/>
                    <a:pt x="4" y="21"/>
                    <a:pt x="10" y="25"/>
                  </a:cubicBezTo>
                  <a:cubicBezTo>
                    <a:pt x="28" y="33"/>
                    <a:pt x="47" y="37"/>
                    <a:pt x="67" y="37"/>
                  </a:cubicBezTo>
                  <a:cubicBezTo>
                    <a:pt x="87" y="37"/>
                    <a:pt x="107" y="33"/>
                    <a:pt x="127" y="27"/>
                  </a:cubicBezTo>
                  <a:cubicBezTo>
                    <a:pt x="142" y="22"/>
                    <a:pt x="142" y="22"/>
                    <a:pt x="142" y="6"/>
                  </a:cubicBezTo>
                  <a:cubicBezTo>
                    <a:pt x="142" y="0"/>
                    <a:pt x="142" y="0"/>
                    <a:pt x="136" y="1"/>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iŝ1iḓé">
              <a:extLst>
                <a:ext uri="{FF2B5EF4-FFF2-40B4-BE49-F238E27FC236}">
                  <a16:creationId xmlns:a16="http://schemas.microsoft.com/office/drawing/2014/main" id="{64F3442D-0CAA-F14C-BD13-ABD4105A008F}"/>
                </a:ext>
              </a:extLst>
            </p:cNvPr>
            <p:cNvSpPr/>
            <p:nvPr/>
          </p:nvSpPr>
          <p:spPr bwMode="auto">
            <a:xfrm>
              <a:off x="8936677" y="5286012"/>
              <a:ext cx="136224" cy="24358"/>
            </a:xfrm>
            <a:custGeom>
              <a:avLst/>
              <a:gdLst>
                <a:gd name="T0" fmla="*/ 37 w 145"/>
                <a:gd name="T1" fmla="*/ 25 h 26"/>
                <a:gd name="T2" fmla="*/ 114 w 145"/>
                <a:gd name="T3" fmla="*/ 21 h 26"/>
                <a:gd name="T4" fmla="*/ 141 w 145"/>
                <a:gd name="T5" fmla="*/ 16 h 26"/>
                <a:gd name="T6" fmla="*/ 145 w 145"/>
                <a:gd name="T7" fmla="*/ 13 h 26"/>
                <a:gd name="T8" fmla="*/ 144 w 145"/>
                <a:gd name="T9" fmla="*/ 3 h 26"/>
                <a:gd name="T10" fmla="*/ 141 w 145"/>
                <a:gd name="T11" fmla="*/ 1 h 26"/>
                <a:gd name="T12" fmla="*/ 43 w 145"/>
                <a:gd name="T13" fmla="*/ 3 h 26"/>
                <a:gd name="T14" fmla="*/ 43 w 145"/>
                <a:gd name="T15" fmla="*/ 3 h 26"/>
                <a:gd name="T16" fmla="*/ 14 w 145"/>
                <a:gd name="T17" fmla="*/ 3 h 26"/>
                <a:gd name="T18" fmla="*/ 2 w 145"/>
                <a:gd name="T19" fmla="*/ 18 h 26"/>
                <a:gd name="T20" fmla="*/ 6 w 145"/>
                <a:gd name="T21" fmla="*/ 22 h 26"/>
                <a:gd name="T22" fmla="*/ 37 w 145"/>
                <a:gd name="T23"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 h="26">
                  <a:moveTo>
                    <a:pt x="37" y="25"/>
                  </a:moveTo>
                  <a:cubicBezTo>
                    <a:pt x="63" y="26"/>
                    <a:pt x="89" y="25"/>
                    <a:pt x="114" y="21"/>
                  </a:cubicBezTo>
                  <a:cubicBezTo>
                    <a:pt x="124" y="20"/>
                    <a:pt x="133" y="19"/>
                    <a:pt x="141" y="16"/>
                  </a:cubicBezTo>
                  <a:cubicBezTo>
                    <a:pt x="143" y="15"/>
                    <a:pt x="145" y="15"/>
                    <a:pt x="145" y="13"/>
                  </a:cubicBezTo>
                  <a:cubicBezTo>
                    <a:pt x="144" y="9"/>
                    <a:pt x="144" y="6"/>
                    <a:pt x="144" y="3"/>
                  </a:cubicBezTo>
                  <a:cubicBezTo>
                    <a:pt x="143" y="1"/>
                    <a:pt x="142" y="1"/>
                    <a:pt x="141" y="1"/>
                  </a:cubicBezTo>
                  <a:cubicBezTo>
                    <a:pt x="108" y="2"/>
                    <a:pt x="75" y="2"/>
                    <a:pt x="43" y="3"/>
                  </a:cubicBezTo>
                  <a:cubicBezTo>
                    <a:pt x="43" y="3"/>
                    <a:pt x="43" y="3"/>
                    <a:pt x="43" y="3"/>
                  </a:cubicBezTo>
                  <a:cubicBezTo>
                    <a:pt x="33" y="3"/>
                    <a:pt x="24" y="3"/>
                    <a:pt x="14" y="3"/>
                  </a:cubicBezTo>
                  <a:cubicBezTo>
                    <a:pt x="0" y="4"/>
                    <a:pt x="1" y="0"/>
                    <a:pt x="2" y="18"/>
                  </a:cubicBezTo>
                  <a:cubicBezTo>
                    <a:pt x="2" y="20"/>
                    <a:pt x="3" y="21"/>
                    <a:pt x="6" y="22"/>
                  </a:cubicBezTo>
                  <a:cubicBezTo>
                    <a:pt x="16" y="24"/>
                    <a:pt x="26" y="25"/>
                    <a:pt x="37" y="25"/>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íṡ1iḍe">
              <a:extLst>
                <a:ext uri="{FF2B5EF4-FFF2-40B4-BE49-F238E27FC236}">
                  <a16:creationId xmlns:a16="http://schemas.microsoft.com/office/drawing/2014/main" id="{61BDEA51-388D-DA55-4E24-839F92C42ACB}"/>
                </a:ext>
              </a:extLst>
            </p:cNvPr>
            <p:cNvSpPr/>
            <p:nvPr/>
          </p:nvSpPr>
          <p:spPr bwMode="auto">
            <a:xfrm>
              <a:off x="8963741" y="4772693"/>
              <a:ext cx="111866" cy="42401"/>
            </a:xfrm>
            <a:custGeom>
              <a:avLst/>
              <a:gdLst>
                <a:gd name="T0" fmla="*/ 45 w 119"/>
                <a:gd name="T1" fmla="*/ 44 h 45"/>
                <a:gd name="T2" fmla="*/ 99 w 119"/>
                <a:gd name="T3" fmla="*/ 42 h 45"/>
                <a:gd name="T4" fmla="*/ 119 w 119"/>
                <a:gd name="T5" fmla="*/ 40 h 45"/>
                <a:gd name="T6" fmla="*/ 112 w 119"/>
                <a:gd name="T7" fmla="*/ 26 h 45"/>
                <a:gd name="T8" fmla="*/ 46 w 119"/>
                <a:gd name="T9" fmla="*/ 5 h 45"/>
                <a:gd name="T10" fmla="*/ 0 w 119"/>
                <a:gd name="T11" fmla="*/ 41 h 45"/>
                <a:gd name="T12" fmla="*/ 45 w 119"/>
                <a:gd name="T13" fmla="*/ 44 h 45"/>
                <a:gd name="T14" fmla="*/ 59 w 119"/>
                <a:gd name="T15" fmla="*/ 38 h 45"/>
                <a:gd name="T16" fmla="*/ 54 w 119"/>
                <a:gd name="T17" fmla="*/ 34 h 45"/>
                <a:gd name="T18" fmla="*/ 58 w 119"/>
                <a:gd name="T19" fmla="*/ 29 h 45"/>
                <a:gd name="T20" fmla="*/ 64 w 119"/>
                <a:gd name="T21" fmla="*/ 34 h 45"/>
                <a:gd name="T22" fmla="*/ 59 w 119"/>
                <a:gd name="T23" fmla="*/ 38 h 45"/>
                <a:gd name="T24" fmla="*/ 23 w 119"/>
                <a:gd name="T25" fmla="*/ 28 h 45"/>
                <a:gd name="T26" fmla="*/ 25 w 119"/>
                <a:gd name="T27" fmla="*/ 24 h 45"/>
                <a:gd name="T28" fmla="*/ 52 w 119"/>
                <a:gd name="T29" fmla="*/ 12 h 45"/>
                <a:gd name="T30" fmla="*/ 62 w 119"/>
                <a:gd name="T31" fmla="*/ 11 h 45"/>
                <a:gd name="T32" fmla="*/ 83 w 119"/>
                <a:gd name="T33" fmla="*/ 14 h 45"/>
                <a:gd name="T34" fmla="*/ 91 w 119"/>
                <a:gd name="T35" fmla="*/ 20 h 45"/>
                <a:gd name="T36" fmla="*/ 92 w 119"/>
                <a:gd name="T37" fmla="*/ 24 h 45"/>
                <a:gd name="T38" fmla="*/ 87 w 119"/>
                <a:gd name="T39" fmla="*/ 26 h 45"/>
                <a:gd name="T40" fmla="*/ 75 w 119"/>
                <a:gd name="T41" fmla="*/ 23 h 45"/>
                <a:gd name="T42" fmla="*/ 40 w 119"/>
                <a:gd name="T43" fmla="*/ 23 h 45"/>
                <a:gd name="T44" fmla="*/ 27 w 119"/>
                <a:gd name="T45" fmla="*/ 28 h 45"/>
                <a:gd name="T46" fmla="*/ 23 w 119"/>
                <a:gd name="T47" fmla="*/ 2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9" h="45">
                  <a:moveTo>
                    <a:pt x="45" y="44"/>
                  </a:moveTo>
                  <a:cubicBezTo>
                    <a:pt x="63" y="44"/>
                    <a:pt x="81" y="43"/>
                    <a:pt x="99" y="42"/>
                  </a:cubicBezTo>
                  <a:cubicBezTo>
                    <a:pt x="106" y="42"/>
                    <a:pt x="113" y="41"/>
                    <a:pt x="119" y="40"/>
                  </a:cubicBezTo>
                  <a:cubicBezTo>
                    <a:pt x="118" y="35"/>
                    <a:pt x="115" y="30"/>
                    <a:pt x="112" y="26"/>
                  </a:cubicBezTo>
                  <a:cubicBezTo>
                    <a:pt x="94" y="6"/>
                    <a:pt x="72" y="0"/>
                    <a:pt x="46" y="5"/>
                  </a:cubicBezTo>
                  <a:cubicBezTo>
                    <a:pt x="25" y="10"/>
                    <a:pt x="10" y="22"/>
                    <a:pt x="0" y="41"/>
                  </a:cubicBezTo>
                  <a:cubicBezTo>
                    <a:pt x="15" y="43"/>
                    <a:pt x="30" y="45"/>
                    <a:pt x="45" y="44"/>
                  </a:cubicBezTo>
                  <a:close/>
                  <a:moveTo>
                    <a:pt x="59" y="38"/>
                  </a:moveTo>
                  <a:cubicBezTo>
                    <a:pt x="56" y="38"/>
                    <a:pt x="54" y="36"/>
                    <a:pt x="54" y="34"/>
                  </a:cubicBezTo>
                  <a:cubicBezTo>
                    <a:pt x="54" y="31"/>
                    <a:pt x="55" y="29"/>
                    <a:pt x="58" y="29"/>
                  </a:cubicBezTo>
                  <a:cubicBezTo>
                    <a:pt x="61" y="30"/>
                    <a:pt x="64" y="30"/>
                    <a:pt x="64" y="34"/>
                  </a:cubicBezTo>
                  <a:cubicBezTo>
                    <a:pt x="64" y="37"/>
                    <a:pt x="61" y="38"/>
                    <a:pt x="59" y="38"/>
                  </a:cubicBezTo>
                  <a:close/>
                  <a:moveTo>
                    <a:pt x="23" y="28"/>
                  </a:moveTo>
                  <a:cubicBezTo>
                    <a:pt x="22" y="26"/>
                    <a:pt x="24" y="25"/>
                    <a:pt x="25" y="24"/>
                  </a:cubicBezTo>
                  <a:cubicBezTo>
                    <a:pt x="32" y="16"/>
                    <a:pt x="42" y="13"/>
                    <a:pt x="52" y="12"/>
                  </a:cubicBezTo>
                  <a:cubicBezTo>
                    <a:pt x="56" y="11"/>
                    <a:pt x="59" y="11"/>
                    <a:pt x="62" y="11"/>
                  </a:cubicBezTo>
                  <a:cubicBezTo>
                    <a:pt x="69" y="11"/>
                    <a:pt x="76" y="11"/>
                    <a:pt x="83" y="14"/>
                  </a:cubicBezTo>
                  <a:cubicBezTo>
                    <a:pt x="86" y="15"/>
                    <a:pt x="89" y="17"/>
                    <a:pt x="91" y="20"/>
                  </a:cubicBezTo>
                  <a:cubicBezTo>
                    <a:pt x="92" y="21"/>
                    <a:pt x="93" y="23"/>
                    <a:pt x="92" y="24"/>
                  </a:cubicBezTo>
                  <a:cubicBezTo>
                    <a:pt x="91" y="26"/>
                    <a:pt x="89" y="27"/>
                    <a:pt x="87" y="26"/>
                  </a:cubicBezTo>
                  <a:cubicBezTo>
                    <a:pt x="83" y="25"/>
                    <a:pt x="79" y="24"/>
                    <a:pt x="75" y="23"/>
                  </a:cubicBezTo>
                  <a:cubicBezTo>
                    <a:pt x="64" y="20"/>
                    <a:pt x="52" y="19"/>
                    <a:pt x="40" y="23"/>
                  </a:cubicBezTo>
                  <a:cubicBezTo>
                    <a:pt x="36" y="24"/>
                    <a:pt x="32" y="26"/>
                    <a:pt x="27" y="28"/>
                  </a:cubicBezTo>
                  <a:cubicBezTo>
                    <a:pt x="26" y="28"/>
                    <a:pt x="24" y="29"/>
                    <a:pt x="23" y="28"/>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ïṣlïde">
              <a:extLst>
                <a:ext uri="{FF2B5EF4-FFF2-40B4-BE49-F238E27FC236}">
                  <a16:creationId xmlns:a16="http://schemas.microsoft.com/office/drawing/2014/main" id="{01715606-BDB2-5174-2078-58C1768A0D06}"/>
                </a:ext>
              </a:extLst>
            </p:cNvPr>
            <p:cNvSpPr/>
            <p:nvPr/>
          </p:nvSpPr>
          <p:spPr bwMode="auto">
            <a:xfrm>
              <a:off x="8956524" y="4810583"/>
              <a:ext cx="123594" cy="22103"/>
            </a:xfrm>
            <a:custGeom>
              <a:avLst/>
              <a:gdLst>
                <a:gd name="T0" fmla="*/ 5 w 132"/>
                <a:gd name="T1" fmla="*/ 24 h 24"/>
                <a:gd name="T2" fmla="*/ 100 w 132"/>
                <a:gd name="T3" fmla="*/ 22 h 24"/>
                <a:gd name="T4" fmla="*/ 128 w 132"/>
                <a:gd name="T5" fmla="*/ 21 h 24"/>
                <a:gd name="T6" fmla="*/ 131 w 132"/>
                <a:gd name="T7" fmla="*/ 18 h 24"/>
                <a:gd name="T8" fmla="*/ 127 w 132"/>
                <a:gd name="T9" fmla="*/ 0 h 24"/>
                <a:gd name="T10" fmla="*/ 123 w 132"/>
                <a:gd name="T11" fmla="*/ 2 h 24"/>
                <a:gd name="T12" fmla="*/ 106 w 132"/>
                <a:gd name="T13" fmla="*/ 4 h 24"/>
                <a:gd name="T14" fmla="*/ 73 w 132"/>
                <a:gd name="T15" fmla="*/ 5 h 24"/>
                <a:gd name="T16" fmla="*/ 51 w 132"/>
                <a:gd name="T17" fmla="*/ 6 h 24"/>
                <a:gd name="T18" fmla="*/ 14 w 132"/>
                <a:gd name="T19" fmla="*/ 4 h 24"/>
                <a:gd name="T20" fmla="*/ 8 w 132"/>
                <a:gd name="T21" fmla="*/ 1 h 24"/>
                <a:gd name="T22" fmla="*/ 1 w 132"/>
                <a:gd name="T23" fmla="*/ 18 h 24"/>
                <a:gd name="T24" fmla="*/ 5 w 132"/>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24">
                  <a:moveTo>
                    <a:pt x="5" y="24"/>
                  </a:moveTo>
                  <a:cubicBezTo>
                    <a:pt x="37" y="23"/>
                    <a:pt x="68" y="23"/>
                    <a:pt x="100" y="22"/>
                  </a:cubicBezTo>
                  <a:cubicBezTo>
                    <a:pt x="109" y="22"/>
                    <a:pt x="119" y="22"/>
                    <a:pt x="128" y="21"/>
                  </a:cubicBezTo>
                  <a:cubicBezTo>
                    <a:pt x="130" y="21"/>
                    <a:pt x="132" y="21"/>
                    <a:pt x="131" y="18"/>
                  </a:cubicBezTo>
                  <a:cubicBezTo>
                    <a:pt x="131" y="12"/>
                    <a:pt x="131" y="6"/>
                    <a:pt x="127" y="0"/>
                  </a:cubicBezTo>
                  <a:cubicBezTo>
                    <a:pt x="126" y="2"/>
                    <a:pt x="124" y="2"/>
                    <a:pt x="123" y="2"/>
                  </a:cubicBezTo>
                  <a:cubicBezTo>
                    <a:pt x="117" y="3"/>
                    <a:pt x="112" y="3"/>
                    <a:pt x="106" y="4"/>
                  </a:cubicBezTo>
                  <a:cubicBezTo>
                    <a:pt x="95" y="4"/>
                    <a:pt x="84" y="5"/>
                    <a:pt x="73" y="5"/>
                  </a:cubicBezTo>
                  <a:cubicBezTo>
                    <a:pt x="66" y="4"/>
                    <a:pt x="58" y="6"/>
                    <a:pt x="51" y="6"/>
                  </a:cubicBezTo>
                  <a:cubicBezTo>
                    <a:pt x="38" y="6"/>
                    <a:pt x="26" y="4"/>
                    <a:pt x="14" y="4"/>
                  </a:cubicBezTo>
                  <a:cubicBezTo>
                    <a:pt x="12" y="3"/>
                    <a:pt x="10" y="3"/>
                    <a:pt x="8" y="1"/>
                  </a:cubicBezTo>
                  <a:cubicBezTo>
                    <a:pt x="5" y="7"/>
                    <a:pt x="2" y="12"/>
                    <a:pt x="1" y="18"/>
                  </a:cubicBezTo>
                  <a:cubicBezTo>
                    <a:pt x="0" y="24"/>
                    <a:pt x="0" y="24"/>
                    <a:pt x="5" y="24"/>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íSḷîḍè">
              <a:extLst>
                <a:ext uri="{FF2B5EF4-FFF2-40B4-BE49-F238E27FC236}">
                  <a16:creationId xmlns:a16="http://schemas.microsoft.com/office/drawing/2014/main" id="{6DB63327-F0F8-D252-D09E-D942B897F772}"/>
                </a:ext>
              </a:extLst>
            </p:cNvPr>
            <p:cNvSpPr/>
            <p:nvPr/>
          </p:nvSpPr>
          <p:spPr bwMode="auto">
            <a:xfrm>
              <a:off x="8963741" y="4810583"/>
              <a:ext cx="111866" cy="5413"/>
            </a:xfrm>
            <a:custGeom>
              <a:avLst/>
              <a:gdLst>
                <a:gd name="T0" fmla="*/ 43 w 119"/>
                <a:gd name="T1" fmla="*/ 6 h 6"/>
                <a:gd name="T2" fmla="*/ 65 w 119"/>
                <a:gd name="T3" fmla="*/ 5 h 6"/>
                <a:gd name="T4" fmla="*/ 98 w 119"/>
                <a:gd name="T5" fmla="*/ 4 h 6"/>
                <a:gd name="T6" fmla="*/ 115 w 119"/>
                <a:gd name="T7" fmla="*/ 2 h 6"/>
                <a:gd name="T8" fmla="*/ 119 w 119"/>
                <a:gd name="T9" fmla="*/ 0 h 6"/>
                <a:gd name="T10" fmla="*/ 99 w 119"/>
                <a:gd name="T11" fmla="*/ 2 h 6"/>
                <a:gd name="T12" fmla="*/ 45 w 119"/>
                <a:gd name="T13" fmla="*/ 4 h 6"/>
                <a:gd name="T14" fmla="*/ 0 w 119"/>
                <a:gd name="T15" fmla="*/ 1 h 6"/>
                <a:gd name="T16" fmla="*/ 6 w 119"/>
                <a:gd name="T17" fmla="*/ 4 h 6"/>
                <a:gd name="T18" fmla="*/ 43 w 119"/>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6">
                  <a:moveTo>
                    <a:pt x="43" y="6"/>
                  </a:moveTo>
                  <a:cubicBezTo>
                    <a:pt x="50" y="6"/>
                    <a:pt x="58" y="4"/>
                    <a:pt x="65" y="5"/>
                  </a:cubicBezTo>
                  <a:cubicBezTo>
                    <a:pt x="76" y="5"/>
                    <a:pt x="87" y="4"/>
                    <a:pt x="98" y="4"/>
                  </a:cubicBezTo>
                  <a:cubicBezTo>
                    <a:pt x="104" y="3"/>
                    <a:pt x="109" y="3"/>
                    <a:pt x="115" y="2"/>
                  </a:cubicBezTo>
                  <a:cubicBezTo>
                    <a:pt x="116" y="2"/>
                    <a:pt x="118" y="2"/>
                    <a:pt x="119" y="0"/>
                  </a:cubicBezTo>
                  <a:cubicBezTo>
                    <a:pt x="113" y="1"/>
                    <a:pt x="106" y="2"/>
                    <a:pt x="99" y="2"/>
                  </a:cubicBezTo>
                  <a:cubicBezTo>
                    <a:pt x="81" y="3"/>
                    <a:pt x="63" y="4"/>
                    <a:pt x="45" y="4"/>
                  </a:cubicBezTo>
                  <a:cubicBezTo>
                    <a:pt x="30" y="5"/>
                    <a:pt x="15" y="3"/>
                    <a:pt x="0" y="1"/>
                  </a:cubicBezTo>
                  <a:cubicBezTo>
                    <a:pt x="2" y="3"/>
                    <a:pt x="4" y="3"/>
                    <a:pt x="6" y="4"/>
                  </a:cubicBezTo>
                  <a:cubicBezTo>
                    <a:pt x="18" y="4"/>
                    <a:pt x="30" y="6"/>
                    <a:pt x="43" y="6"/>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íṡļiḋé">
              <a:extLst>
                <a:ext uri="{FF2B5EF4-FFF2-40B4-BE49-F238E27FC236}">
                  <a16:creationId xmlns:a16="http://schemas.microsoft.com/office/drawing/2014/main" id="{27BA59F7-A36F-199A-D41F-CB33BF84B23D}"/>
                </a:ext>
              </a:extLst>
            </p:cNvPr>
            <p:cNvSpPr/>
            <p:nvPr/>
          </p:nvSpPr>
          <p:spPr bwMode="auto">
            <a:xfrm>
              <a:off x="8887961" y="5804743"/>
              <a:ext cx="129458" cy="22554"/>
            </a:xfrm>
            <a:custGeom>
              <a:avLst/>
              <a:gdLst>
                <a:gd name="T0" fmla="*/ 131 w 138"/>
                <a:gd name="T1" fmla="*/ 4 h 24"/>
                <a:gd name="T2" fmla="*/ 101 w 138"/>
                <a:gd name="T3" fmla="*/ 3 h 24"/>
                <a:gd name="T4" fmla="*/ 45 w 138"/>
                <a:gd name="T5" fmla="*/ 7 h 24"/>
                <a:gd name="T6" fmla="*/ 8 w 138"/>
                <a:gd name="T7" fmla="*/ 11 h 24"/>
                <a:gd name="T8" fmla="*/ 0 w 138"/>
                <a:gd name="T9" fmla="*/ 10 h 24"/>
                <a:gd name="T10" fmla="*/ 3 w 138"/>
                <a:gd name="T11" fmla="*/ 20 h 24"/>
                <a:gd name="T12" fmla="*/ 9 w 138"/>
                <a:gd name="T13" fmla="*/ 24 h 24"/>
                <a:gd name="T14" fmla="*/ 61 w 138"/>
                <a:gd name="T15" fmla="*/ 23 h 24"/>
                <a:gd name="T16" fmla="*/ 131 w 138"/>
                <a:gd name="T17" fmla="*/ 22 h 24"/>
                <a:gd name="T18" fmla="*/ 135 w 138"/>
                <a:gd name="T19" fmla="*/ 18 h 24"/>
                <a:gd name="T20" fmla="*/ 138 w 138"/>
                <a:gd name="T21" fmla="*/ 0 h 24"/>
                <a:gd name="T22" fmla="*/ 131 w 138"/>
                <a:gd name="T23"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24">
                  <a:moveTo>
                    <a:pt x="131" y="4"/>
                  </a:moveTo>
                  <a:cubicBezTo>
                    <a:pt x="121" y="4"/>
                    <a:pt x="111" y="2"/>
                    <a:pt x="101" y="3"/>
                  </a:cubicBezTo>
                  <a:cubicBezTo>
                    <a:pt x="82" y="4"/>
                    <a:pt x="64" y="4"/>
                    <a:pt x="45" y="7"/>
                  </a:cubicBezTo>
                  <a:cubicBezTo>
                    <a:pt x="33" y="9"/>
                    <a:pt x="20" y="9"/>
                    <a:pt x="8" y="11"/>
                  </a:cubicBezTo>
                  <a:cubicBezTo>
                    <a:pt x="6" y="11"/>
                    <a:pt x="3" y="12"/>
                    <a:pt x="0" y="10"/>
                  </a:cubicBezTo>
                  <a:cubicBezTo>
                    <a:pt x="1" y="13"/>
                    <a:pt x="3" y="17"/>
                    <a:pt x="3" y="20"/>
                  </a:cubicBezTo>
                  <a:cubicBezTo>
                    <a:pt x="4" y="24"/>
                    <a:pt x="6" y="24"/>
                    <a:pt x="9" y="24"/>
                  </a:cubicBezTo>
                  <a:cubicBezTo>
                    <a:pt x="26" y="24"/>
                    <a:pt x="44" y="24"/>
                    <a:pt x="61" y="23"/>
                  </a:cubicBezTo>
                  <a:cubicBezTo>
                    <a:pt x="85" y="23"/>
                    <a:pt x="108" y="22"/>
                    <a:pt x="131" y="22"/>
                  </a:cubicBezTo>
                  <a:cubicBezTo>
                    <a:pt x="134" y="22"/>
                    <a:pt x="135" y="21"/>
                    <a:pt x="135" y="18"/>
                  </a:cubicBezTo>
                  <a:cubicBezTo>
                    <a:pt x="136" y="12"/>
                    <a:pt x="137" y="6"/>
                    <a:pt x="138" y="0"/>
                  </a:cubicBezTo>
                  <a:cubicBezTo>
                    <a:pt x="137" y="4"/>
                    <a:pt x="134" y="4"/>
                    <a:pt x="131" y="4"/>
                  </a:cubicBezTo>
                  <a:close/>
                </a:path>
              </a:pathLst>
            </a:custGeom>
            <a:solidFill>
              <a:srgbClr val="A29F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iṧļïḍê">
              <a:extLst>
                <a:ext uri="{FF2B5EF4-FFF2-40B4-BE49-F238E27FC236}">
                  <a16:creationId xmlns:a16="http://schemas.microsoft.com/office/drawing/2014/main" id="{5ED0394F-5F76-2A28-53D1-DFBD7E448DDA}"/>
                </a:ext>
              </a:extLst>
            </p:cNvPr>
            <p:cNvSpPr/>
            <p:nvPr/>
          </p:nvSpPr>
          <p:spPr bwMode="auto">
            <a:xfrm>
              <a:off x="8887961" y="5804743"/>
              <a:ext cx="129458" cy="11277"/>
            </a:xfrm>
            <a:custGeom>
              <a:avLst/>
              <a:gdLst>
                <a:gd name="T0" fmla="*/ 133 w 138"/>
                <a:gd name="T1" fmla="*/ 2 h 12"/>
                <a:gd name="T2" fmla="*/ 107 w 138"/>
                <a:gd name="T3" fmla="*/ 1 h 12"/>
                <a:gd name="T4" fmla="*/ 72 w 138"/>
                <a:gd name="T5" fmla="*/ 3 h 12"/>
                <a:gd name="T6" fmla="*/ 35 w 138"/>
                <a:gd name="T7" fmla="*/ 6 h 12"/>
                <a:gd name="T8" fmla="*/ 0 w 138"/>
                <a:gd name="T9" fmla="*/ 10 h 12"/>
                <a:gd name="T10" fmla="*/ 8 w 138"/>
                <a:gd name="T11" fmla="*/ 11 h 12"/>
                <a:gd name="T12" fmla="*/ 45 w 138"/>
                <a:gd name="T13" fmla="*/ 7 h 12"/>
                <a:gd name="T14" fmla="*/ 101 w 138"/>
                <a:gd name="T15" fmla="*/ 3 h 12"/>
                <a:gd name="T16" fmla="*/ 131 w 138"/>
                <a:gd name="T17" fmla="*/ 4 h 12"/>
                <a:gd name="T18" fmla="*/ 138 w 138"/>
                <a:gd name="T19" fmla="*/ 0 h 12"/>
                <a:gd name="T20" fmla="*/ 133 w 138"/>
                <a:gd name="T21"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8" h="12">
                  <a:moveTo>
                    <a:pt x="133" y="2"/>
                  </a:moveTo>
                  <a:cubicBezTo>
                    <a:pt x="124" y="2"/>
                    <a:pt x="115" y="2"/>
                    <a:pt x="107" y="1"/>
                  </a:cubicBezTo>
                  <a:cubicBezTo>
                    <a:pt x="95" y="1"/>
                    <a:pt x="83" y="3"/>
                    <a:pt x="72" y="3"/>
                  </a:cubicBezTo>
                  <a:cubicBezTo>
                    <a:pt x="59" y="3"/>
                    <a:pt x="48" y="6"/>
                    <a:pt x="35" y="6"/>
                  </a:cubicBezTo>
                  <a:cubicBezTo>
                    <a:pt x="24" y="7"/>
                    <a:pt x="12" y="10"/>
                    <a:pt x="0" y="10"/>
                  </a:cubicBezTo>
                  <a:cubicBezTo>
                    <a:pt x="3" y="12"/>
                    <a:pt x="6" y="11"/>
                    <a:pt x="8" y="11"/>
                  </a:cubicBezTo>
                  <a:cubicBezTo>
                    <a:pt x="20" y="9"/>
                    <a:pt x="33" y="9"/>
                    <a:pt x="45" y="7"/>
                  </a:cubicBezTo>
                  <a:cubicBezTo>
                    <a:pt x="64" y="4"/>
                    <a:pt x="82" y="4"/>
                    <a:pt x="101" y="3"/>
                  </a:cubicBezTo>
                  <a:cubicBezTo>
                    <a:pt x="111" y="2"/>
                    <a:pt x="121" y="4"/>
                    <a:pt x="131" y="4"/>
                  </a:cubicBezTo>
                  <a:cubicBezTo>
                    <a:pt x="134" y="4"/>
                    <a:pt x="137" y="4"/>
                    <a:pt x="138" y="0"/>
                  </a:cubicBezTo>
                  <a:cubicBezTo>
                    <a:pt x="136" y="2"/>
                    <a:pt x="135" y="2"/>
                    <a:pt x="133" y="2"/>
                  </a:cubicBezTo>
                  <a:close/>
                </a:path>
              </a:pathLst>
            </a:custGeom>
            <a:solidFill>
              <a:srgbClr val="A29F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î$ľïḍé">
              <a:extLst>
                <a:ext uri="{FF2B5EF4-FFF2-40B4-BE49-F238E27FC236}">
                  <a16:creationId xmlns:a16="http://schemas.microsoft.com/office/drawing/2014/main" id="{CA324332-9AEC-D8CA-8206-220920201EE4}"/>
                </a:ext>
              </a:extLst>
            </p:cNvPr>
            <p:cNvSpPr/>
            <p:nvPr/>
          </p:nvSpPr>
          <p:spPr bwMode="auto">
            <a:xfrm>
              <a:off x="8600177" y="5768207"/>
              <a:ext cx="56384" cy="46009"/>
            </a:xfrm>
            <a:custGeom>
              <a:avLst/>
              <a:gdLst>
                <a:gd name="T0" fmla="*/ 23 w 60"/>
                <a:gd name="T1" fmla="*/ 48 h 49"/>
                <a:gd name="T2" fmla="*/ 49 w 60"/>
                <a:gd name="T3" fmla="*/ 47 h 49"/>
                <a:gd name="T4" fmla="*/ 51 w 60"/>
                <a:gd name="T5" fmla="*/ 44 h 49"/>
                <a:gd name="T6" fmla="*/ 52 w 60"/>
                <a:gd name="T7" fmla="*/ 37 h 49"/>
                <a:gd name="T8" fmla="*/ 59 w 60"/>
                <a:gd name="T9" fmla="*/ 4 h 49"/>
                <a:gd name="T10" fmla="*/ 57 w 60"/>
                <a:gd name="T11" fmla="*/ 1 h 49"/>
                <a:gd name="T12" fmla="*/ 42 w 60"/>
                <a:gd name="T13" fmla="*/ 1 h 49"/>
                <a:gd name="T14" fmla="*/ 3 w 60"/>
                <a:gd name="T15" fmla="*/ 22 h 49"/>
                <a:gd name="T16" fmla="*/ 1 w 60"/>
                <a:gd name="T17" fmla="*/ 31 h 49"/>
                <a:gd name="T18" fmla="*/ 7 w 60"/>
                <a:gd name="T19" fmla="*/ 48 h 49"/>
                <a:gd name="T20" fmla="*/ 23 w 60"/>
                <a:gd name="T21" fmla="*/ 4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49">
                  <a:moveTo>
                    <a:pt x="23" y="48"/>
                  </a:moveTo>
                  <a:cubicBezTo>
                    <a:pt x="32" y="49"/>
                    <a:pt x="40" y="48"/>
                    <a:pt x="49" y="47"/>
                  </a:cubicBezTo>
                  <a:cubicBezTo>
                    <a:pt x="51" y="47"/>
                    <a:pt x="51" y="46"/>
                    <a:pt x="51" y="44"/>
                  </a:cubicBezTo>
                  <a:cubicBezTo>
                    <a:pt x="52" y="42"/>
                    <a:pt x="51" y="40"/>
                    <a:pt x="52" y="37"/>
                  </a:cubicBezTo>
                  <a:cubicBezTo>
                    <a:pt x="53" y="26"/>
                    <a:pt x="55" y="15"/>
                    <a:pt x="59" y="4"/>
                  </a:cubicBezTo>
                  <a:cubicBezTo>
                    <a:pt x="60" y="2"/>
                    <a:pt x="60" y="1"/>
                    <a:pt x="57" y="1"/>
                  </a:cubicBezTo>
                  <a:cubicBezTo>
                    <a:pt x="52" y="1"/>
                    <a:pt x="47" y="0"/>
                    <a:pt x="42" y="1"/>
                  </a:cubicBezTo>
                  <a:cubicBezTo>
                    <a:pt x="27" y="4"/>
                    <a:pt x="14" y="12"/>
                    <a:pt x="3" y="22"/>
                  </a:cubicBezTo>
                  <a:cubicBezTo>
                    <a:pt x="1" y="25"/>
                    <a:pt x="0" y="28"/>
                    <a:pt x="1" y="31"/>
                  </a:cubicBezTo>
                  <a:cubicBezTo>
                    <a:pt x="3" y="36"/>
                    <a:pt x="4" y="42"/>
                    <a:pt x="7" y="48"/>
                  </a:cubicBezTo>
                  <a:cubicBezTo>
                    <a:pt x="13" y="48"/>
                    <a:pt x="18" y="48"/>
                    <a:pt x="23" y="48"/>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ïṩḻïdé">
              <a:extLst>
                <a:ext uri="{FF2B5EF4-FFF2-40B4-BE49-F238E27FC236}">
                  <a16:creationId xmlns:a16="http://schemas.microsoft.com/office/drawing/2014/main" id="{D94BFFED-6387-51DD-AF6B-E648470C1575}"/>
                </a:ext>
              </a:extLst>
            </p:cNvPr>
            <p:cNvSpPr/>
            <p:nvPr/>
          </p:nvSpPr>
          <p:spPr bwMode="auto">
            <a:xfrm>
              <a:off x="8674153" y="5539965"/>
              <a:ext cx="62699" cy="61797"/>
            </a:xfrm>
            <a:custGeom>
              <a:avLst/>
              <a:gdLst>
                <a:gd name="T0" fmla="*/ 12 w 67"/>
                <a:gd name="T1" fmla="*/ 62 h 66"/>
                <a:gd name="T2" fmla="*/ 33 w 67"/>
                <a:gd name="T3" fmla="*/ 66 h 66"/>
                <a:gd name="T4" fmla="*/ 37 w 67"/>
                <a:gd name="T5" fmla="*/ 65 h 66"/>
                <a:gd name="T6" fmla="*/ 52 w 67"/>
                <a:gd name="T7" fmla="*/ 41 h 66"/>
                <a:gd name="T8" fmla="*/ 67 w 67"/>
                <a:gd name="T9" fmla="*/ 11 h 66"/>
                <a:gd name="T10" fmla="*/ 42 w 67"/>
                <a:gd name="T11" fmla="*/ 2 h 66"/>
                <a:gd name="T12" fmla="*/ 30 w 67"/>
                <a:gd name="T13" fmla="*/ 7 h 66"/>
                <a:gd name="T14" fmla="*/ 5 w 67"/>
                <a:gd name="T15" fmla="*/ 52 h 66"/>
                <a:gd name="T16" fmla="*/ 2 w 67"/>
                <a:gd name="T17" fmla="*/ 60 h 66"/>
                <a:gd name="T18" fmla="*/ 12 w 67"/>
                <a:gd name="T19" fmla="*/ 62 h 66"/>
                <a:gd name="T20" fmla="*/ 17 w 67"/>
                <a:gd name="T21" fmla="*/ 42 h 66"/>
                <a:gd name="T22" fmla="*/ 23 w 67"/>
                <a:gd name="T23" fmla="*/ 31 h 66"/>
                <a:gd name="T24" fmla="*/ 35 w 67"/>
                <a:gd name="T25" fmla="*/ 15 h 66"/>
                <a:gd name="T26" fmla="*/ 40 w 67"/>
                <a:gd name="T27" fmla="*/ 14 h 66"/>
                <a:gd name="T28" fmla="*/ 41 w 67"/>
                <a:gd name="T29" fmla="*/ 18 h 66"/>
                <a:gd name="T30" fmla="*/ 24 w 67"/>
                <a:gd name="T31" fmla="*/ 44 h 66"/>
                <a:gd name="T32" fmla="*/ 21 w 67"/>
                <a:gd name="T33" fmla="*/ 46 h 66"/>
                <a:gd name="T34" fmla="*/ 17 w 67"/>
                <a:gd name="T35" fmla="*/ 4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66">
                  <a:moveTo>
                    <a:pt x="12" y="62"/>
                  </a:moveTo>
                  <a:cubicBezTo>
                    <a:pt x="19" y="62"/>
                    <a:pt x="26" y="63"/>
                    <a:pt x="33" y="66"/>
                  </a:cubicBezTo>
                  <a:cubicBezTo>
                    <a:pt x="35" y="66"/>
                    <a:pt x="36" y="66"/>
                    <a:pt x="37" y="65"/>
                  </a:cubicBezTo>
                  <a:cubicBezTo>
                    <a:pt x="42" y="57"/>
                    <a:pt x="48" y="49"/>
                    <a:pt x="52" y="41"/>
                  </a:cubicBezTo>
                  <a:cubicBezTo>
                    <a:pt x="56" y="31"/>
                    <a:pt x="62" y="21"/>
                    <a:pt x="67" y="11"/>
                  </a:cubicBezTo>
                  <a:cubicBezTo>
                    <a:pt x="59" y="7"/>
                    <a:pt x="51" y="4"/>
                    <a:pt x="42" y="2"/>
                  </a:cubicBezTo>
                  <a:cubicBezTo>
                    <a:pt x="35" y="0"/>
                    <a:pt x="34" y="1"/>
                    <a:pt x="30" y="7"/>
                  </a:cubicBezTo>
                  <a:cubicBezTo>
                    <a:pt x="22" y="22"/>
                    <a:pt x="14" y="37"/>
                    <a:pt x="5" y="52"/>
                  </a:cubicBezTo>
                  <a:cubicBezTo>
                    <a:pt x="4" y="54"/>
                    <a:pt x="0" y="58"/>
                    <a:pt x="2" y="60"/>
                  </a:cubicBezTo>
                  <a:cubicBezTo>
                    <a:pt x="4" y="63"/>
                    <a:pt x="8" y="63"/>
                    <a:pt x="12" y="62"/>
                  </a:cubicBezTo>
                  <a:close/>
                  <a:moveTo>
                    <a:pt x="17" y="42"/>
                  </a:moveTo>
                  <a:cubicBezTo>
                    <a:pt x="18" y="38"/>
                    <a:pt x="21" y="35"/>
                    <a:pt x="23" y="31"/>
                  </a:cubicBezTo>
                  <a:cubicBezTo>
                    <a:pt x="27" y="25"/>
                    <a:pt x="31" y="20"/>
                    <a:pt x="35" y="15"/>
                  </a:cubicBezTo>
                  <a:cubicBezTo>
                    <a:pt x="37" y="14"/>
                    <a:pt x="38" y="13"/>
                    <a:pt x="40" y="14"/>
                  </a:cubicBezTo>
                  <a:cubicBezTo>
                    <a:pt x="42" y="15"/>
                    <a:pt x="42" y="16"/>
                    <a:pt x="41" y="18"/>
                  </a:cubicBezTo>
                  <a:cubicBezTo>
                    <a:pt x="36" y="27"/>
                    <a:pt x="30" y="36"/>
                    <a:pt x="24" y="44"/>
                  </a:cubicBezTo>
                  <a:cubicBezTo>
                    <a:pt x="23" y="45"/>
                    <a:pt x="22" y="46"/>
                    <a:pt x="21" y="46"/>
                  </a:cubicBezTo>
                  <a:cubicBezTo>
                    <a:pt x="18" y="47"/>
                    <a:pt x="16" y="45"/>
                    <a:pt x="17" y="42"/>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ïṥlídè">
              <a:extLst>
                <a:ext uri="{FF2B5EF4-FFF2-40B4-BE49-F238E27FC236}">
                  <a16:creationId xmlns:a16="http://schemas.microsoft.com/office/drawing/2014/main" id="{C0CCFDFA-7F6B-294B-01E8-F9EC6790FA23}"/>
                </a:ext>
              </a:extLst>
            </p:cNvPr>
            <p:cNvSpPr/>
            <p:nvPr/>
          </p:nvSpPr>
          <p:spPr bwMode="auto">
            <a:xfrm>
              <a:off x="8598373" y="5715883"/>
              <a:ext cx="49618" cy="65405"/>
            </a:xfrm>
            <a:custGeom>
              <a:avLst/>
              <a:gdLst>
                <a:gd name="T0" fmla="*/ 53 w 53"/>
                <a:gd name="T1" fmla="*/ 44 h 70"/>
                <a:gd name="T2" fmla="*/ 49 w 53"/>
                <a:gd name="T3" fmla="*/ 13 h 70"/>
                <a:gd name="T4" fmla="*/ 50 w 53"/>
                <a:gd name="T5" fmla="*/ 4 h 70"/>
                <a:gd name="T6" fmla="*/ 39 w 53"/>
                <a:gd name="T7" fmla="*/ 1 h 70"/>
                <a:gd name="T8" fmla="*/ 13 w 53"/>
                <a:gd name="T9" fmla="*/ 16 h 70"/>
                <a:gd name="T10" fmla="*/ 18 w 53"/>
                <a:gd name="T11" fmla="*/ 15 h 70"/>
                <a:gd name="T12" fmla="*/ 20 w 53"/>
                <a:gd name="T13" fmla="*/ 22 h 70"/>
                <a:gd name="T14" fmla="*/ 19 w 53"/>
                <a:gd name="T15" fmla="*/ 25 h 70"/>
                <a:gd name="T16" fmla="*/ 14 w 53"/>
                <a:gd name="T17" fmla="*/ 30 h 70"/>
                <a:gd name="T18" fmla="*/ 10 w 53"/>
                <a:gd name="T19" fmla="*/ 24 h 70"/>
                <a:gd name="T20" fmla="*/ 0 w 53"/>
                <a:gd name="T21" fmla="*/ 58 h 70"/>
                <a:gd name="T22" fmla="*/ 1 w 53"/>
                <a:gd name="T23" fmla="*/ 67 h 70"/>
                <a:gd name="T24" fmla="*/ 4 w 53"/>
                <a:gd name="T25" fmla="*/ 68 h 70"/>
                <a:gd name="T26" fmla="*/ 53 w 53"/>
                <a:gd name="T27"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70">
                  <a:moveTo>
                    <a:pt x="53" y="44"/>
                  </a:moveTo>
                  <a:cubicBezTo>
                    <a:pt x="45" y="34"/>
                    <a:pt x="47" y="24"/>
                    <a:pt x="49" y="13"/>
                  </a:cubicBezTo>
                  <a:cubicBezTo>
                    <a:pt x="50" y="10"/>
                    <a:pt x="52" y="7"/>
                    <a:pt x="50" y="4"/>
                  </a:cubicBezTo>
                  <a:cubicBezTo>
                    <a:pt x="46" y="2"/>
                    <a:pt x="43" y="1"/>
                    <a:pt x="39" y="1"/>
                  </a:cubicBezTo>
                  <a:cubicBezTo>
                    <a:pt x="26" y="0"/>
                    <a:pt x="15" y="3"/>
                    <a:pt x="13" y="16"/>
                  </a:cubicBezTo>
                  <a:cubicBezTo>
                    <a:pt x="15" y="15"/>
                    <a:pt x="16" y="13"/>
                    <a:pt x="18" y="15"/>
                  </a:cubicBezTo>
                  <a:cubicBezTo>
                    <a:pt x="20" y="17"/>
                    <a:pt x="21" y="19"/>
                    <a:pt x="20" y="22"/>
                  </a:cubicBezTo>
                  <a:cubicBezTo>
                    <a:pt x="20" y="23"/>
                    <a:pt x="19" y="24"/>
                    <a:pt x="19" y="25"/>
                  </a:cubicBezTo>
                  <a:cubicBezTo>
                    <a:pt x="18" y="28"/>
                    <a:pt x="17" y="30"/>
                    <a:pt x="14" y="30"/>
                  </a:cubicBezTo>
                  <a:cubicBezTo>
                    <a:pt x="10" y="30"/>
                    <a:pt x="11" y="26"/>
                    <a:pt x="10" y="24"/>
                  </a:cubicBezTo>
                  <a:cubicBezTo>
                    <a:pt x="6" y="35"/>
                    <a:pt x="3" y="46"/>
                    <a:pt x="0" y="58"/>
                  </a:cubicBezTo>
                  <a:cubicBezTo>
                    <a:pt x="0" y="61"/>
                    <a:pt x="0" y="64"/>
                    <a:pt x="1" y="67"/>
                  </a:cubicBezTo>
                  <a:cubicBezTo>
                    <a:pt x="1" y="70"/>
                    <a:pt x="2" y="70"/>
                    <a:pt x="4" y="68"/>
                  </a:cubicBezTo>
                  <a:cubicBezTo>
                    <a:pt x="18" y="54"/>
                    <a:pt x="34" y="47"/>
                    <a:pt x="53" y="44"/>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iṣlîḓè">
              <a:extLst>
                <a:ext uri="{FF2B5EF4-FFF2-40B4-BE49-F238E27FC236}">
                  <a16:creationId xmlns:a16="http://schemas.microsoft.com/office/drawing/2014/main" id="{F5BC3A7D-0ABF-3256-8AEF-D57A07C27DCE}"/>
                </a:ext>
              </a:extLst>
            </p:cNvPr>
            <p:cNvSpPr/>
            <p:nvPr/>
          </p:nvSpPr>
          <p:spPr bwMode="auto">
            <a:xfrm>
              <a:off x="8939383" y="5322549"/>
              <a:ext cx="133517" cy="19847"/>
            </a:xfrm>
            <a:custGeom>
              <a:avLst/>
              <a:gdLst>
                <a:gd name="T0" fmla="*/ 137 w 142"/>
                <a:gd name="T1" fmla="*/ 1 h 21"/>
                <a:gd name="T2" fmla="*/ 111 w 142"/>
                <a:gd name="T3" fmla="*/ 3 h 21"/>
                <a:gd name="T4" fmla="*/ 61 w 142"/>
                <a:gd name="T5" fmla="*/ 4 h 21"/>
                <a:gd name="T6" fmla="*/ 1 w 142"/>
                <a:gd name="T7" fmla="*/ 5 h 21"/>
                <a:gd name="T8" fmla="*/ 7 w 142"/>
                <a:gd name="T9" fmla="*/ 14 h 21"/>
                <a:gd name="T10" fmla="*/ 55 w 142"/>
                <a:gd name="T11" fmla="*/ 21 h 21"/>
                <a:gd name="T12" fmla="*/ 110 w 142"/>
                <a:gd name="T13" fmla="*/ 17 h 21"/>
                <a:gd name="T14" fmla="*/ 135 w 142"/>
                <a:gd name="T15" fmla="*/ 13 h 21"/>
                <a:gd name="T16" fmla="*/ 142 w 142"/>
                <a:gd name="T17" fmla="*/ 6 h 21"/>
                <a:gd name="T18" fmla="*/ 137 w 142"/>
                <a:gd name="T19"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21">
                  <a:moveTo>
                    <a:pt x="137" y="1"/>
                  </a:moveTo>
                  <a:cubicBezTo>
                    <a:pt x="128" y="3"/>
                    <a:pt x="120" y="2"/>
                    <a:pt x="111" y="3"/>
                  </a:cubicBezTo>
                  <a:cubicBezTo>
                    <a:pt x="94" y="4"/>
                    <a:pt x="77" y="3"/>
                    <a:pt x="61" y="4"/>
                  </a:cubicBezTo>
                  <a:cubicBezTo>
                    <a:pt x="41" y="5"/>
                    <a:pt x="21" y="5"/>
                    <a:pt x="1" y="5"/>
                  </a:cubicBezTo>
                  <a:cubicBezTo>
                    <a:pt x="0" y="10"/>
                    <a:pt x="2" y="12"/>
                    <a:pt x="7" y="14"/>
                  </a:cubicBezTo>
                  <a:cubicBezTo>
                    <a:pt x="22" y="19"/>
                    <a:pt x="39" y="21"/>
                    <a:pt x="55" y="21"/>
                  </a:cubicBezTo>
                  <a:cubicBezTo>
                    <a:pt x="74" y="21"/>
                    <a:pt x="92" y="19"/>
                    <a:pt x="110" y="17"/>
                  </a:cubicBezTo>
                  <a:cubicBezTo>
                    <a:pt x="119" y="16"/>
                    <a:pt x="127" y="16"/>
                    <a:pt x="135" y="13"/>
                  </a:cubicBezTo>
                  <a:cubicBezTo>
                    <a:pt x="138" y="11"/>
                    <a:pt x="142" y="10"/>
                    <a:pt x="142" y="6"/>
                  </a:cubicBezTo>
                  <a:cubicBezTo>
                    <a:pt x="142" y="3"/>
                    <a:pt x="141" y="0"/>
                    <a:pt x="137" y="1"/>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iṡ1ídé">
              <a:extLst>
                <a:ext uri="{FF2B5EF4-FFF2-40B4-BE49-F238E27FC236}">
                  <a16:creationId xmlns:a16="http://schemas.microsoft.com/office/drawing/2014/main" id="{256E8C81-86D2-E19C-9152-12D72598064C}"/>
                </a:ext>
              </a:extLst>
            </p:cNvPr>
            <p:cNvSpPr/>
            <p:nvPr/>
          </p:nvSpPr>
          <p:spPr bwMode="auto">
            <a:xfrm>
              <a:off x="8700315" y="5039727"/>
              <a:ext cx="40596" cy="62699"/>
            </a:xfrm>
            <a:custGeom>
              <a:avLst/>
              <a:gdLst>
                <a:gd name="T0" fmla="*/ 39 w 43"/>
                <a:gd name="T1" fmla="*/ 12 h 67"/>
                <a:gd name="T2" fmla="*/ 25 w 43"/>
                <a:gd name="T3" fmla="*/ 12 h 67"/>
                <a:gd name="T4" fmla="*/ 4 w 43"/>
                <a:gd name="T5" fmla="*/ 5 h 67"/>
                <a:gd name="T6" fmla="*/ 0 w 43"/>
                <a:gd name="T7" fmla="*/ 0 h 67"/>
                <a:gd name="T8" fmla="*/ 1 w 43"/>
                <a:gd name="T9" fmla="*/ 9 h 67"/>
                <a:gd name="T10" fmla="*/ 5 w 43"/>
                <a:gd name="T11" fmla="*/ 41 h 67"/>
                <a:gd name="T12" fmla="*/ 39 w 43"/>
                <a:gd name="T13" fmla="*/ 66 h 67"/>
                <a:gd name="T14" fmla="*/ 42 w 43"/>
                <a:gd name="T15" fmla="*/ 63 h 67"/>
                <a:gd name="T16" fmla="*/ 39 w 43"/>
                <a:gd name="T17" fmla="*/ 1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67">
                  <a:moveTo>
                    <a:pt x="39" y="12"/>
                  </a:moveTo>
                  <a:cubicBezTo>
                    <a:pt x="34" y="14"/>
                    <a:pt x="30" y="12"/>
                    <a:pt x="25" y="12"/>
                  </a:cubicBezTo>
                  <a:cubicBezTo>
                    <a:pt x="18" y="12"/>
                    <a:pt x="11" y="9"/>
                    <a:pt x="4" y="5"/>
                  </a:cubicBezTo>
                  <a:cubicBezTo>
                    <a:pt x="2" y="4"/>
                    <a:pt x="0" y="2"/>
                    <a:pt x="0" y="0"/>
                  </a:cubicBezTo>
                  <a:cubicBezTo>
                    <a:pt x="0" y="3"/>
                    <a:pt x="0" y="6"/>
                    <a:pt x="1" y="9"/>
                  </a:cubicBezTo>
                  <a:cubicBezTo>
                    <a:pt x="2" y="19"/>
                    <a:pt x="3" y="30"/>
                    <a:pt x="5" y="41"/>
                  </a:cubicBezTo>
                  <a:cubicBezTo>
                    <a:pt x="10" y="57"/>
                    <a:pt x="22" y="67"/>
                    <a:pt x="39" y="66"/>
                  </a:cubicBezTo>
                  <a:cubicBezTo>
                    <a:pt x="41" y="66"/>
                    <a:pt x="43" y="66"/>
                    <a:pt x="42" y="63"/>
                  </a:cubicBezTo>
                  <a:cubicBezTo>
                    <a:pt x="41" y="46"/>
                    <a:pt x="40" y="29"/>
                    <a:pt x="39" y="12"/>
                  </a:cubicBezTo>
                  <a:close/>
                </a:path>
              </a:pathLst>
            </a:custGeom>
            <a:solidFill>
              <a:srgbClr val="8582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îSlídê">
              <a:extLst>
                <a:ext uri="{FF2B5EF4-FFF2-40B4-BE49-F238E27FC236}">
                  <a16:creationId xmlns:a16="http://schemas.microsoft.com/office/drawing/2014/main" id="{77B33D68-5474-DA61-5413-100C1BADD152}"/>
                </a:ext>
              </a:extLst>
            </p:cNvPr>
            <p:cNvSpPr/>
            <p:nvPr/>
          </p:nvSpPr>
          <p:spPr bwMode="auto">
            <a:xfrm>
              <a:off x="8700315" y="5039727"/>
              <a:ext cx="36537" cy="13081"/>
            </a:xfrm>
            <a:custGeom>
              <a:avLst/>
              <a:gdLst>
                <a:gd name="T0" fmla="*/ 4 w 39"/>
                <a:gd name="T1" fmla="*/ 5 h 14"/>
                <a:gd name="T2" fmla="*/ 25 w 39"/>
                <a:gd name="T3" fmla="*/ 12 h 14"/>
                <a:gd name="T4" fmla="*/ 39 w 39"/>
                <a:gd name="T5" fmla="*/ 12 h 14"/>
                <a:gd name="T6" fmla="*/ 17 w 39"/>
                <a:gd name="T7" fmla="*/ 9 h 14"/>
                <a:gd name="T8" fmla="*/ 0 w 39"/>
                <a:gd name="T9" fmla="*/ 0 h 14"/>
                <a:gd name="T10" fmla="*/ 4 w 39"/>
                <a:gd name="T11" fmla="*/ 5 h 14"/>
              </a:gdLst>
              <a:ahLst/>
              <a:cxnLst>
                <a:cxn ang="0">
                  <a:pos x="T0" y="T1"/>
                </a:cxn>
                <a:cxn ang="0">
                  <a:pos x="T2" y="T3"/>
                </a:cxn>
                <a:cxn ang="0">
                  <a:pos x="T4" y="T5"/>
                </a:cxn>
                <a:cxn ang="0">
                  <a:pos x="T6" y="T7"/>
                </a:cxn>
                <a:cxn ang="0">
                  <a:pos x="T8" y="T9"/>
                </a:cxn>
                <a:cxn ang="0">
                  <a:pos x="T10" y="T11"/>
                </a:cxn>
              </a:cxnLst>
              <a:rect l="0" t="0" r="r" b="b"/>
              <a:pathLst>
                <a:path w="39" h="14">
                  <a:moveTo>
                    <a:pt x="4" y="5"/>
                  </a:moveTo>
                  <a:cubicBezTo>
                    <a:pt x="11" y="9"/>
                    <a:pt x="18" y="12"/>
                    <a:pt x="25" y="12"/>
                  </a:cubicBezTo>
                  <a:cubicBezTo>
                    <a:pt x="30" y="12"/>
                    <a:pt x="34" y="14"/>
                    <a:pt x="39" y="12"/>
                  </a:cubicBezTo>
                  <a:cubicBezTo>
                    <a:pt x="32" y="11"/>
                    <a:pt x="24" y="12"/>
                    <a:pt x="17" y="9"/>
                  </a:cubicBezTo>
                  <a:cubicBezTo>
                    <a:pt x="11" y="7"/>
                    <a:pt x="4" y="6"/>
                    <a:pt x="0" y="0"/>
                  </a:cubicBezTo>
                  <a:cubicBezTo>
                    <a:pt x="0" y="2"/>
                    <a:pt x="2" y="4"/>
                    <a:pt x="4" y="5"/>
                  </a:cubicBezTo>
                  <a:close/>
                </a:path>
              </a:pathLst>
            </a:custGeom>
            <a:solidFill>
              <a:srgbClr val="8582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îṥļiḓe">
              <a:extLst>
                <a:ext uri="{FF2B5EF4-FFF2-40B4-BE49-F238E27FC236}">
                  <a16:creationId xmlns:a16="http://schemas.microsoft.com/office/drawing/2014/main" id="{4C43E3BC-3542-D0E9-D95E-F941492C39AC}"/>
                </a:ext>
              </a:extLst>
            </p:cNvPr>
            <p:cNvSpPr/>
            <p:nvPr/>
          </p:nvSpPr>
          <p:spPr bwMode="auto">
            <a:xfrm>
              <a:off x="8984490" y="4669849"/>
              <a:ext cx="69465" cy="52324"/>
            </a:xfrm>
            <a:custGeom>
              <a:avLst/>
              <a:gdLst>
                <a:gd name="T0" fmla="*/ 30 w 74"/>
                <a:gd name="T1" fmla="*/ 54 h 56"/>
                <a:gd name="T2" fmla="*/ 56 w 74"/>
                <a:gd name="T3" fmla="*/ 50 h 56"/>
                <a:gd name="T4" fmla="*/ 71 w 74"/>
                <a:gd name="T5" fmla="*/ 36 h 56"/>
                <a:gd name="T6" fmla="*/ 67 w 74"/>
                <a:gd name="T7" fmla="*/ 0 h 56"/>
                <a:gd name="T8" fmla="*/ 64 w 74"/>
                <a:gd name="T9" fmla="*/ 9 h 56"/>
                <a:gd name="T10" fmla="*/ 37 w 74"/>
                <a:gd name="T11" fmla="*/ 28 h 56"/>
                <a:gd name="T12" fmla="*/ 8 w 74"/>
                <a:gd name="T13" fmla="*/ 19 h 56"/>
                <a:gd name="T14" fmla="*/ 2 w 74"/>
                <a:gd name="T15" fmla="*/ 13 h 56"/>
                <a:gd name="T16" fmla="*/ 13 w 74"/>
                <a:gd name="T17" fmla="*/ 48 h 56"/>
                <a:gd name="T18" fmla="*/ 30 w 74"/>
                <a:gd name="T19" fmla="*/ 5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6">
                  <a:moveTo>
                    <a:pt x="30" y="54"/>
                  </a:moveTo>
                  <a:cubicBezTo>
                    <a:pt x="39" y="52"/>
                    <a:pt x="47" y="51"/>
                    <a:pt x="56" y="50"/>
                  </a:cubicBezTo>
                  <a:cubicBezTo>
                    <a:pt x="65" y="49"/>
                    <a:pt x="69" y="44"/>
                    <a:pt x="71" y="36"/>
                  </a:cubicBezTo>
                  <a:cubicBezTo>
                    <a:pt x="74" y="24"/>
                    <a:pt x="73" y="12"/>
                    <a:pt x="67" y="0"/>
                  </a:cubicBezTo>
                  <a:cubicBezTo>
                    <a:pt x="66" y="3"/>
                    <a:pt x="65" y="6"/>
                    <a:pt x="64" y="9"/>
                  </a:cubicBezTo>
                  <a:cubicBezTo>
                    <a:pt x="60" y="21"/>
                    <a:pt x="50" y="27"/>
                    <a:pt x="37" y="28"/>
                  </a:cubicBezTo>
                  <a:cubicBezTo>
                    <a:pt x="26" y="28"/>
                    <a:pt x="17" y="25"/>
                    <a:pt x="8" y="19"/>
                  </a:cubicBezTo>
                  <a:cubicBezTo>
                    <a:pt x="5" y="17"/>
                    <a:pt x="4" y="14"/>
                    <a:pt x="2" y="13"/>
                  </a:cubicBezTo>
                  <a:cubicBezTo>
                    <a:pt x="0" y="26"/>
                    <a:pt x="6" y="37"/>
                    <a:pt x="13" y="48"/>
                  </a:cubicBezTo>
                  <a:cubicBezTo>
                    <a:pt x="17" y="53"/>
                    <a:pt x="23" y="56"/>
                    <a:pt x="30" y="54"/>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îṩlïdé">
              <a:extLst>
                <a:ext uri="{FF2B5EF4-FFF2-40B4-BE49-F238E27FC236}">
                  <a16:creationId xmlns:a16="http://schemas.microsoft.com/office/drawing/2014/main" id="{28E65A7B-1C9C-58BE-CFAF-27535067B12B}"/>
                </a:ext>
              </a:extLst>
            </p:cNvPr>
            <p:cNvSpPr/>
            <p:nvPr/>
          </p:nvSpPr>
          <p:spPr bwMode="auto">
            <a:xfrm>
              <a:off x="8939383" y="5307663"/>
              <a:ext cx="134419" cy="20749"/>
            </a:xfrm>
            <a:custGeom>
              <a:avLst/>
              <a:gdLst>
                <a:gd name="T0" fmla="*/ 142 w 143"/>
                <a:gd name="T1" fmla="*/ 3 h 22"/>
                <a:gd name="T2" fmla="*/ 137 w 143"/>
                <a:gd name="T3" fmla="*/ 1 h 22"/>
                <a:gd name="T4" fmla="*/ 71 w 143"/>
                <a:gd name="T5" fmla="*/ 8 h 22"/>
                <a:gd name="T6" fmla="*/ 13 w 143"/>
                <a:gd name="T7" fmla="*/ 8 h 22"/>
                <a:gd name="T8" fmla="*/ 1 w 143"/>
                <a:gd name="T9" fmla="*/ 21 h 22"/>
                <a:gd name="T10" fmla="*/ 6 w 143"/>
                <a:gd name="T11" fmla="*/ 20 h 22"/>
                <a:gd name="T12" fmla="*/ 9 w 143"/>
                <a:gd name="T13" fmla="*/ 20 h 22"/>
                <a:gd name="T14" fmla="*/ 83 w 143"/>
                <a:gd name="T15" fmla="*/ 18 h 22"/>
                <a:gd name="T16" fmla="*/ 136 w 143"/>
                <a:gd name="T17" fmla="*/ 16 h 22"/>
                <a:gd name="T18" fmla="*/ 142 w 143"/>
                <a:gd name="T19" fmla="*/ 22 h 22"/>
                <a:gd name="T20" fmla="*/ 142 w 143"/>
                <a:gd name="T21"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3" h="22">
                  <a:moveTo>
                    <a:pt x="142" y="3"/>
                  </a:moveTo>
                  <a:cubicBezTo>
                    <a:pt x="141" y="0"/>
                    <a:pt x="139" y="0"/>
                    <a:pt x="137" y="1"/>
                  </a:cubicBezTo>
                  <a:cubicBezTo>
                    <a:pt x="115" y="7"/>
                    <a:pt x="93" y="8"/>
                    <a:pt x="71" y="8"/>
                  </a:cubicBezTo>
                  <a:cubicBezTo>
                    <a:pt x="52" y="9"/>
                    <a:pt x="32" y="8"/>
                    <a:pt x="13" y="8"/>
                  </a:cubicBezTo>
                  <a:cubicBezTo>
                    <a:pt x="0" y="8"/>
                    <a:pt x="0" y="8"/>
                    <a:pt x="1" y="21"/>
                  </a:cubicBezTo>
                  <a:cubicBezTo>
                    <a:pt x="2" y="20"/>
                    <a:pt x="4" y="20"/>
                    <a:pt x="6" y="20"/>
                  </a:cubicBezTo>
                  <a:cubicBezTo>
                    <a:pt x="7" y="19"/>
                    <a:pt x="8" y="19"/>
                    <a:pt x="9" y="20"/>
                  </a:cubicBezTo>
                  <a:cubicBezTo>
                    <a:pt x="34" y="20"/>
                    <a:pt x="58" y="19"/>
                    <a:pt x="83" y="18"/>
                  </a:cubicBezTo>
                  <a:cubicBezTo>
                    <a:pt x="101" y="18"/>
                    <a:pt x="118" y="18"/>
                    <a:pt x="136" y="16"/>
                  </a:cubicBezTo>
                  <a:cubicBezTo>
                    <a:pt x="142" y="16"/>
                    <a:pt x="142" y="17"/>
                    <a:pt x="142" y="22"/>
                  </a:cubicBezTo>
                  <a:cubicBezTo>
                    <a:pt x="143" y="16"/>
                    <a:pt x="143" y="10"/>
                    <a:pt x="142" y="3"/>
                  </a:cubicBezTo>
                  <a:close/>
                </a:path>
              </a:pathLst>
            </a:custGeom>
            <a:solidFill>
              <a:srgbClr val="8683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íŝḷiḓê">
              <a:extLst>
                <a:ext uri="{FF2B5EF4-FFF2-40B4-BE49-F238E27FC236}">
                  <a16:creationId xmlns:a16="http://schemas.microsoft.com/office/drawing/2014/main" id="{69D6D95A-BCA6-B831-5223-9836572EE994}"/>
                </a:ext>
              </a:extLst>
            </p:cNvPr>
            <p:cNvSpPr/>
            <p:nvPr/>
          </p:nvSpPr>
          <p:spPr bwMode="auto">
            <a:xfrm>
              <a:off x="8940285" y="5322549"/>
              <a:ext cx="132615" cy="5864"/>
            </a:xfrm>
            <a:custGeom>
              <a:avLst/>
              <a:gdLst>
                <a:gd name="T0" fmla="*/ 135 w 141"/>
                <a:gd name="T1" fmla="*/ 0 h 6"/>
                <a:gd name="T2" fmla="*/ 82 w 141"/>
                <a:gd name="T3" fmla="*/ 2 h 6"/>
                <a:gd name="T4" fmla="*/ 8 w 141"/>
                <a:gd name="T5" fmla="*/ 4 h 6"/>
                <a:gd name="T6" fmla="*/ 5 w 141"/>
                <a:gd name="T7" fmla="*/ 4 h 6"/>
                <a:gd name="T8" fmla="*/ 0 w 141"/>
                <a:gd name="T9" fmla="*/ 5 h 6"/>
                <a:gd name="T10" fmla="*/ 60 w 141"/>
                <a:gd name="T11" fmla="*/ 4 h 6"/>
                <a:gd name="T12" fmla="*/ 110 w 141"/>
                <a:gd name="T13" fmla="*/ 3 h 6"/>
                <a:gd name="T14" fmla="*/ 136 w 141"/>
                <a:gd name="T15" fmla="*/ 1 h 6"/>
                <a:gd name="T16" fmla="*/ 141 w 141"/>
                <a:gd name="T17" fmla="*/ 6 h 6"/>
                <a:gd name="T18" fmla="*/ 135 w 141"/>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6">
                  <a:moveTo>
                    <a:pt x="135" y="0"/>
                  </a:moveTo>
                  <a:cubicBezTo>
                    <a:pt x="117" y="2"/>
                    <a:pt x="100" y="2"/>
                    <a:pt x="82" y="2"/>
                  </a:cubicBezTo>
                  <a:cubicBezTo>
                    <a:pt x="57" y="3"/>
                    <a:pt x="33" y="4"/>
                    <a:pt x="8" y="4"/>
                  </a:cubicBezTo>
                  <a:cubicBezTo>
                    <a:pt x="7" y="3"/>
                    <a:pt x="6" y="3"/>
                    <a:pt x="5" y="4"/>
                  </a:cubicBezTo>
                  <a:cubicBezTo>
                    <a:pt x="3" y="4"/>
                    <a:pt x="1" y="4"/>
                    <a:pt x="0" y="5"/>
                  </a:cubicBezTo>
                  <a:cubicBezTo>
                    <a:pt x="20" y="5"/>
                    <a:pt x="40" y="5"/>
                    <a:pt x="60" y="4"/>
                  </a:cubicBezTo>
                  <a:cubicBezTo>
                    <a:pt x="76" y="3"/>
                    <a:pt x="93" y="4"/>
                    <a:pt x="110" y="3"/>
                  </a:cubicBezTo>
                  <a:cubicBezTo>
                    <a:pt x="119" y="2"/>
                    <a:pt x="127" y="3"/>
                    <a:pt x="136" y="1"/>
                  </a:cubicBezTo>
                  <a:cubicBezTo>
                    <a:pt x="140" y="0"/>
                    <a:pt x="141" y="3"/>
                    <a:pt x="141" y="6"/>
                  </a:cubicBezTo>
                  <a:cubicBezTo>
                    <a:pt x="141" y="1"/>
                    <a:pt x="141" y="0"/>
                    <a:pt x="135" y="0"/>
                  </a:cubicBezTo>
                  <a:close/>
                </a:path>
              </a:pathLst>
            </a:custGeom>
            <a:solidFill>
              <a:srgbClr val="8683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îsľiḓe">
              <a:extLst>
                <a:ext uri="{FF2B5EF4-FFF2-40B4-BE49-F238E27FC236}">
                  <a16:creationId xmlns:a16="http://schemas.microsoft.com/office/drawing/2014/main" id="{815C0D11-035F-6E08-A73F-287C967EDD25}"/>
                </a:ext>
              </a:extLst>
            </p:cNvPr>
            <p:cNvSpPr/>
            <p:nvPr/>
          </p:nvSpPr>
          <p:spPr bwMode="auto">
            <a:xfrm>
              <a:off x="8986294" y="4651355"/>
              <a:ext cx="60895" cy="44656"/>
            </a:xfrm>
            <a:custGeom>
              <a:avLst/>
              <a:gdLst>
                <a:gd name="T0" fmla="*/ 3 w 65"/>
                <a:gd name="T1" fmla="*/ 34 h 48"/>
                <a:gd name="T2" fmla="*/ 39 w 65"/>
                <a:gd name="T3" fmla="*/ 46 h 48"/>
                <a:gd name="T4" fmla="*/ 61 w 65"/>
                <a:gd name="T5" fmla="*/ 28 h 48"/>
                <a:gd name="T6" fmla="*/ 65 w 65"/>
                <a:gd name="T7" fmla="*/ 20 h 48"/>
                <a:gd name="T8" fmla="*/ 29 w 65"/>
                <a:gd name="T9" fmla="*/ 3 h 48"/>
                <a:gd name="T10" fmla="*/ 0 w 65"/>
                <a:gd name="T11" fmla="*/ 33 h 48"/>
                <a:gd name="T12" fmla="*/ 3 w 65"/>
                <a:gd name="T13" fmla="*/ 34 h 48"/>
                <a:gd name="T14" fmla="*/ 45 w 65"/>
                <a:gd name="T15" fmla="*/ 38 h 48"/>
                <a:gd name="T16" fmla="*/ 40 w 65"/>
                <a:gd name="T17" fmla="*/ 33 h 48"/>
                <a:gd name="T18" fmla="*/ 45 w 65"/>
                <a:gd name="T19" fmla="*/ 28 h 48"/>
                <a:gd name="T20" fmla="*/ 49 w 65"/>
                <a:gd name="T21" fmla="*/ 33 h 48"/>
                <a:gd name="T22" fmla="*/ 45 w 65"/>
                <a:gd name="T23" fmla="*/ 38 h 48"/>
                <a:gd name="T24" fmla="*/ 16 w 65"/>
                <a:gd name="T25" fmla="*/ 25 h 48"/>
                <a:gd name="T26" fmla="*/ 38 w 65"/>
                <a:gd name="T27" fmla="*/ 14 h 48"/>
                <a:gd name="T28" fmla="*/ 46 w 65"/>
                <a:gd name="T29" fmla="*/ 15 h 48"/>
                <a:gd name="T30" fmla="*/ 50 w 65"/>
                <a:gd name="T31" fmla="*/ 21 h 48"/>
                <a:gd name="T32" fmla="*/ 43 w 65"/>
                <a:gd name="T33" fmla="*/ 24 h 48"/>
                <a:gd name="T34" fmla="*/ 29 w 65"/>
                <a:gd name="T35" fmla="*/ 24 h 48"/>
                <a:gd name="T36" fmla="*/ 21 w 65"/>
                <a:gd name="T37" fmla="*/ 30 h 48"/>
                <a:gd name="T38" fmla="*/ 15 w 65"/>
                <a:gd name="T39" fmla="*/ 31 h 48"/>
                <a:gd name="T40" fmla="*/ 16 w 65"/>
                <a:gd name="T41" fmla="*/ 2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48">
                  <a:moveTo>
                    <a:pt x="3" y="34"/>
                  </a:moveTo>
                  <a:cubicBezTo>
                    <a:pt x="13" y="44"/>
                    <a:pt x="25" y="48"/>
                    <a:pt x="39" y="46"/>
                  </a:cubicBezTo>
                  <a:cubicBezTo>
                    <a:pt x="50" y="45"/>
                    <a:pt x="58" y="39"/>
                    <a:pt x="61" y="28"/>
                  </a:cubicBezTo>
                  <a:cubicBezTo>
                    <a:pt x="62" y="25"/>
                    <a:pt x="62" y="22"/>
                    <a:pt x="65" y="20"/>
                  </a:cubicBezTo>
                  <a:cubicBezTo>
                    <a:pt x="58" y="7"/>
                    <a:pt x="45" y="0"/>
                    <a:pt x="29" y="3"/>
                  </a:cubicBezTo>
                  <a:cubicBezTo>
                    <a:pt x="14" y="5"/>
                    <a:pt x="2" y="18"/>
                    <a:pt x="0" y="33"/>
                  </a:cubicBezTo>
                  <a:cubicBezTo>
                    <a:pt x="1" y="33"/>
                    <a:pt x="2" y="33"/>
                    <a:pt x="3" y="34"/>
                  </a:cubicBezTo>
                  <a:close/>
                  <a:moveTo>
                    <a:pt x="45" y="38"/>
                  </a:moveTo>
                  <a:cubicBezTo>
                    <a:pt x="42" y="37"/>
                    <a:pt x="40" y="35"/>
                    <a:pt x="40" y="33"/>
                  </a:cubicBezTo>
                  <a:cubicBezTo>
                    <a:pt x="40" y="30"/>
                    <a:pt x="42" y="28"/>
                    <a:pt x="45" y="28"/>
                  </a:cubicBezTo>
                  <a:cubicBezTo>
                    <a:pt x="48" y="28"/>
                    <a:pt x="49" y="30"/>
                    <a:pt x="49" y="33"/>
                  </a:cubicBezTo>
                  <a:cubicBezTo>
                    <a:pt x="50" y="36"/>
                    <a:pt x="48" y="38"/>
                    <a:pt x="45" y="38"/>
                  </a:cubicBezTo>
                  <a:close/>
                  <a:moveTo>
                    <a:pt x="16" y="25"/>
                  </a:moveTo>
                  <a:cubicBezTo>
                    <a:pt x="21" y="17"/>
                    <a:pt x="29" y="14"/>
                    <a:pt x="38" y="14"/>
                  </a:cubicBezTo>
                  <a:cubicBezTo>
                    <a:pt x="41" y="14"/>
                    <a:pt x="43" y="14"/>
                    <a:pt x="46" y="15"/>
                  </a:cubicBezTo>
                  <a:cubicBezTo>
                    <a:pt x="48" y="16"/>
                    <a:pt x="51" y="17"/>
                    <a:pt x="50" y="21"/>
                  </a:cubicBezTo>
                  <a:cubicBezTo>
                    <a:pt x="49" y="24"/>
                    <a:pt x="46" y="25"/>
                    <a:pt x="43" y="24"/>
                  </a:cubicBezTo>
                  <a:cubicBezTo>
                    <a:pt x="38" y="22"/>
                    <a:pt x="33" y="22"/>
                    <a:pt x="29" y="24"/>
                  </a:cubicBezTo>
                  <a:cubicBezTo>
                    <a:pt x="25" y="25"/>
                    <a:pt x="23" y="28"/>
                    <a:pt x="21" y="30"/>
                  </a:cubicBezTo>
                  <a:cubicBezTo>
                    <a:pt x="19" y="31"/>
                    <a:pt x="18" y="33"/>
                    <a:pt x="15" y="31"/>
                  </a:cubicBezTo>
                  <a:cubicBezTo>
                    <a:pt x="13" y="30"/>
                    <a:pt x="14" y="27"/>
                    <a:pt x="16" y="25"/>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íṡľiḍe">
              <a:extLst>
                <a:ext uri="{FF2B5EF4-FFF2-40B4-BE49-F238E27FC236}">
                  <a16:creationId xmlns:a16="http://schemas.microsoft.com/office/drawing/2014/main" id="{349CFEE0-8670-DC39-F9F3-4A2D464B022A}"/>
                </a:ext>
              </a:extLst>
            </p:cNvPr>
            <p:cNvSpPr/>
            <p:nvPr/>
          </p:nvSpPr>
          <p:spPr bwMode="auto">
            <a:xfrm>
              <a:off x="8986294" y="4669849"/>
              <a:ext cx="60895" cy="26162"/>
            </a:xfrm>
            <a:custGeom>
              <a:avLst/>
              <a:gdLst>
                <a:gd name="T0" fmla="*/ 6 w 65"/>
                <a:gd name="T1" fmla="*/ 19 h 28"/>
                <a:gd name="T2" fmla="*/ 35 w 65"/>
                <a:gd name="T3" fmla="*/ 28 h 28"/>
                <a:gd name="T4" fmla="*/ 62 w 65"/>
                <a:gd name="T5" fmla="*/ 9 h 28"/>
                <a:gd name="T6" fmla="*/ 65 w 65"/>
                <a:gd name="T7" fmla="*/ 0 h 28"/>
                <a:gd name="T8" fmla="*/ 61 w 65"/>
                <a:gd name="T9" fmla="*/ 8 h 28"/>
                <a:gd name="T10" fmla="*/ 39 w 65"/>
                <a:gd name="T11" fmla="*/ 26 h 28"/>
                <a:gd name="T12" fmla="*/ 3 w 65"/>
                <a:gd name="T13" fmla="*/ 14 h 28"/>
                <a:gd name="T14" fmla="*/ 0 w 65"/>
                <a:gd name="T15" fmla="*/ 13 h 28"/>
                <a:gd name="T16" fmla="*/ 6 w 65"/>
                <a:gd name="T17"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28">
                  <a:moveTo>
                    <a:pt x="6" y="19"/>
                  </a:moveTo>
                  <a:cubicBezTo>
                    <a:pt x="15" y="25"/>
                    <a:pt x="24" y="28"/>
                    <a:pt x="35" y="28"/>
                  </a:cubicBezTo>
                  <a:cubicBezTo>
                    <a:pt x="48" y="27"/>
                    <a:pt x="58" y="21"/>
                    <a:pt x="62" y="9"/>
                  </a:cubicBezTo>
                  <a:cubicBezTo>
                    <a:pt x="63" y="6"/>
                    <a:pt x="64" y="3"/>
                    <a:pt x="65" y="0"/>
                  </a:cubicBezTo>
                  <a:cubicBezTo>
                    <a:pt x="62" y="2"/>
                    <a:pt x="62" y="5"/>
                    <a:pt x="61" y="8"/>
                  </a:cubicBezTo>
                  <a:cubicBezTo>
                    <a:pt x="58" y="19"/>
                    <a:pt x="50" y="25"/>
                    <a:pt x="39" y="26"/>
                  </a:cubicBezTo>
                  <a:cubicBezTo>
                    <a:pt x="25" y="28"/>
                    <a:pt x="13" y="24"/>
                    <a:pt x="3" y="14"/>
                  </a:cubicBezTo>
                  <a:cubicBezTo>
                    <a:pt x="2" y="13"/>
                    <a:pt x="1" y="13"/>
                    <a:pt x="0" y="13"/>
                  </a:cubicBezTo>
                  <a:cubicBezTo>
                    <a:pt x="2" y="14"/>
                    <a:pt x="3" y="17"/>
                    <a:pt x="6" y="19"/>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íṥľíḓé">
              <a:extLst>
                <a:ext uri="{FF2B5EF4-FFF2-40B4-BE49-F238E27FC236}">
                  <a16:creationId xmlns:a16="http://schemas.microsoft.com/office/drawing/2014/main" id="{37EE8342-B834-97A5-7DC2-C791C0E1C7DB}"/>
                </a:ext>
              </a:extLst>
            </p:cNvPr>
            <p:cNvSpPr/>
            <p:nvPr/>
          </p:nvSpPr>
          <p:spPr bwMode="auto">
            <a:xfrm>
              <a:off x="8670545" y="5609881"/>
              <a:ext cx="52324" cy="65856"/>
            </a:xfrm>
            <a:custGeom>
              <a:avLst/>
              <a:gdLst>
                <a:gd name="T0" fmla="*/ 0 w 56"/>
                <a:gd name="T1" fmla="*/ 56 h 70"/>
                <a:gd name="T2" fmla="*/ 21 w 56"/>
                <a:gd name="T3" fmla="*/ 68 h 70"/>
                <a:gd name="T4" fmla="*/ 26 w 56"/>
                <a:gd name="T5" fmla="*/ 67 h 70"/>
                <a:gd name="T6" fmla="*/ 54 w 56"/>
                <a:gd name="T7" fmla="*/ 18 h 70"/>
                <a:gd name="T8" fmla="*/ 54 w 56"/>
                <a:gd name="T9" fmla="*/ 12 h 70"/>
                <a:gd name="T10" fmla="*/ 34 w 56"/>
                <a:gd name="T11" fmla="*/ 0 h 70"/>
                <a:gd name="T12" fmla="*/ 4 w 56"/>
                <a:gd name="T13" fmla="*/ 49 h 70"/>
                <a:gd name="T14" fmla="*/ 0 w 56"/>
                <a:gd name="T15" fmla="*/ 56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70">
                  <a:moveTo>
                    <a:pt x="0" y="56"/>
                  </a:moveTo>
                  <a:cubicBezTo>
                    <a:pt x="7" y="59"/>
                    <a:pt x="14" y="63"/>
                    <a:pt x="21" y="68"/>
                  </a:cubicBezTo>
                  <a:cubicBezTo>
                    <a:pt x="23" y="70"/>
                    <a:pt x="24" y="70"/>
                    <a:pt x="26" y="67"/>
                  </a:cubicBezTo>
                  <a:cubicBezTo>
                    <a:pt x="35" y="51"/>
                    <a:pt x="45" y="34"/>
                    <a:pt x="54" y="18"/>
                  </a:cubicBezTo>
                  <a:cubicBezTo>
                    <a:pt x="56" y="16"/>
                    <a:pt x="55" y="14"/>
                    <a:pt x="54" y="12"/>
                  </a:cubicBezTo>
                  <a:cubicBezTo>
                    <a:pt x="48" y="7"/>
                    <a:pt x="42" y="2"/>
                    <a:pt x="34" y="0"/>
                  </a:cubicBezTo>
                  <a:cubicBezTo>
                    <a:pt x="23" y="15"/>
                    <a:pt x="15" y="33"/>
                    <a:pt x="4" y="49"/>
                  </a:cubicBezTo>
                  <a:cubicBezTo>
                    <a:pt x="2" y="51"/>
                    <a:pt x="1" y="54"/>
                    <a:pt x="0" y="56"/>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ïSḻiďè">
              <a:extLst>
                <a:ext uri="{FF2B5EF4-FFF2-40B4-BE49-F238E27FC236}">
                  <a16:creationId xmlns:a16="http://schemas.microsoft.com/office/drawing/2014/main" id="{567A87A5-F0C3-887D-9F13-5C45507ECD39}"/>
                </a:ext>
              </a:extLst>
            </p:cNvPr>
            <p:cNvSpPr/>
            <p:nvPr/>
          </p:nvSpPr>
          <p:spPr bwMode="auto">
            <a:xfrm>
              <a:off x="9267763" y="5040629"/>
              <a:ext cx="42401" cy="50520"/>
            </a:xfrm>
            <a:custGeom>
              <a:avLst/>
              <a:gdLst>
                <a:gd name="T0" fmla="*/ 12 w 45"/>
                <a:gd name="T1" fmla="*/ 53 h 54"/>
                <a:gd name="T2" fmla="*/ 43 w 45"/>
                <a:gd name="T3" fmla="*/ 27 h 54"/>
                <a:gd name="T4" fmla="*/ 44 w 45"/>
                <a:gd name="T5" fmla="*/ 0 h 54"/>
                <a:gd name="T6" fmla="*/ 42 w 45"/>
                <a:gd name="T7" fmla="*/ 2 h 54"/>
                <a:gd name="T8" fmla="*/ 1 w 45"/>
                <a:gd name="T9" fmla="*/ 8 h 54"/>
                <a:gd name="T10" fmla="*/ 2 w 45"/>
                <a:gd name="T11" fmla="*/ 42 h 54"/>
                <a:gd name="T12" fmla="*/ 12 w 45"/>
                <a:gd name="T13" fmla="*/ 53 h 54"/>
              </a:gdLst>
              <a:ahLst/>
              <a:cxnLst>
                <a:cxn ang="0">
                  <a:pos x="T0" y="T1"/>
                </a:cxn>
                <a:cxn ang="0">
                  <a:pos x="T2" y="T3"/>
                </a:cxn>
                <a:cxn ang="0">
                  <a:pos x="T4" y="T5"/>
                </a:cxn>
                <a:cxn ang="0">
                  <a:pos x="T6" y="T7"/>
                </a:cxn>
                <a:cxn ang="0">
                  <a:pos x="T8" y="T9"/>
                </a:cxn>
                <a:cxn ang="0">
                  <a:pos x="T10" y="T11"/>
                </a:cxn>
                <a:cxn ang="0">
                  <a:pos x="T12" y="T13"/>
                </a:cxn>
              </a:cxnLst>
              <a:rect l="0" t="0" r="r" b="b"/>
              <a:pathLst>
                <a:path w="45" h="54">
                  <a:moveTo>
                    <a:pt x="12" y="53"/>
                  </a:moveTo>
                  <a:cubicBezTo>
                    <a:pt x="29" y="53"/>
                    <a:pt x="40" y="43"/>
                    <a:pt x="43" y="27"/>
                  </a:cubicBezTo>
                  <a:cubicBezTo>
                    <a:pt x="44" y="18"/>
                    <a:pt x="45" y="9"/>
                    <a:pt x="44" y="0"/>
                  </a:cubicBezTo>
                  <a:cubicBezTo>
                    <a:pt x="44" y="1"/>
                    <a:pt x="43" y="2"/>
                    <a:pt x="42" y="2"/>
                  </a:cubicBezTo>
                  <a:cubicBezTo>
                    <a:pt x="29" y="10"/>
                    <a:pt x="15" y="11"/>
                    <a:pt x="1" y="8"/>
                  </a:cubicBezTo>
                  <a:cubicBezTo>
                    <a:pt x="0" y="20"/>
                    <a:pt x="1" y="31"/>
                    <a:pt x="2" y="42"/>
                  </a:cubicBezTo>
                  <a:cubicBezTo>
                    <a:pt x="2" y="54"/>
                    <a:pt x="1" y="52"/>
                    <a:pt x="12" y="53"/>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iSlíḋè">
              <a:extLst>
                <a:ext uri="{FF2B5EF4-FFF2-40B4-BE49-F238E27FC236}">
                  <a16:creationId xmlns:a16="http://schemas.microsoft.com/office/drawing/2014/main" id="{269DF369-E12E-0398-61D1-5E0F83A82DEE}"/>
                </a:ext>
              </a:extLst>
            </p:cNvPr>
            <p:cNvSpPr/>
            <p:nvPr/>
          </p:nvSpPr>
          <p:spPr bwMode="auto">
            <a:xfrm>
              <a:off x="9268665" y="5040629"/>
              <a:ext cx="40596" cy="10375"/>
            </a:xfrm>
            <a:custGeom>
              <a:avLst/>
              <a:gdLst>
                <a:gd name="T0" fmla="*/ 41 w 43"/>
                <a:gd name="T1" fmla="*/ 2 h 11"/>
                <a:gd name="T2" fmla="*/ 43 w 43"/>
                <a:gd name="T3" fmla="*/ 0 h 11"/>
                <a:gd name="T4" fmla="*/ 8 w 43"/>
                <a:gd name="T5" fmla="*/ 8 h 11"/>
                <a:gd name="T6" fmla="*/ 0 w 43"/>
                <a:gd name="T7" fmla="*/ 8 h 11"/>
                <a:gd name="T8" fmla="*/ 41 w 43"/>
                <a:gd name="T9" fmla="*/ 2 h 11"/>
              </a:gdLst>
              <a:ahLst/>
              <a:cxnLst>
                <a:cxn ang="0">
                  <a:pos x="T0" y="T1"/>
                </a:cxn>
                <a:cxn ang="0">
                  <a:pos x="T2" y="T3"/>
                </a:cxn>
                <a:cxn ang="0">
                  <a:pos x="T4" y="T5"/>
                </a:cxn>
                <a:cxn ang="0">
                  <a:pos x="T6" y="T7"/>
                </a:cxn>
                <a:cxn ang="0">
                  <a:pos x="T8" y="T9"/>
                </a:cxn>
              </a:cxnLst>
              <a:rect l="0" t="0" r="r" b="b"/>
              <a:pathLst>
                <a:path w="43" h="11">
                  <a:moveTo>
                    <a:pt x="41" y="2"/>
                  </a:moveTo>
                  <a:cubicBezTo>
                    <a:pt x="42" y="2"/>
                    <a:pt x="43" y="1"/>
                    <a:pt x="43" y="0"/>
                  </a:cubicBezTo>
                  <a:cubicBezTo>
                    <a:pt x="33" y="6"/>
                    <a:pt x="21" y="10"/>
                    <a:pt x="8" y="8"/>
                  </a:cubicBezTo>
                  <a:cubicBezTo>
                    <a:pt x="5" y="8"/>
                    <a:pt x="3" y="7"/>
                    <a:pt x="0" y="8"/>
                  </a:cubicBezTo>
                  <a:cubicBezTo>
                    <a:pt x="14" y="11"/>
                    <a:pt x="28" y="10"/>
                    <a:pt x="41" y="2"/>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iṡlíḓê">
              <a:extLst>
                <a:ext uri="{FF2B5EF4-FFF2-40B4-BE49-F238E27FC236}">
                  <a16:creationId xmlns:a16="http://schemas.microsoft.com/office/drawing/2014/main" id="{DCD1AE33-7086-625C-F86D-893F86DF8FE5}"/>
                </a:ext>
              </a:extLst>
            </p:cNvPr>
            <p:cNvSpPr/>
            <p:nvPr/>
          </p:nvSpPr>
          <p:spPr bwMode="auto">
            <a:xfrm>
              <a:off x="8654306" y="5771364"/>
              <a:ext cx="43303" cy="41048"/>
            </a:xfrm>
            <a:custGeom>
              <a:avLst/>
              <a:gdLst>
                <a:gd name="T0" fmla="*/ 38 w 46"/>
                <a:gd name="T1" fmla="*/ 44 h 44"/>
                <a:gd name="T2" fmla="*/ 43 w 46"/>
                <a:gd name="T3" fmla="*/ 41 h 44"/>
                <a:gd name="T4" fmla="*/ 46 w 46"/>
                <a:gd name="T5" fmla="*/ 8 h 44"/>
                <a:gd name="T6" fmla="*/ 42 w 46"/>
                <a:gd name="T7" fmla="*/ 4 h 44"/>
                <a:gd name="T8" fmla="*/ 17 w 46"/>
                <a:gd name="T9" fmla="*/ 0 h 44"/>
                <a:gd name="T10" fmla="*/ 8 w 46"/>
                <a:gd name="T11" fmla="*/ 4 h 44"/>
                <a:gd name="T12" fmla="*/ 1 w 46"/>
                <a:gd name="T13" fmla="*/ 44 h 44"/>
                <a:gd name="T14" fmla="*/ 38 w 46"/>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4">
                  <a:moveTo>
                    <a:pt x="38" y="44"/>
                  </a:moveTo>
                  <a:cubicBezTo>
                    <a:pt x="41" y="44"/>
                    <a:pt x="42" y="43"/>
                    <a:pt x="43" y="41"/>
                  </a:cubicBezTo>
                  <a:cubicBezTo>
                    <a:pt x="44" y="30"/>
                    <a:pt x="45" y="19"/>
                    <a:pt x="46" y="8"/>
                  </a:cubicBezTo>
                  <a:cubicBezTo>
                    <a:pt x="46" y="5"/>
                    <a:pt x="45" y="4"/>
                    <a:pt x="42" y="4"/>
                  </a:cubicBezTo>
                  <a:cubicBezTo>
                    <a:pt x="34" y="3"/>
                    <a:pt x="25" y="2"/>
                    <a:pt x="17" y="0"/>
                  </a:cubicBezTo>
                  <a:cubicBezTo>
                    <a:pt x="13" y="0"/>
                    <a:pt x="10" y="1"/>
                    <a:pt x="8" y="4"/>
                  </a:cubicBezTo>
                  <a:cubicBezTo>
                    <a:pt x="2" y="17"/>
                    <a:pt x="0" y="30"/>
                    <a:pt x="1" y="44"/>
                  </a:cubicBezTo>
                  <a:cubicBezTo>
                    <a:pt x="13" y="44"/>
                    <a:pt x="26" y="44"/>
                    <a:pt x="38" y="44"/>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îṥḷíḓè">
              <a:extLst>
                <a:ext uri="{FF2B5EF4-FFF2-40B4-BE49-F238E27FC236}">
                  <a16:creationId xmlns:a16="http://schemas.microsoft.com/office/drawing/2014/main" id="{BD089B11-FD43-6854-4B44-E286028B685D}"/>
                </a:ext>
              </a:extLst>
            </p:cNvPr>
            <p:cNvSpPr/>
            <p:nvPr/>
          </p:nvSpPr>
          <p:spPr bwMode="auto">
            <a:xfrm>
              <a:off x="8643029" y="5605370"/>
              <a:ext cx="59090" cy="57286"/>
            </a:xfrm>
            <a:custGeom>
              <a:avLst/>
              <a:gdLst>
                <a:gd name="T0" fmla="*/ 29 w 63"/>
                <a:gd name="T1" fmla="*/ 61 h 61"/>
                <a:gd name="T2" fmla="*/ 36 w 63"/>
                <a:gd name="T3" fmla="*/ 47 h 61"/>
                <a:gd name="T4" fmla="*/ 49 w 63"/>
                <a:gd name="T5" fmla="*/ 24 h 61"/>
                <a:gd name="T6" fmla="*/ 63 w 63"/>
                <a:gd name="T7" fmla="*/ 5 h 61"/>
                <a:gd name="T8" fmla="*/ 37 w 63"/>
                <a:gd name="T9" fmla="*/ 0 h 61"/>
                <a:gd name="T10" fmla="*/ 24 w 63"/>
                <a:gd name="T11" fmla="*/ 8 h 61"/>
                <a:gd name="T12" fmla="*/ 4 w 63"/>
                <a:gd name="T13" fmla="*/ 46 h 61"/>
                <a:gd name="T14" fmla="*/ 0 w 63"/>
                <a:gd name="T15" fmla="*/ 57 h 61"/>
                <a:gd name="T16" fmla="*/ 29 w 63"/>
                <a:gd name="T17" fmla="*/ 61 h 61"/>
                <a:gd name="T18" fmla="*/ 12 w 63"/>
                <a:gd name="T19" fmla="*/ 39 h 61"/>
                <a:gd name="T20" fmla="*/ 16 w 63"/>
                <a:gd name="T21" fmla="*/ 31 h 61"/>
                <a:gd name="T22" fmla="*/ 28 w 63"/>
                <a:gd name="T23" fmla="*/ 12 h 61"/>
                <a:gd name="T24" fmla="*/ 31 w 63"/>
                <a:gd name="T25" fmla="*/ 9 h 61"/>
                <a:gd name="T26" fmla="*/ 34 w 63"/>
                <a:gd name="T27" fmla="*/ 13 h 61"/>
                <a:gd name="T28" fmla="*/ 17 w 63"/>
                <a:gd name="T29" fmla="*/ 42 h 61"/>
                <a:gd name="T30" fmla="*/ 12 w 63"/>
                <a:gd name="T31" fmla="*/ 43 h 61"/>
                <a:gd name="T32" fmla="*/ 12 w 63"/>
                <a:gd name="T33" fmla="*/ 3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61">
                  <a:moveTo>
                    <a:pt x="29" y="61"/>
                  </a:moveTo>
                  <a:cubicBezTo>
                    <a:pt x="30" y="55"/>
                    <a:pt x="33" y="51"/>
                    <a:pt x="36" y="47"/>
                  </a:cubicBezTo>
                  <a:cubicBezTo>
                    <a:pt x="41" y="39"/>
                    <a:pt x="45" y="32"/>
                    <a:pt x="49" y="24"/>
                  </a:cubicBezTo>
                  <a:cubicBezTo>
                    <a:pt x="53" y="17"/>
                    <a:pt x="58" y="10"/>
                    <a:pt x="63" y="5"/>
                  </a:cubicBezTo>
                  <a:cubicBezTo>
                    <a:pt x="55" y="1"/>
                    <a:pt x="46" y="0"/>
                    <a:pt x="37" y="0"/>
                  </a:cubicBezTo>
                  <a:cubicBezTo>
                    <a:pt x="30" y="0"/>
                    <a:pt x="27" y="2"/>
                    <a:pt x="24" y="8"/>
                  </a:cubicBezTo>
                  <a:cubicBezTo>
                    <a:pt x="18" y="21"/>
                    <a:pt x="11" y="33"/>
                    <a:pt x="4" y="46"/>
                  </a:cubicBezTo>
                  <a:cubicBezTo>
                    <a:pt x="3" y="49"/>
                    <a:pt x="1" y="53"/>
                    <a:pt x="0" y="57"/>
                  </a:cubicBezTo>
                  <a:cubicBezTo>
                    <a:pt x="10" y="56"/>
                    <a:pt x="19" y="58"/>
                    <a:pt x="29" y="61"/>
                  </a:cubicBezTo>
                  <a:close/>
                  <a:moveTo>
                    <a:pt x="12" y="39"/>
                  </a:moveTo>
                  <a:cubicBezTo>
                    <a:pt x="12" y="36"/>
                    <a:pt x="14" y="34"/>
                    <a:pt x="16" y="31"/>
                  </a:cubicBezTo>
                  <a:cubicBezTo>
                    <a:pt x="20" y="25"/>
                    <a:pt x="24" y="19"/>
                    <a:pt x="28" y="12"/>
                  </a:cubicBezTo>
                  <a:cubicBezTo>
                    <a:pt x="29" y="11"/>
                    <a:pt x="29" y="10"/>
                    <a:pt x="31" y="9"/>
                  </a:cubicBezTo>
                  <a:cubicBezTo>
                    <a:pt x="34" y="10"/>
                    <a:pt x="35" y="11"/>
                    <a:pt x="34" y="13"/>
                  </a:cubicBezTo>
                  <a:cubicBezTo>
                    <a:pt x="29" y="24"/>
                    <a:pt x="24" y="33"/>
                    <a:pt x="17" y="42"/>
                  </a:cubicBezTo>
                  <a:cubicBezTo>
                    <a:pt x="16" y="43"/>
                    <a:pt x="14" y="44"/>
                    <a:pt x="12" y="43"/>
                  </a:cubicBezTo>
                  <a:cubicBezTo>
                    <a:pt x="11" y="43"/>
                    <a:pt x="11" y="41"/>
                    <a:pt x="12" y="39"/>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îṩ1iḑé">
              <a:extLst>
                <a:ext uri="{FF2B5EF4-FFF2-40B4-BE49-F238E27FC236}">
                  <a16:creationId xmlns:a16="http://schemas.microsoft.com/office/drawing/2014/main" id="{B6B5D74B-1A8C-06EB-E12F-A592DADDC765}"/>
                </a:ext>
              </a:extLst>
            </p:cNvPr>
            <p:cNvSpPr/>
            <p:nvPr/>
          </p:nvSpPr>
          <p:spPr bwMode="auto">
            <a:xfrm>
              <a:off x="8670545" y="5609881"/>
              <a:ext cx="31575" cy="52775"/>
            </a:xfrm>
            <a:custGeom>
              <a:avLst/>
              <a:gdLst>
                <a:gd name="T0" fmla="*/ 7 w 34"/>
                <a:gd name="T1" fmla="*/ 42 h 56"/>
                <a:gd name="T2" fmla="*/ 0 w 34"/>
                <a:gd name="T3" fmla="*/ 56 h 56"/>
                <a:gd name="T4" fmla="*/ 4 w 34"/>
                <a:gd name="T5" fmla="*/ 49 h 56"/>
                <a:gd name="T6" fmla="*/ 34 w 34"/>
                <a:gd name="T7" fmla="*/ 0 h 56"/>
                <a:gd name="T8" fmla="*/ 20 w 34"/>
                <a:gd name="T9" fmla="*/ 19 h 56"/>
                <a:gd name="T10" fmla="*/ 7 w 34"/>
                <a:gd name="T11" fmla="*/ 42 h 56"/>
              </a:gdLst>
              <a:ahLst/>
              <a:cxnLst>
                <a:cxn ang="0">
                  <a:pos x="T0" y="T1"/>
                </a:cxn>
                <a:cxn ang="0">
                  <a:pos x="T2" y="T3"/>
                </a:cxn>
                <a:cxn ang="0">
                  <a:pos x="T4" y="T5"/>
                </a:cxn>
                <a:cxn ang="0">
                  <a:pos x="T6" y="T7"/>
                </a:cxn>
                <a:cxn ang="0">
                  <a:pos x="T8" y="T9"/>
                </a:cxn>
                <a:cxn ang="0">
                  <a:pos x="T10" y="T11"/>
                </a:cxn>
              </a:cxnLst>
              <a:rect l="0" t="0" r="r" b="b"/>
              <a:pathLst>
                <a:path w="34" h="56">
                  <a:moveTo>
                    <a:pt x="7" y="42"/>
                  </a:moveTo>
                  <a:cubicBezTo>
                    <a:pt x="4" y="46"/>
                    <a:pt x="1" y="50"/>
                    <a:pt x="0" y="56"/>
                  </a:cubicBezTo>
                  <a:cubicBezTo>
                    <a:pt x="1" y="54"/>
                    <a:pt x="2" y="51"/>
                    <a:pt x="4" y="49"/>
                  </a:cubicBezTo>
                  <a:cubicBezTo>
                    <a:pt x="15" y="33"/>
                    <a:pt x="23" y="15"/>
                    <a:pt x="34" y="0"/>
                  </a:cubicBezTo>
                  <a:cubicBezTo>
                    <a:pt x="29" y="5"/>
                    <a:pt x="24" y="12"/>
                    <a:pt x="20" y="19"/>
                  </a:cubicBezTo>
                  <a:cubicBezTo>
                    <a:pt x="16" y="27"/>
                    <a:pt x="12" y="34"/>
                    <a:pt x="7" y="42"/>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iSḻiḍé">
              <a:extLst>
                <a:ext uri="{FF2B5EF4-FFF2-40B4-BE49-F238E27FC236}">
                  <a16:creationId xmlns:a16="http://schemas.microsoft.com/office/drawing/2014/main" id="{413FDD7C-748E-B732-A13E-FC3591EB9E9E}"/>
                </a:ext>
              </a:extLst>
            </p:cNvPr>
            <p:cNvSpPr/>
            <p:nvPr/>
          </p:nvSpPr>
          <p:spPr bwMode="auto">
            <a:xfrm>
              <a:off x="8705277" y="5550339"/>
              <a:ext cx="51422" cy="63601"/>
            </a:xfrm>
            <a:custGeom>
              <a:avLst/>
              <a:gdLst>
                <a:gd name="T0" fmla="*/ 33 w 55"/>
                <a:gd name="T1" fmla="*/ 4 h 68"/>
                <a:gd name="T2" fmla="*/ 6 w 55"/>
                <a:gd name="T3" fmla="*/ 52 h 68"/>
                <a:gd name="T4" fmla="*/ 0 w 55"/>
                <a:gd name="T5" fmla="*/ 55 h 68"/>
                <a:gd name="T6" fmla="*/ 20 w 55"/>
                <a:gd name="T7" fmla="*/ 66 h 68"/>
                <a:gd name="T8" fmla="*/ 26 w 55"/>
                <a:gd name="T9" fmla="*/ 65 h 68"/>
                <a:gd name="T10" fmla="*/ 54 w 55"/>
                <a:gd name="T11" fmla="*/ 20 h 68"/>
                <a:gd name="T12" fmla="*/ 54 w 55"/>
                <a:gd name="T13" fmla="*/ 15 h 68"/>
                <a:gd name="T14" fmla="*/ 34 w 55"/>
                <a:gd name="T15" fmla="*/ 0 h 68"/>
                <a:gd name="T16" fmla="*/ 33 w 55"/>
                <a:gd name="T17" fmla="*/ 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8">
                  <a:moveTo>
                    <a:pt x="33" y="4"/>
                  </a:moveTo>
                  <a:cubicBezTo>
                    <a:pt x="24" y="20"/>
                    <a:pt x="17" y="38"/>
                    <a:pt x="6" y="52"/>
                  </a:cubicBezTo>
                  <a:cubicBezTo>
                    <a:pt x="4" y="54"/>
                    <a:pt x="3" y="57"/>
                    <a:pt x="0" y="55"/>
                  </a:cubicBezTo>
                  <a:cubicBezTo>
                    <a:pt x="7" y="59"/>
                    <a:pt x="14" y="62"/>
                    <a:pt x="20" y="66"/>
                  </a:cubicBezTo>
                  <a:cubicBezTo>
                    <a:pt x="23" y="68"/>
                    <a:pt x="24" y="67"/>
                    <a:pt x="26" y="65"/>
                  </a:cubicBezTo>
                  <a:cubicBezTo>
                    <a:pt x="38" y="52"/>
                    <a:pt x="47" y="36"/>
                    <a:pt x="54" y="20"/>
                  </a:cubicBezTo>
                  <a:cubicBezTo>
                    <a:pt x="55" y="18"/>
                    <a:pt x="55" y="17"/>
                    <a:pt x="54" y="15"/>
                  </a:cubicBezTo>
                  <a:cubicBezTo>
                    <a:pt x="48" y="9"/>
                    <a:pt x="42" y="4"/>
                    <a:pt x="34" y="0"/>
                  </a:cubicBezTo>
                  <a:cubicBezTo>
                    <a:pt x="35" y="2"/>
                    <a:pt x="34" y="3"/>
                    <a:pt x="33" y="4"/>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ïṡ1ïdé">
              <a:extLst>
                <a:ext uri="{FF2B5EF4-FFF2-40B4-BE49-F238E27FC236}">
                  <a16:creationId xmlns:a16="http://schemas.microsoft.com/office/drawing/2014/main" id="{63749167-8AEE-5E22-7CCA-0C9A7DDE265B}"/>
                </a:ext>
              </a:extLst>
            </p:cNvPr>
            <p:cNvSpPr/>
            <p:nvPr/>
          </p:nvSpPr>
          <p:spPr bwMode="auto">
            <a:xfrm>
              <a:off x="8705277" y="5550339"/>
              <a:ext cx="32477" cy="53226"/>
            </a:xfrm>
            <a:custGeom>
              <a:avLst/>
              <a:gdLst>
                <a:gd name="T0" fmla="*/ 4 w 35"/>
                <a:gd name="T1" fmla="*/ 54 h 57"/>
                <a:gd name="T2" fmla="*/ 0 w 35"/>
                <a:gd name="T3" fmla="*/ 55 h 57"/>
                <a:gd name="T4" fmla="*/ 6 w 35"/>
                <a:gd name="T5" fmla="*/ 52 h 57"/>
                <a:gd name="T6" fmla="*/ 33 w 35"/>
                <a:gd name="T7" fmla="*/ 4 h 57"/>
                <a:gd name="T8" fmla="*/ 34 w 35"/>
                <a:gd name="T9" fmla="*/ 0 h 57"/>
                <a:gd name="T10" fmla="*/ 19 w 35"/>
                <a:gd name="T11" fmla="*/ 30 h 57"/>
                <a:gd name="T12" fmla="*/ 4 w 35"/>
                <a:gd name="T13" fmla="*/ 54 h 57"/>
              </a:gdLst>
              <a:ahLst/>
              <a:cxnLst>
                <a:cxn ang="0">
                  <a:pos x="T0" y="T1"/>
                </a:cxn>
                <a:cxn ang="0">
                  <a:pos x="T2" y="T3"/>
                </a:cxn>
                <a:cxn ang="0">
                  <a:pos x="T4" y="T5"/>
                </a:cxn>
                <a:cxn ang="0">
                  <a:pos x="T6" y="T7"/>
                </a:cxn>
                <a:cxn ang="0">
                  <a:pos x="T8" y="T9"/>
                </a:cxn>
                <a:cxn ang="0">
                  <a:pos x="T10" y="T11"/>
                </a:cxn>
                <a:cxn ang="0">
                  <a:pos x="T12" y="T13"/>
                </a:cxn>
              </a:cxnLst>
              <a:rect l="0" t="0" r="r" b="b"/>
              <a:pathLst>
                <a:path w="35" h="57">
                  <a:moveTo>
                    <a:pt x="4" y="54"/>
                  </a:moveTo>
                  <a:cubicBezTo>
                    <a:pt x="3" y="55"/>
                    <a:pt x="2" y="55"/>
                    <a:pt x="0" y="55"/>
                  </a:cubicBezTo>
                  <a:cubicBezTo>
                    <a:pt x="3" y="57"/>
                    <a:pt x="4" y="54"/>
                    <a:pt x="6" y="52"/>
                  </a:cubicBezTo>
                  <a:cubicBezTo>
                    <a:pt x="17" y="38"/>
                    <a:pt x="24" y="20"/>
                    <a:pt x="33" y="4"/>
                  </a:cubicBezTo>
                  <a:cubicBezTo>
                    <a:pt x="34" y="3"/>
                    <a:pt x="35" y="2"/>
                    <a:pt x="34" y="0"/>
                  </a:cubicBezTo>
                  <a:cubicBezTo>
                    <a:pt x="29" y="10"/>
                    <a:pt x="23" y="20"/>
                    <a:pt x="19" y="30"/>
                  </a:cubicBezTo>
                  <a:cubicBezTo>
                    <a:pt x="15" y="38"/>
                    <a:pt x="9" y="46"/>
                    <a:pt x="4" y="54"/>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ïşlïde">
              <a:extLst>
                <a:ext uri="{FF2B5EF4-FFF2-40B4-BE49-F238E27FC236}">
                  <a16:creationId xmlns:a16="http://schemas.microsoft.com/office/drawing/2014/main" id="{13C7A459-7620-4FBE-B8A2-E533E09C673A}"/>
                </a:ext>
              </a:extLst>
            </p:cNvPr>
            <p:cNvSpPr/>
            <p:nvPr/>
          </p:nvSpPr>
          <p:spPr bwMode="auto">
            <a:xfrm>
              <a:off x="8741814" y="5494858"/>
              <a:ext cx="46009" cy="62699"/>
            </a:xfrm>
            <a:custGeom>
              <a:avLst/>
              <a:gdLst>
                <a:gd name="T0" fmla="*/ 0 w 49"/>
                <a:gd name="T1" fmla="*/ 47 h 67"/>
                <a:gd name="T2" fmla="*/ 22 w 49"/>
                <a:gd name="T3" fmla="*/ 65 h 67"/>
                <a:gd name="T4" fmla="*/ 26 w 49"/>
                <a:gd name="T5" fmla="*/ 65 h 67"/>
                <a:gd name="T6" fmla="*/ 46 w 49"/>
                <a:gd name="T7" fmla="*/ 36 h 67"/>
                <a:gd name="T8" fmla="*/ 48 w 49"/>
                <a:gd name="T9" fmla="*/ 27 h 67"/>
                <a:gd name="T10" fmla="*/ 24 w 49"/>
                <a:gd name="T11" fmla="*/ 0 h 67"/>
                <a:gd name="T12" fmla="*/ 3 w 49"/>
                <a:gd name="T13" fmla="*/ 45 h 67"/>
                <a:gd name="T14" fmla="*/ 0 w 49"/>
                <a:gd name="T15" fmla="*/ 4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67">
                  <a:moveTo>
                    <a:pt x="0" y="47"/>
                  </a:moveTo>
                  <a:cubicBezTo>
                    <a:pt x="9" y="51"/>
                    <a:pt x="16" y="57"/>
                    <a:pt x="22" y="65"/>
                  </a:cubicBezTo>
                  <a:cubicBezTo>
                    <a:pt x="23" y="67"/>
                    <a:pt x="24" y="67"/>
                    <a:pt x="26" y="65"/>
                  </a:cubicBezTo>
                  <a:cubicBezTo>
                    <a:pt x="33" y="55"/>
                    <a:pt x="39" y="46"/>
                    <a:pt x="46" y="36"/>
                  </a:cubicBezTo>
                  <a:cubicBezTo>
                    <a:pt x="48" y="33"/>
                    <a:pt x="49" y="30"/>
                    <a:pt x="48" y="27"/>
                  </a:cubicBezTo>
                  <a:cubicBezTo>
                    <a:pt x="44" y="14"/>
                    <a:pt x="38" y="4"/>
                    <a:pt x="24" y="0"/>
                  </a:cubicBezTo>
                  <a:cubicBezTo>
                    <a:pt x="19" y="16"/>
                    <a:pt x="11" y="31"/>
                    <a:pt x="3" y="45"/>
                  </a:cubicBezTo>
                  <a:cubicBezTo>
                    <a:pt x="2" y="46"/>
                    <a:pt x="1" y="47"/>
                    <a:pt x="0" y="47"/>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ïšḷíḓe">
              <a:extLst>
                <a:ext uri="{FF2B5EF4-FFF2-40B4-BE49-F238E27FC236}">
                  <a16:creationId xmlns:a16="http://schemas.microsoft.com/office/drawing/2014/main" id="{2A6B2F76-C98F-B6E8-6B2E-701B46D1265A}"/>
                </a:ext>
              </a:extLst>
            </p:cNvPr>
            <p:cNvSpPr/>
            <p:nvPr/>
          </p:nvSpPr>
          <p:spPr bwMode="auto">
            <a:xfrm>
              <a:off x="8703022" y="5777679"/>
              <a:ext cx="43303" cy="34733"/>
            </a:xfrm>
            <a:custGeom>
              <a:avLst/>
              <a:gdLst>
                <a:gd name="T0" fmla="*/ 44 w 46"/>
                <a:gd name="T1" fmla="*/ 11 h 37"/>
                <a:gd name="T2" fmla="*/ 37 w 46"/>
                <a:gd name="T3" fmla="*/ 5 h 37"/>
                <a:gd name="T4" fmla="*/ 12 w 46"/>
                <a:gd name="T5" fmla="*/ 1 h 37"/>
                <a:gd name="T6" fmla="*/ 3 w 46"/>
                <a:gd name="T7" fmla="*/ 6 h 37"/>
                <a:gd name="T8" fmla="*/ 0 w 46"/>
                <a:gd name="T9" fmla="*/ 37 h 37"/>
                <a:gd name="T10" fmla="*/ 44 w 46"/>
                <a:gd name="T11" fmla="*/ 37 h 37"/>
                <a:gd name="T12" fmla="*/ 44 w 46"/>
                <a:gd name="T13" fmla="*/ 11 h 37"/>
              </a:gdLst>
              <a:ahLst/>
              <a:cxnLst>
                <a:cxn ang="0">
                  <a:pos x="T0" y="T1"/>
                </a:cxn>
                <a:cxn ang="0">
                  <a:pos x="T2" y="T3"/>
                </a:cxn>
                <a:cxn ang="0">
                  <a:pos x="T4" y="T5"/>
                </a:cxn>
                <a:cxn ang="0">
                  <a:pos x="T6" y="T7"/>
                </a:cxn>
                <a:cxn ang="0">
                  <a:pos x="T8" y="T9"/>
                </a:cxn>
                <a:cxn ang="0">
                  <a:pos x="T10" y="T11"/>
                </a:cxn>
                <a:cxn ang="0">
                  <a:pos x="T12" y="T13"/>
                </a:cxn>
              </a:cxnLst>
              <a:rect l="0" t="0" r="r" b="b"/>
              <a:pathLst>
                <a:path w="46" h="37">
                  <a:moveTo>
                    <a:pt x="44" y="11"/>
                  </a:moveTo>
                  <a:cubicBezTo>
                    <a:pt x="43" y="8"/>
                    <a:pt x="41" y="6"/>
                    <a:pt x="37" y="5"/>
                  </a:cubicBezTo>
                  <a:cubicBezTo>
                    <a:pt x="29" y="3"/>
                    <a:pt x="20" y="1"/>
                    <a:pt x="12" y="1"/>
                  </a:cubicBezTo>
                  <a:cubicBezTo>
                    <a:pt x="7" y="0"/>
                    <a:pt x="4" y="2"/>
                    <a:pt x="3" y="6"/>
                  </a:cubicBezTo>
                  <a:cubicBezTo>
                    <a:pt x="1" y="16"/>
                    <a:pt x="0" y="27"/>
                    <a:pt x="0" y="37"/>
                  </a:cubicBezTo>
                  <a:cubicBezTo>
                    <a:pt x="15" y="37"/>
                    <a:pt x="30" y="37"/>
                    <a:pt x="44" y="37"/>
                  </a:cubicBezTo>
                  <a:cubicBezTo>
                    <a:pt x="46" y="28"/>
                    <a:pt x="46" y="20"/>
                    <a:pt x="44" y="11"/>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ïṩľîḑé">
              <a:extLst>
                <a:ext uri="{FF2B5EF4-FFF2-40B4-BE49-F238E27FC236}">
                  <a16:creationId xmlns:a16="http://schemas.microsoft.com/office/drawing/2014/main" id="{C4392105-5E1A-53E0-4D23-16489223D0E5}"/>
                </a:ext>
              </a:extLst>
            </p:cNvPr>
            <p:cNvSpPr/>
            <p:nvPr/>
          </p:nvSpPr>
          <p:spPr bwMode="auto">
            <a:xfrm>
              <a:off x="9213183" y="5571540"/>
              <a:ext cx="47814" cy="48716"/>
            </a:xfrm>
            <a:custGeom>
              <a:avLst/>
              <a:gdLst>
                <a:gd name="T0" fmla="*/ 49 w 51"/>
                <a:gd name="T1" fmla="*/ 41 h 52"/>
                <a:gd name="T2" fmla="*/ 29 w 51"/>
                <a:gd name="T3" fmla="*/ 0 h 52"/>
                <a:gd name="T4" fmla="*/ 2 w 51"/>
                <a:gd name="T5" fmla="*/ 14 h 52"/>
                <a:gd name="T6" fmla="*/ 1 w 51"/>
                <a:gd name="T7" fmla="*/ 18 h 52"/>
                <a:gd name="T8" fmla="*/ 16 w 51"/>
                <a:gd name="T9" fmla="*/ 45 h 52"/>
                <a:gd name="T10" fmla="*/ 28 w 51"/>
                <a:gd name="T11" fmla="*/ 51 h 52"/>
                <a:gd name="T12" fmla="*/ 51 w 51"/>
                <a:gd name="T13" fmla="*/ 43 h 52"/>
                <a:gd name="T14" fmla="*/ 49 w 51"/>
                <a:gd name="T15" fmla="*/ 4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2">
                  <a:moveTo>
                    <a:pt x="49" y="41"/>
                  </a:moveTo>
                  <a:cubicBezTo>
                    <a:pt x="43" y="27"/>
                    <a:pt x="34" y="15"/>
                    <a:pt x="29" y="0"/>
                  </a:cubicBezTo>
                  <a:cubicBezTo>
                    <a:pt x="21" y="5"/>
                    <a:pt x="12" y="10"/>
                    <a:pt x="2" y="14"/>
                  </a:cubicBezTo>
                  <a:cubicBezTo>
                    <a:pt x="0" y="15"/>
                    <a:pt x="0" y="16"/>
                    <a:pt x="1" y="18"/>
                  </a:cubicBezTo>
                  <a:cubicBezTo>
                    <a:pt x="6" y="27"/>
                    <a:pt x="11" y="36"/>
                    <a:pt x="16" y="45"/>
                  </a:cubicBezTo>
                  <a:cubicBezTo>
                    <a:pt x="19" y="50"/>
                    <a:pt x="23" y="52"/>
                    <a:pt x="28" y="51"/>
                  </a:cubicBezTo>
                  <a:cubicBezTo>
                    <a:pt x="36" y="50"/>
                    <a:pt x="44" y="48"/>
                    <a:pt x="51" y="43"/>
                  </a:cubicBezTo>
                  <a:cubicBezTo>
                    <a:pt x="50" y="43"/>
                    <a:pt x="49" y="42"/>
                    <a:pt x="49" y="41"/>
                  </a:cubicBezTo>
                  <a:close/>
                </a:path>
              </a:pathLst>
            </a:custGeom>
            <a:solidFill>
              <a:srgbClr val="8582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íṧľîḋe">
              <a:extLst>
                <a:ext uri="{FF2B5EF4-FFF2-40B4-BE49-F238E27FC236}">
                  <a16:creationId xmlns:a16="http://schemas.microsoft.com/office/drawing/2014/main" id="{F83FF226-6918-C8E1-2CA9-5419B538337D}"/>
                </a:ext>
              </a:extLst>
            </p:cNvPr>
            <p:cNvSpPr/>
            <p:nvPr/>
          </p:nvSpPr>
          <p:spPr bwMode="auto">
            <a:xfrm>
              <a:off x="8711592" y="5485385"/>
              <a:ext cx="52775" cy="53678"/>
            </a:xfrm>
            <a:custGeom>
              <a:avLst/>
              <a:gdLst>
                <a:gd name="T0" fmla="*/ 3 w 56"/>
                <a:gd name="T1" fmla="*/ 49 h 57"/>
                <a:gd name="T2" fmla="*/ 32 w 56"/>
                <a:gd name="T3" fmla="*/ 57 h 57"/>
                <a:gd name="T4" fmla="*/ 54 w 56"/>
                <a:gd name="T5" fmla="*/ 12 h 57"/>
                <a:gd name="T6" fmla="*/ 56 w 56"/>
                <a:gd name="T7" fmla="*/ 10 h 57"/>
                <a:gd name="T8" fmla="*/ 36 w 56"/>
                <a:gd name="T9" fmla="*/ 2 h 57"/>
                <a:gd name="T10" fmla="*/ 26 w 56"/>
                <a:gd name="T11" fmla="*/ 5 h 57"/>
                <a:gd name="T12" fmla="*/ 2 w 56"/>
                <a:gd name="T13" fmla="*/ 46 h 57"/>
                <a:gd name="T14" fmla="*/ 3 w 56"/>
                <a:gd name="T15" fmla="*/ 49 h 57"/>
                <a:gd name="T16" fmla="*/ 16 w 56"/>
                <a:gd name="T17" fmla="*/ 33 h 57"/>
                <a:gd name="T18" fmla="*/ 31 w 56"/>
                <a:gd name="T19" fmla="*/ 13 h 57"/>
                <a:gd name="T20" fmla="*/ 37 w 56"/>
                <a:gd name="T21" fmla="*/ 10 h 57"/>
                <a:gd name="T22" fmla="*/ 38 w 56"/>
                <a:gd name="T23" fmla="*/ 18 h 57"/>
                <a:gd name="T24" fmla="*/ 23 w 56"/>
                <a:gd name="T25" fmla="*/ 40 h 57"/>
                <a:gd name="T26" fmla="*/ 19 w 56"/>
                <a:gd name="T27" fmla="*/ 44 h 57"/>
                <a:gd name="T28" fmla="*/ 15 w 56"/>
                <a:gd name="T29" fmla="*/ 44 h 57"/>
                <a:gd name="T30" fmla="*/ 13 w 56"/>
                <a:gd name="T31" fmla="*/ 41 h 57"/>
                <a:gd name="T32" fmla="*/ 16 w 56"/>
                <a:gd name="T33" fmla="*/ 3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57">
                  <a:moveTo>
                    <a:pt x="3" y="49"/>
                  </a:moveTo>
                  <a:cubicBezTo>
                    <a:pt x="14" y="50"/>
                    <a:pt x="23" y="53"/>
                    <a:pt x="32" y="57"/>
                  </a:cubicBezTo>
                  <a:cubicBezTo>
                    <a:pt x="41" y="42"/>
                    <a:pt x="49" y="28"/>
                    <a:pt x="54" y="12"/>
                  </a:cubicBezTo>
                  <a:cubicBezTo>
                    <a:pt x="55" y="11"/>
                    <a:pt x="55" y="10"/>
                    <a:pt x="56" y="10"/>
                  </a:cubicBezTo>
                  <a:cubicBezTo>
                    <a:pt x="50" y="6"/>
                    <a:pt x="43" y="4"/>
                    <a:pt x="36" y="2"/>
                  </a:cubicBezTo>
                  <a:cubicBezTo>
                    <a:pt x="31" y="0"/>
                    <a:pt x="29" y="1"/>
                    <a:pt x="26" y="5"/>
                  </a:cubicBezTo>
                  <a:cubicBezTo>
                    <a:pt x="18" y="19"/>
                    <a:pt x="10" y="32"/>
                    <a:pt x="2" y="46"/>
                  </a:cubicBezTo>
                  <a:cubicBezTo>
                    <a:pt x="0" y="48"/>
                    <a:pt x="1" y="49"/>
                    <a:pt x="3" y="49"/>
                  </a:cubicBezTo>
                  <a:close/>
                  <a:moveTo>
                    <a:pt x="16" y="33"/>
                  </a:moveTo>
                  <a:cubicBezTo>
                    <a:pt x="20" y="26"/>
                    <a:pt x="25" y="19"/>
                    <a:pt x="31" y="13"/>
                  </a:cubicBezTo>
                  <a:cubicBezTo>
                    <a:pt x="32" y="11"/>
                    <a:pt x="34" y="8"/>
                    <a:pt x="37" y="10"/>
                  </a:cubicBezTo>
                  <a:cubicBezTo>
                    <a:pt x="40" y="12"/>
                    <a:pt x="40" y="15"/>
                    <a:pt x="38" y="18"/>
                  </a:cubicBezTo>
                  <a:cubicBezTo>
                    <a:pt x="33" y="25"/>
                    <a:pt x="28" y="33"/>
                    <a:pt x="23" y="40"/>
                  </a:cubicBezTo>
                  <a:cubicBezTo>
                    <a:pt x="22" y="41"/>
                    <a:pt x="21" y="43"/>
                    <a:pt x="19" y="44"/>
                  </a:cubicBezTo>
                  <a:cubicBezTo>
                    <a:pt x="18" y="45"/>
                    <a:pt x="16" y="45"/>
                    <a:pt x="15" y="44"/>
                  </a:cubicBezTo>
                  <a:cubicBezTo>
                    <a:pt x="13" y="43"/>
                    <a:pt x="13" y="42"/>
                    <a:pt x="13" y="41"/>
                  </a:cubicBezTo>
                  <a:cubicBezTo>
                    <a:pt x="13" y="38"/>
                    <a:pt x="14" y="36"/>
                    <a:pt x="16" y="33"/>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íş1îḑè">
              <a:extLst>
                <a:ext uri="{FF2B5EF4-FFF2-40B4-BE49-F238E27FC236}">
                  <a16:creationId xmlns:a16="http://schemas.microsoft.com/office/drawing/2014/main" id="{88B7F3BF-40BB-45EF-E879-143113250D1D}"/>
                </a:ext>
              </a:extLst>
            </p:cNvPr>
            <p:cNvSpPr/>
            <p:nvPr/>
          </p:nvSpPr>
          <p:spPr bwMode="auto">
            <a:xfrm>
              <a:off x="8741814" y="5494858"/>
              <a:ext cx="22554" cy="44205"/>
            </a:xfrm>
            <a:custGeom>
              <a:avLst/>
              <a:gdLst>
                <a:gd name="T0" fmla="*/ 22 w 24"/>
                <a:gd name="T1" fmla="*/ 2 h 47"/>
                <a:gd name="T2" fmla="*/ 0 w 24"/>
                <a:gd name="T3" fmla="*/ 47 h 47"/>
                <a:gd name="T4" fmla="*/ 3 w 24"/>
                <a:gd name="T5" fmla="*/ 45 h 47"/>
                <a:gd name="T6" fmla="*/ 24 w 24"/>
                <a:gd name="T7" fmla="*/ 0 h 47"/>
                <a:gd name="T8" fmla="*/ 22 w 24"/>
                <a:gd name="T9" fmla="*/ 2 h 47"/>
              </a:gdLst>
              <a:ahLst/>
              <a:cxnLst>
                <a:cxn ang="0">
                  <a:pos x="T0" y="T1"/>
                </a:cxn>
                <a:cxn ang="0">
                  <a:pos x="T2" y="T3"/>
                </a:cxn>
                <a:cxn ang="0">
                  <a:pos x="T4" y="T5"/>
                </a:cxn>
                <a:cxn ang="0">
                  <a:pos x="T6" y="T7"/>
                </a:cxn>
                <a:cxn ang="0">
                  <a:pos x="T8" y="T9"/>
                </a:cxn>
              </a:cxnLst>
              <a:rect l="0" t="0" r="r" b="b"/>
              <a:pathLst>
                <a:path w="24" h="47">
                  <a:moveTo>
                    <a:pt x="22" y="2"/>
                  </a:moveTo>
                  <a:cubicBezTo>
                    <a:pt x="17" y="18"/>
                    <a:pt x="9" y="32"/>
                    <a:pt x="0" y="47"/>
                  </a:cubicBezTo>
                  <a:cubicBezTo>
                    <a:pt x="1" y="47"/>
                    <a:pt x="2" y="46"/>
                    <a:pt x="3" y="45"/>
                  </a:cubicBezTo>
                  <a:cubicBezTo>
                    <a:pt x="11" y="31"/>
                    <a:pt x="19" y="16"/>
                    <a:pt x="24" y="0"/>
                  </a:cubicBezTo>
                  <a:cubicBezTo>
                    <a:pt x="23" y="0"/>
                    <a:pt x="23" y="1"/>
                    <a:pt x="22" y="2"/>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ïṣļiḑé">
              <a:extLst>
                <a:ext uri="{FF2B5EF4-FFF2-40B4-BE49-F238E27FC236}">
                  <a16:creationId xmlns:a16="http://schemas.microsoft.com/office/drawing/2014/main" id="{B9702988-4C43-0ADB-8B6C-1C185EF0DC61}"/>
                </a:ext>
              </a:extLst>
            </p:cNvPr>
            <p:cNvSpPr/>
            <p:nvPr/>
          </p:nvSpPr>
          <p:spPr bwMode="auto">
            <a:xfrm>
              <a:off x="9203260" y="5522824"/>
              <a:ext cx="35635" cy="53678"/>
            </a:xfrm>
            <a:custGeom>
              <a:avLst/>
              <a:gdLst>
                <a:gd name="T0" fmla="*/ 11 w 38"/>
                <a:gd name="T1" fmla="*/ 57 h 57"/>
                <a:gd name="T2" fmla="*/ 38 w 38"/>
                <a:gd name="T3" fmla="*/ 47 h 57"/>
                <a:gd name="T4" fmla="*/ 29 w 38"/>
                <a:gd name="T5" fmla="*/ 23 h 57"/>
                <a:gd name="T6" fmla="*/ 25 w 38"/>
                <a:gd name="T7" fmla="*/ 0 h 57"/>
                <a:gd name="T8" fmla="*/ 14 w 38"/>
                <a:gd name="T9" fmla="*/ 6 h 57"/>
                <a:gd name="T10" fmla="*/ 7 w 38"/>
                <a:gd name="T11" fmla="*/ 15 h 57"/>
                <a:gd name="T12" fmla="*/ 2 w 38"/>
                <a:gd name="T13" fmla="*/ 46 h 57"/>
                <a:gd name="T14" fmla="*/ 11 w 3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57">
                  <a:moveTo>
                    <a:pt x="11" y="57"/>
                  </a:moveTo>
                  <a:cubicBezTo>
                    <a:pt x="21" y="56"/>
                    <a:pt x="30" y="53"/>
                    <a:pt x="38" y="47"/>
                  </a:cubicBezTo>
                  <a:cubicBezTo>
                    <a:pt x="36" y="39"/>
                    <a:pt x="32" y="31"/>
                    <a:pt x="29" y="23"/>
                  </a:cubicBezTo>
                  <a:cubicBezTo>
                    <a:pt x="26" y="16"/>
                    <a:pt x="25" y="8"/>
                    <a:pt x="25" y="0"/>
                  </a:cubicBezTo>
                  <a:cubicBezTo>
                    <a:pt x="22" y="2"/>
                    <a:pt x="18" y="4"/>
                    <a:pt x="14" y="6"/>
                  </a:cubicBezTo>
                  <a:cubicBezTo>
                    <a:pt x="10" y="7"/>
                    <a:pt x="8" y="10"/>
                    <a:pt x="7" y="15"/>
                  </a:cubicBezTo>
                  <a:cubicBezTo>
                    <a:pt x="5" y="25"/>
                    <a:pt x="3" y="36"/>
                    <a:pt x="2" y="46"/>
                  </a:cubicBezTo>
                  <a:cubicBezTo>
                    <a:pt x="0" y="53"/>
                    <a:pt x="4" y="57"/>
                    <a:pt x="11" y="57"/>
                  </a:cubicBezTo>
                  <a:close/>
                </a:path>
              </a:pathLst>
            </a:custGeom>
            <a:solidFill>
              <a:srgbClr val="8582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iṣlïḍé">
              <a:extLst>
                <a:ext uri="{FF2B5EF4-FFF2-40B4-BE49-F238E27FC236}">
                  <a16:creationId xmlns:a16="http://schemas.microsoft.com/office/drawing/2014/main" id="{C768F591-627C-16FC-BEA2-56270B045729}"/>
                </a:ext>
              </a:extLst>
            </p:cNvPr>
            <p:cNvSpPr/>
            <p:nvPr/>
          </p:nvSpPr>
          <p:spPr bwMode="auto">
            <a:xfrm>
              <a:off x="8616867" y="5665363"/>
              <a:ext cx="49618" cy="46009"/>
            </a:xfrm>
            <a:custGeom>
              <a:avLst/>
              <a:gdLst>
                <a:gd name="T0" fmla="*/ 5 w 53"/>
                <a:gd name="T1" fmla="*/ 47 h 49"/>
                <a:gd name="T2" fmla="*/ 33 w 53"/>
                <a:gd name="T3" fmla="*/ 49 h 49"/>
                <a:gd name="T4" fmla="*/ 35 w 53"/>
                <a:gd name="T5" fmla="*/ 47 h 49"/>
                <a:gd name="T6" fmla="*/ 53 w 53"/>
                <a:gd name="T7" fmla="*/ 7 h 49"/>
                <a:gd name="T8" fmla="*/ 25 w 53"/>
                <a:gd name="T9" fmla="*/ 2 h 49"/>
                <a:gd name="T10" fmla="*/ 21 w 53"/>
                <a:gd name="T11" fmla="*/ 6 h 49"/>
                <a:gd name="T12" fmla="*/ 2 w 53"/>
                <a:gd name="T13" fmla="*/ 43 h 49"/>
                <a:gd name="T14" fmla="*/ 5 w 53"/>
                <a:gd name="T15" fmla="*/ 47 h 49"/>
                <a:gd name="T16" fmla="*/ 16 w 53"/>
                <a:gd name="T17" fmla="*/ 25 h 49"/>
                <a:gd name="T18" fmla="*/ 22 w 53"/>
                <a:gd name="T19" fmla="*/ 12 h 49"/>
                <a:gd name="T20" fmla="*/ 28 w 53"/>
                <a:gd name="T21" fmla="*/ 14 h 49"/>
                <a:gd name="T22" fmla="*/ 22 w 53"/>
                <a:gd name="T23" fmla="*/ 28 h 49"/>
                <a:gd name="T24" fmla="*/ 18 w 53"/>
                <a:gd name="T25" fmla="*/ 29 h 49"/>
                <a:gd name="T26" fmla="*/ 16 w 53"/>
                <a:gd name="T27"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49">
                  <a:moveTo>
                    <a:pt x="5" y="47"/>
                  </a:moveTo>
                  <a:cubicBezTo>
                    <a:pt x="15" y="45"/>
                    <a:pt x="24" y="47"/>
                    <a:pt x="33" y="49"/>
                  </a:cubicBezTo>
                  <a:cubicBezTo>
                    <a:pt x="34" y="49"/>
                    <a:pt x="35" y="48"/>
                    <a:pt x="35" y="47"/>
                  </a:cubicBezTo>
                  <a:cubicBezTo>
                    <a:pt x="40" y="33"/>
                    <a:pt x="45" y="20"/>
                    <a:pt x="53" y="7"/>
                  </a:cubicBezTo>
                  <a:cubicBezTo>
                    <a:pt x="44" y="2"/>
                    <a:pt x="35" y="0"/>
                    <a:pt x="25" y="2"/>
                  </a:cubicBezTo>
                  <a:cubicBezTo>
                    <a:pt x="23" y="3"/>
                    <a:pt x="22" y="4"/>
                    <a:pt x="21" y="6"/>
                  </a:cubicBezTo>
                  <a:cubicBezTo>
                    <a:pt x="14" y="18"/>
                    <a:pt x="8" y="31"/>
                    <a:pt x="2" y="43"/>
                  </a:cubicBezTo>
                  <a:cubicBezTo>
                    <a:pt x="0" y="47"/>
                    <a:pt x="2" y="48"/>
                    <a:pt x="5" y="47"/>
                  </a:cubicBezTo>
                  <a:close/>
                  <a:moveTo>
                    <a:pt x="16" y="25"/>
                  </a:moveTo>
                  <a:cubicBezTo>
                    <a:pt x="17" y="20"/>
                    <a:pt x="20" y="16"/>
                    <a:pt x="22" y="12"/>
                  </a:cubicBezTo>
                  <a:cubicBezTo>
                    <a:pt x="23" y="10"/>
                    <a:pt x="27" y="11"/>
                    <a:pt x="28" y="14"/>
                  </a:cubicBezTo>
                  <a:cubicBezTo>
                    <a:pt x="29" y="18"/>
                    <a:pt x="25" y="26"/>
                    <a:pt x="22" y="28"/>
                  </a:cubicBezTo>
                  <a:cubicBezTo>
                    <a:pt x="21" y="29"/>
                    <a:pt x="20" y="30"/>
                    <a:pt x="18" y="29"/>
                  </a:cubicBezTo>
                  <a:cubicBezTo>
                    <a:pt x="17" y="28"/>
                    <a:pt x="16" y="27"/>
                    <a:pt x="16" y="25"/>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ïŝľîḋê">
              <a:extLst>
                <a:ext uri="{FF2B5EF4-FFF2-40B4-BE49-F238E27FC236}">
                  <a16:creationId xmlns:a16="http://schemas.microsoft.com/office/drawing/2014/main" id="{CDEBBD21-E357-6827-438B-AC677535BA6C}"/>
                </a:ext>
              </a:extLst>
            </p:cNvPr>
            <p:cNvSpPr/>
            <p:nvPr/>
          </p:nvSpPr>
          <p:spPr bwMode="auto">
            <a:xfrm>
              <a:off x="9240699" y="5553046"/>
              <a:ext cx="41048" cy="59090"/>
            </a:xfrm>
            <a:custGeom>
              <a:avLst/>
              <a:gdLst>
                <a:gd name="T0" fmla="*/ 1 w 44"/>
                <a:gd name="T1" fmla="*/ 21 h 63"/>
                <a:gd name="T2" fmla="*/ 17 w 44"/>
                <a:gd name="T3" fmla="*/ 53 h 63"/>
                <a:gd name="T4" fmla="*/ 22 w 44"/>
                <a:gd name="T5" fmla="*/ 63 h 63"/>
                <a:gd name="T6" fmla="*/ 41 w 44"/>
                <a:gd name="T7" fmla="*/ 49 h 63"/>
                <a:gd name="T8" fmla="*/ 43 w 44"/>
                <a:gd name="T9" fmla="*/ 40 h 63"/>
                <a:gd name="T10" fmla="*/ 28 w 44"/>
                <a:gd name="T11" fmla="*/ 3 h 63"/>
                <a:gd name="T12" fmla="*/ 23 w 44"/>
                <a:gd name="T13" fmla="*/ 2 h 63"/>
                <a:gd name="T14" fmla="*/ 0 w 44"/>
                <a:gd name="T15" fmla="*/ 20 h 63"/>
                <a:gd name="T16" fmla="*/ 1 w 44"/>
                <a:gd name="T17" fmla="*/ 21 h 63"/>
                <a:gd name="T18" fmla="*/ 19 w 44"/>
                <a:gd name="T19" fmla="*/ 17 h 63"/>
                <a:gd name="T20" fmla="*/ 24 w 44"/>
                <a:gd name="T21" fmla="*/ 15 h 63"/>
                <a:gd name="T22" fmla="*/ 36 w 44"/>
                <a:gd name="T23" fmla="*/ 36 h 63"/>
                <a:gd name="T24" fmla="*/ 37 w 44"/>
                <a:gd name="T25" fmla="*/ 37 h 63"/>
                <a:gd name="T26" fmla="*/ 34 w 44"/>
                <a:gd name="T27" fmla="*/ 42 h 63"/>
                <a:gd name="T28" fmla="*/ 28 w 44"/>
                <a:gd name="T29" fmla="*/ 40 h 63"/>
                <a:gd name="T30" fmla="*/ 19 w 44"/>
                <a:gd name="T31" fmla="*/ 23 h 63"/>
                <a:gd name="T32" fmla="*/ 19 w 44"/>
                <a:gd name="T33" fmla="*/ 1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63">
                  <a:moveTo>
                    <a:pt x="1" y="21"/>
                  </a:moveTo>
                  <a:cubicBezTo>
                    <a:pt x="6" y="32"/>
                    <a:pt x="12" y="43"/>
                    <a:pt x="17" y="53"/>
                  </a:cubicBezTo>
                  <a:cubicBezTo>
                    <a:pt x="19" y="57"/>
                    <a:pt x="21" y="60"/>
                    <a:pt x="22" y="63"/>
                  </a:cubicBezTo>
                  <a:cubicBezTo>
                    <a:pt x="30" y="60"/>
                    <a:pt x="36" y="55"/>
                    <a:pt x="41" y="49"/>
                  </a:cubicBezTo>
                  <a:cubicBezTo>
                    <a:pt x="44" y="46"/>
                    <a:pt x="44" y="43"/>
                    <a:pt x="43" y="40"/>
                  </a:cubicBezTo>
                  <a:cubicBezTo>
                    <a:pt x="38" y="28"/>
                    <a:pt x="33" y="15"/>
                    <a:pt x="28" y="3"/>
                  </a:cubicBezTo>
                  <a:cubicBezTo>
                    <a:pt x="26" y="0"/>
                    <a:pt x="25" y="0"/>
                    <a:pt x="23" y="2"/>
                  </a:cubicBezTo>
                  <a:cubicBezTo>
                    <a:pt x="15" y="9"/>
                    <a:pt x="8" y="15"/>
                    <a:pt x="0" y="20"/>
                  </a:cubicBezTo>
                  <a:cubicBezTo>
                    <a:pt x="1" y="20"/>
                    <a:pt x="1" y="21"/>
                    <a:pt x="1" y="21"/>
                  </a:cubicBezTo>
                  <a:close/>
                  <a:moveTo>
                    <a:pt x="19" y="17"/>
                  </a:moveTo>
                  <a:cubicBezTo>
                    <a:pt x="20" y="14"/>
                    <a:pt x="22" y="12"/>
                    <a:pt x="24" y="15"/>
                  </a:cubicBezTo>
                  <a:cubicBezTo>
                    <a:pt x="29" y="21"/>
                    <a:pt x="35" y="27"/>
                    <a:pt x="36" y="36"/>
                  </a:cubicBezTo>
                  <a:cubicBezTo>
                    <a:pt x="36" y="36"/>
                    <a:pt x="37" y="37"/>
                    <a:pt x="37" y="37"/>
                  </a:cubicBezTo>
                  <a:cubicBezTo>
                    <a:pt x="36" y="39"/>
                    <a:pt x="36" y="42"/>
                    <a:pt x="34" y="42"/>
                  </a:cubicBezTo>
                  <a:cubicBezTo>
                    <a:pt x="31" y="43"/>
                    <a:pt x="29" y="42"/>
                    <a:pt x="28" y="40"/>
                  </a:cubicBezTo>
                  <a:cubicBezTo>
                    <a:pt x="25" y="34"/>
                    <a:pt x="22" y="29"/>
                    <a:pt x="19" y="23"/>
                  </a:cubicBezTo>
                  <a:cubicBezTo>
                    <a:pt x="19" y="21"/>
                    <a:pt x="19" y="19"/>
                    <a:pt x="19" y="17"/>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íśḻîḑe">
              <a:extLst>
                <a:ext uri="{FF2B5EF4-FFF2-40B4-BE49-F238E27FC236}">
                  <a16:creationId xmlns:a16="http://schemas.microsoft.com/office/drawing/2014/main" id="{8BD18E13-B399-2203-02A1-BA8AED979CB5}"/>
                </a:ext>
              </a:extLst>
            </p:cNvPr>
            <p:cNvSpPr/>
            <p:nvPr/>
          </p:nvSpPr>
          <p:spPr bwMode="auto">
            <a:xfrm>
              <a:off x="9240699" y="5571540"/>
              <a:ext cx="20298" cy="40596"/>
            </a:xfrm>
            <a:custGeom>
              <a:avLst/>
              <a:gdLst>
                <a:gd name="T0" fmla="*/ 1 w 22"/>
                <a:gd name="T1" fmla="*/ 1 h 43"/>
                <a:gd name="T2" fmla="*/ 0 w 22"/>
                <a:gd name="T3" fmla="*/ 0 h 43"/>
                <a:gd name="T4" fmla="*/ 20 w 22"/>
                <a:gd name="T5" fmla="*/ 41 h 43"/>
                <a:gd name="T6" fmla="*/ 22 w 22"/>
                <a:gd name="T7" fmla="*/ 43 h 43"/>
                <a:gd name="T8" fmla="*/ 17 w 22"/>
                <a:gd name="T9" fmla="*/ 33 h 43"/>
                <a:gd name="T10" fmla="*/ 1 w 22"/>
                <a:gd name="T11" fmla="*/ 1 h 43"/>
              </a:gdLst>
              <a:ahLst/>
              <a:cxnLst>
                <a:cxn ang="0">
                  <a:pos x="T0" y="T1"/>
                </a:cxn>
                <a:cxn ang="0">
                  <a:pos x="T2" y="T3"/>
                </a:cxn>
                <a:cxn ang="0">
                  <a:pos x="T4" y="T5"/>
                </a:cxn>
                <a:cxn ang="0">
                  <a:pos x="T6" y="T7"/>
                </a:cxn>
                <a:cxn ang="0">
                  <a:pos x="T8" y="T9"/>
                </a:cxn>
                <a:cxn ang="0">
                  <a:pos x="T10" y="T11"/>
                </a:cxn>
              </a:cxnLst>
              <a:rect l="0" t="0" r="r" b="b"/>
              <a:pathLst>
                <a:path w="22" h="43">
                  <a:moveTo>
                    <a:pt x="1" y="1"/>
                  </a:moveTo>
                  <a:cubicBezTo>
                    <a:pt x="1" y="1"/>
                    <a:pt x="1" y="0"/>
                    <a:pt x="0" y="0"/>
                  </a:cubicBezTo>
                  <a:cubicBezTo>
                    <a:pt x="5" y="15"/>
                    <a:pt x="14" y="27"/>
                    <a:pt x="20" y="41"/>
                  </a:cubicBezTo>
                  <a:cubicBezTo>
                    <a:pt x="20" y="42"/>
                    <a:pt x="21" y="43"/>
                    <a:pt x="22" y="43"/>
                  </a:cubicBezTo>
                  <a:cubicBezTo>
                    <a:pt x="21" y="40"/>
                    <a:pt x="19" y="37"/>
                    <a:pt x="17" y="33"/>
                  </a:cubicBezTo>
                  <a:cubicBezTo>
                    <a:pt x="12" y="23"/>
                    <a:pt x="6" y="12"/>
                    <a:pt x="1" y="1"/>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iśḷiḑe">
              <a:extLst>
                <a:ext uri="{FF2B5EF4-FFF2-40B4-BE49-F238E27FC236}">
                  <a16:creationId xmlns:a16="http://schemas.microsoft.com/office/drawing/2014/main" id="{1D31E6D4-657B-6ABB-4E5E-AECCF4BE5CBD}"/>
                </a:ext>
              </a:extLst>
            </p:cNvPr>
            <p:cNvSpPr/>
            <p:nvPr/>
          </p:nvSpPr>
          <p:spPr bwMode="auto">
            <a:xfrm>
              <a:off x="9237992" y="5616647"/>
              <a:ext cx="43754" cy="48716"/>
            </a:xfrm>
            <a:custGeom>
              <a:avLst/>
              <a:gdLst>
                <a:gd name="T0" fmla="*/ 45 w 47"/>
                <a:gd name="T1" fmla="*/ 43 h 52"/>
                <a:gd name="T2" fmla="*/ 28 w 47"/>
                <a:gd name="T3" fmla="*/ 2 h 52"/>
                <a:gd name="T4" fmla="*/ 28 w 47"/>
                <a:gd name="T5" fmla="*/ 0 h 52"/>
                <a:gd name="T6" fmla="*/ 5 w 47"/>
                <a:gd name="T7" fmla="*/ 8 h 52"/>
                <a:gd name="T8" fmla="*/ 2 w 47"/>
                <a:gd name="T9" fmla="*/ 14 h 52"/>
                <a:gd name="T10" fmla="*/ 25 w 47"/>
                <a:gd name="T11" fmla="*/ 48 h 52"/>
                <a:gd name="T12" fmla="*/ 33 w 47"/>
                <a:gd name="T13" fmla="*/ 51 h 52"/>
                <a:gd name="T14" fmla="*/ 47 w 47"/>
                <a:gd name="T15" fmla="*/ 44 h 52"/>
                <a:gd name="T16" fmla="*/ 45 w 47"/>
                <a:gd name="T17" fmla="*/ 4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52">
                  <a:moveTo>
                    <a:pt x="45" y="43"/>
                  </a:moveTo>
                  <a:cubicBezTo>
                    <a:pt x="41" y="29"/>
                    <a:pt x="35" y="15"/>
                    <a:pt x="28" y="2"/>
                  </a:cubicBezTo>
                  <a:cubicBezTo>
                    <a:pt x="28" y="2"/>
                    <a:pt x="28" y="1"/>
                    <a:pt x="28" y="0"/>
                  </a:cubicBezTo>
                  <a:cubicBezTo>
                    <a:pt x="20" y="3"/>
                    <a:pt x="13" y="6"/>
                    <a:pt x="5" y="8"/>
                  </a:cubicBezTo>
                  <a:cubicBezTo>
                    <a:pt x="0" y="9"/>
                    <a:pt x="0" y="10"/>
                    <a:pt x="2" y="14"/>
                  </a:cubicBezTo>
                  <a:cubicBezTo>
                    <a:pt x="10" y="26"/>
                    <a:pt x="17" y="37"/>
                    <a:pt x="25" y="48"/>
                  </a:cubicBezTo>
                  <a:cubicBezTo>
                    <a:pt x="27" y="51"/>
                    <a:pt x="29" y="52"/>
                    <a:pt x="33" y="51"/>
                  </a:cubicBezTo>
                  <a:cubicBezTo>
                    <a:pt x="38" y="49"/>
                    <a:pt x="43" y="47"/>
                    <a:pt x="47" y="44"/>
                  </a:cubicBezTo>
                  <a:cubicBezTo>
                    <a:pt x="46" y="44"/>
                    <a:pt x="45" y="44"/>
                    <a:pt x="45" y="43"/>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isľíḑe">
              <a:extLst>
                <a:ext uri="{FF2B5EF4-FFF2-40B4-BE49-F238E27FC236}">
                  <a16:creationId xmlns:a16="http://schemas.microsoft.com/office/drawing/2014/main" id="{31830ED3-1D3F-5A6D-5945-820CB86E1BA7}"/>
                </a:ext>
              </a:extLst>
            </p:cNvPr>
            <p:cNvSpPr/>
            <p:nvPr/>
          </p:nvSpPr>
          <p:spPr bwMode="auto">
            <a:xfrm>
              <a:off x="8647991" y="5671678"/>
              <a:ext cx="40145" cy="49618"/>
            </a:xfrm>
            <a:custGeom>
              <a:avLst/>
              <a:gdLst>
                <a:gd name="T0" fmla="*/ 18 w 43"/>
                <a:gd name="T1" fmla="*/ 6 h 53"/>
                <a:gd name="T2" fmla="*/ 4 w 43"/>
                <a:gd name="T3" fmla="*/ 38 h 53"/>
                <a:gd name="T4" fmla="*/ 0 w 43"/>
                <a:gd name="T5" fmla="*/ 42 h 53"/>
                <a:gd name="T6" fmla="*/ 21 w 43"/>
                <a:gd name="T7" fmla="*/ 52 h 53"/>
                <a:gd name="T8" fmla="*/ 26 w 43"/>
                <a:gd name="T9" fmla="*/ 50 h 53"/>
                <a:gd name="T10" fmla="*/ 42 w 43"/>
                <a:gd name="T11" fmla="*/ 15 h 53"/>
                <a:gd name="T12" fmla="*/ 41 w 43"/>
                <a:gd name="T13" fmla="*/ 11 h 53"/>
                <a:gd name="T14" fmla="*/ 20 w 43"/>
                <a:gd name="T15" fmla="*/ 0 h 53"/>
                <a:gd name="T16" fmla="*/ 18 w 43"/>
                <a:gd name="T17" fmla="*/ 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53">
                  <a:moveTo>
                    <a:pt x="18" y="6"/>
                  </a:moveTo>
                  <a:cubicBezTo>
                    <a:pt x="12" y="16"/>
                    <a:pt x="9" y="27"/>
                    <a:pt x="4" y="38"/>
                  </a:cubicBezTo>
                  <a:cubicBezTo>
                    <a:pt x="3" y="40"/>
                    <a:pt x="3" y="42"/>
                    <a:pt x="0" y="42"/>
                  </a:cubicBezTo>
                  <a:cubicBezTo>
                    <a:pt x="7" y="45"/>
                    <a:pt x="14" y="48"/>
                    <a:pt x="21" y="52"/>
                  </a:cubicBezTo>
                  <a:cubicBezTo>
                    <a:pt x="24" y="53"/>
                    <a:pt x="25" y="52"/>
                    <a:pt x="26" y="50"/>
                  </a:cubicBezTo>
                  <a:cubicBezTo>
                    <a:pt x="31" y="38"/>
                    <a:pt x="36" y="27"/>
                    <a:pt x="42" y="15"/>
                  </a:cubicBezTo>
                  <a:cubicBezTo>
                    <a:pt x="43" y="13"/>
                    <a:pt x="43" y="12"/>
                    <a:pt x="41" y="11"/>
                  </a:cubicBezTo>
                  <a:cubicBezTo>
                    <a:pt x="34" y="7"/>
                    <a:pt x="27" y="3"/>
                    <a:pt x="20" y="0"/>
                  </a:cubicBezTo>
                  <a:cubicBezTo>
                    <a:pt x="21" y="2"/>
                    <a:pt x="19" y="4"/>
                    <a:pt x="18" y="6"/>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îŝḻîḍê">
              <a:extLst>
                <a:ext uri="{FF2B5EF4-FFF2-40B4-BE49-F238E27FC236}">
                  <a16:creationId xmlns:a16="http://schemas.microsoft.com/office/drawing/2014/main" id="{FA83B0E0-4118-AB05-2E34-A988E0B604C3}"/>
                </a:ext>
              </a:extLst>
            </p:cNvPr>
            <p:cNvSpPr/>
            <p:nvPr/>
          </p:nvSpPr>
          <p:spPr bwMode="auto">
            <a:xfrm>
              <a:off x="8647991" y="5671678"/>
              <a:ext cx="19396" cy="39694"/>
            </a:xfrm>
            <a:custGeom>
              <a:avLst/>
              <a:gdLst>
                <a:gd name="T0" fmla="*/ 0 w 21"/>
                <a:gd name="T1" fmla="*/ 42 h 42"/>
                <a:gd name="T2" fmla="*/ 4 w 21"/>
                <a:gd name="T3" fmla="*/ 38 h 42"/>
                <a:gd name="T4" fmla="*/ 18 w 21"/>
                <a:gd name="T5" fmla="*/ 6 h 42"/>
                <a:gd name="T6" fmla="*/ 20 w 21"/>
                <a:gd name="T7" fmla="*/ 0 h 42"/>
                <a:gd name="T8" fmla="*/ 2 w 21"/>
                <a:gd name="T9" fmla="*/ 40 h 42"/>
                <a:gd name="T10" fmla="*/ 0 w 21"/>
                <a:gd name="T11" fmla="*/ 42 h 42"/>
              </a:gdLst>
              <a:ahLst/>
              <a:cxnLst>
                <a:cxn ang="0">
                  <a:pos x="T0" y="T1"/>
                </a:cxn>
                <a:cxn ang="0">
                  <a:pos x="T2" y="T3"/>
                </a:cxn>
                <a:cxn ang="0">
                  <a:pos x="T4" y="T5"/>
                </a:cxn>
                <a:cxn ang="0">
                  <a:pos x="T6" y="T7"/>
                </a:cxn>
                <a:cxn ang="0">
                  <a:pos x="T8" y="T9"/>
                </a:cxn>
                <a:cxn ang="0">
                  <a:pos x="T10" y="T11"/>
                </a:cxn>
              </a:cxnLst>
              <a:rect l="0" t="0" r="r" b="b"/>
              <a:pathLst>
                <a:path w="21" h="42">
                  <a:moveTo>
                    <a:pt x="0" y="42"/>
                  </a:moveTo>
                  <a:cubicBezTo>
                    <a:pt x="3" y="42"/>
                    <a:pt x="3" y="40"/>
                    <a:pt x="4" y="38"/>
                  </a:cubicBezTo>
                  <a:cubicBezTo>
                    <a:pt x="9" y="27"/>
                    <a:pt x="12" y="16"/>
                    <a:pt x="18" y="6"/>
                  </a:cubicBezTo>
                  <a:cubicBezTo>
                    <a:pt x="19" y="4"/>
                    <a:pt x="21" y="2"/>
                    <a:pt x="20" y="0"/>
                  </a:cubicBezTo>
                  <a:cubicBezTo>
                    <a:pt x="12" y="13"/>
                    <a:pt x="7" y="26"/>
                    <a:pt x="2" y="40"/>
                  </a:cubicBezTo>
                  <a:cubicBezTo>
                    <a:pt x="2" y="41"/>
                    <a:pt x="1" y="42"/>
                    <a:pt x="0" y="42"/>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iṩlîḓé">
              <a:extLst>
                <a:ext uri="{FF2B5EF4-FFF2-40B4-BE49-F238E27FC236}">
                  <a16:creationId xmlns:a16="http://schemas.microsoft.com/office/drawing/2014/main" id="{93A0AB11-67DB-2B17-A5DB-C56CE0EF67D9}"/>
                </a:ext>
              </a:extLst>
            </p:cNvPr>
            <p:cNvSpPr/>
            <p:nvPr/>
          </p:nvSpPr>
          <p:spPr bwMode="auto">
            <a:xfrm>
              <a:off x="9226715" y="5507037"/>
              <a:ext cx="36537" cy="59993"/>
            </a:xfrm>
            <a:custGeom>
              <a:avLst/>
              <a:gdLst>
                <a:gd name="T0" fmla="*/ 10 w 39"/>
                <a:gd name="T1" fmla="*/ 52 h 64"/>
                <a:gd name="T2" fmla="*/ 13 w 39"/>
                <a:gd name="T3" fmla="*/ 61 h 64"/>
                <a:gd name="T4" fmla="*/ 13 w 39"/>
                <a:gd name="T5" fmla="*/ 64 h 64"/>
                <a:gd name="T6" fmla="*/ 29 w 39"/>
                <a:gd name="T7" fmla="*/ 50 h 64"/>
                <a:gd name="T8" fmla="*/ 32 w 39"/>
                <a:gd name="T9" fmla="*/ 29 h 64"/>
                <a:gd name="T10" fmla="*/ 27 w 39"/>
                <a:gd name="T11" fmla="*/ 19 h 64"/>
                <a:gd name="T12" fmla="*/ 18 w 39"/>
                <a:gd name="T13" fmla="*/ 0 h 64"/>
                <a:gd name="T14" fmla="*/ 0 w 39"/>
                <a:gd name="T15" fmla="*/ 17 h 64"/>
                <a:gd name="T16" fmla="*/ 2 w 39"/>
                <a:gd name="T17" fmla="*/ 20 h 64"/>
                <a:gd name="T18" fmla="*/ 10 w 39"/>
                <a:gd name="T19" fmla="*/ 52 h 64"/>
                <a:gd name="T20" fmla="*/ 15 w 39"/>
                <a:gd name="T21" fmla="*/ 13 h 64"/>
                <a:gd name="T22" fmla="*/ 20 w 39"/>
                <a:gd name="T23" fmla="*/ 14 h 64"/>
                <a:gd name="T24" fmla="*/ 29 w 39"/>
                <a:gd name="T25" fmla="*/ 32 h 64"/>
                <a:gd name="T26" fmla="*/ 27 w 39"/>
                <a:gd name="T27" fmla="*/ 37 h 64"/>
                <a:gd name="T28" fmla="*/ 22 w 39"/>
                <a:gd name="T29" fmla="*/ 36 h 64"/>
                <a:gd name="T30" fmla="*/ 19 w 39"/>
                <a:gd name="T31" fmla="*/ 31 h 64"/>
                <a:gd name="T32" fmla="*/ 14 w 39"/>
                <a:gd name="T33" fmla="*/ 17 h 64"/>
                <a:gd name="T34" fmla="*/ 15 w 39"/>
                <a:gd name="T35"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64">
                  <a:moveTo>
                    <a:pt x="10" y="52"/>
                  </a:moveTo>
                  <a:cubicBezTo>
                    <a:pt x="11" y="55"/>
                    <a:pt x="13" y="58"/>
                    <a:pt x="13" y="61"/>
                  </a:cubicBezTo>
                  <a:cubicBezTo>
                    <a:pt x="13" y="62"/>
                    <a:pt x="13" y="63"/>
                    <a:pt x="13" y="64"/>
                  </a:cubicBezTo>
                  <a:cubicBezTo>
                    <a:pt x="19" y="61"/>
                    <a:pt x="24" y="55"/>
                    <a:pt x="29" y="50"/>
                  </a:cubicBezTo>
                  <a:cubicBezTo>
                    <a:pt x="39" y="39"/>
                    <a:pt x="38" y="41"/>
                    <a:pt x="32" y="29"/>
                  </a:cubicBezTo>
                  <a:cubicBezTo>
                    <a:pt x="30" y="26"/>
                    <a:pt x="29" y="23"/>
                    <a:pt x="27" y="19"/>
                  </a:cubicBezTo>
                  <a:cubicBezTo>
                    <a:pt x="24" y="13"/>
                    <a:pt x="22" y="6"/>
                    <a:pt x="18" y="0"/>
                  </a:cubicBezTo>
                  <a:cubicBezTo>
                    <a:pt x="13" y="7"/>
                    <a:pt x="7" y="12"/>
                    <a:pt x="0" y="17"/>
                  </a:cubicBezTo>
                  <a:cubicBezTo>
                    <a:pt x="1" y="18"/>
                    <a:pt x="2" y="19"/>
                    <a:pt x="2" y="20"/>
                  </a:cubicBezTo>
                  <a:cubicBezTo>
                    <a:pt x="1" y="31"/>
                    <a:pt x="6" y="42"/>
                    <a:pt x="10" y="52"/>
                  </a:cubicBezTo>
                  <a:close/>
                  <a:moveTo>
                    <a:pt x="15" y="13"/>
                  </a:moveTo>
                  <a:cubicBezTo>
                    <a:pt x="17" y="12"/>
                    <a:pt x="19" y="12"/>
                    <a:pt x="20" y="14"/>
                  </a:cubicBezTo>
                  <a:cubicBezTo>
                    <a:pt x="25" y="19"/>
                    <a:pt x="27" y="26"/>
                    <a:pt x="29" y="32"/>
                  </a:cubicBezTo>
                  <a:cubicBezTo>
                    <a:pt x="29" y="35"/>
                    <a:pt x="29" y="37"/>
                    <a:pt x="27" y="37"/>
                  </a:cubicBezTo>
                  <a:cubicBezTo>
                    <a:pt x="25" y="38"/>
                    <a:pt x="23" y="37"/>
                    <a:pt x="22" y="36"/>
                  </a:cubicBezTo>
                  <a:cubicBezTo>
                    <a:pt x="20" y="35"/>
                    <a:pt x="19" y="33"/>
                    <a:pt x="19" y="31"/>
                  </a:cubicBezTo>
                  <a:cubicBezTo>
                    <a:pt x="17" y="26"/>
                    <a:pt x="15" y="22"/>
                    <a:pt x="14" y="17"/>
                  </a:cubicBezTo>
                  <a:cubicBezTo>
                    <a:pt x="13" y="16"/>
                    <a:pt x="13" y="14"/>
                    <a:pt x="15" y="13"/>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ïṧļiḍe">
              <a:extLst>
                <a:ext uri="{FF2B5EF4-FFF2-40B4-BE49-F238E27FC236}">
                  <a16:creationId xmlns:a16="http://schemas.microsoft.com/office/drawing/2014/main" id="{4EAAD8D0-57B1-CCA7-CA7E-9269AB5DD0E2}"/>
                </a:ext>
              </a:extLst>
            </p:cNvPr>
            <p:cNvSpPr/>
            <p:nvPr/>
          </p:nvSpPr>
          <p:spPr bwMode="auto">
            <a:xfrm>
              <a:off x="9226715" y="5522824"/>
              <a:ext cx="12179" cy="44205"/>
            </a:xfrm>
            <a:custGeom>
              <a:avLst/>
              <a:gdLst>
                <a:gd name="T0" fmla="*/ 4 w 13"/>
                <a:gd name="T1" fmla="*/ 23 h 47"/>
                <a:gd name="T2" fmla="*/ 13 w 13"/>
                <a:gd name="T3" fmla="*/ 47 h 47"/>
                <a:gd name="T4" fmla="*/ 13 w 13"/>
                <a:gd name="T5" fmla="*/ 44 h 47"/>
                <a:gd name="T6" fmla="*/ 10 w 13"/>
                <a:gd name="T7" fmla="*/ 35 h 47"/>
                <a:gd name="T8" fmla="*/ 2 w 13"/>
                <a:gd name="T9" fmla="*/ 3 h 47"/>
                <a:gd name="T10" fmla="*/ 0 w 13"/>
                <a:gd name="T11" fmla="*/ 0 h 47"/>
                <a:gd name="T12" fmla="*/ 4 w 13"/>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13" h="47">
                  <a:moveTo>
                    <a:pt x="4" y="23"/>
                  </a:moveTo>
                  <a:cubicBezTo>
                    <a:pt x="7" y="31"/>
                    <a:pt x="11" y="39"/>
                    <a:pt x="13" y="47"/>
                  </a:cubicBezTo>
                  <a:cubicBezTo>
                    <a:pt x="13" y="46"/>
                    <a:pt x="13" y="45"/>
                    <a:pt x="13" y="44"/>
                  </a:cubicBezTo>
                  <a:cubicBezTo>
                    <a:pt x="13" y="41"/>
                    <a:pt x="11" y="38"/>
                    <a:pt x="10" y="35"/>
                  </a:cubicBezTo>
                  <a:cubicBezTo>
                    <a:pt x="6" y="25"/>
                    <a:pt x="1" y="14"/>
                    <a:pt x="2" y="3"/>
                  </a:cubicBezTo>
                  <a:cubicBezTo>
                    <a:pt x="2" y="2"/>
                    <a:pt x="1" y="1"/>
                    <a:pt x="0" y="0"/>
                  </a:cubicBezTo>
                  <a:cubicBezTo>
                    <a:pt x="0" y="8"/>
                    <a:pt x="1" y="16"/>
                    <a:pt x="4" y="23"/>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î$1íďe">
              <a:extLst>
                <a:ext uri="{FF2B5EF4-FFF2-40B4-BE49-F238E27FC236}">
                  <a16:creationId xmlns:a16="http://schemas.microsoft.com/office/drawing/2014/main" id="{42472D4F-094E-D462-457E-52A343E30C0D}"/>
                </a:ext>
              </a:extLst>
            </p:cNvPr>
            <p:cNvSpPr/>
            <p:nvPr/>
          </p:nvSpPr>
          <p:spPr bwMode="auto">
            <a:xfrm>
              <a:off x="8753993" y="5786250"/>
              <a:ext cx="41048" cy="26162"/>
            </a:xfrm>
            <a:custGeom>
              <a:avLst/>
              <a:gdLst>
                <a:gd name="T0" fmla="*/ 44 w 44"/>
                <a:gd name="T1" fmla="*/ 28 h 28"/>
                <a:gd name="T2" fmla="*/ 43 w 44"/>
                <a:gd name="T3" fmla="*/ 11 h 28"/>
                <a:gd name="T4" fmla="*/ 40 w 44"/>
                <a:gd name="T5" fmla="*/ 8 h 28"/>
                <a:gd name="T6" fmla="*/ 4 w 44"/>
                <a:gd name="T7" fmla="*/ 1 h 28"/>
                <a:gd name="T8" fmla="*/ 1 w 44"/>
                <a:gd name="T9" fmla="*/ 3 h 28"/>
                <a:gd name="T10" fmla="*/ 0 w 44"/>
                <a:gd name="T11" fmla="*/ 28 h 28"/>
                <a:gd name="T12" fmla="*/ 44 w 44"/>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44" h="28">
                  <a:moveTo>
                    <a:pt x="44" y="28"/>
                  </a:moveTo>
                  <a:cubicBezTo>
                    <a:pt x="44" y="22"/>
                    <a:pt x="44" y="17"/>
                    <a:pt x="43" y="11"/>
                  </a:cubicBezTo>
                  <a:cubicBezTo>
                    <a:pt x="43" y="9"/>
                    <a:pt x="42" y="8"/>
                    <a:pt x="40" y="8"/>
                  </a:cubicBezTo>
                  <a:cubicBezTo>
                    <a:pt x="28" y="5"/>
                    <a:pt x="16" y="3"/>
                    <a:pt x="4" y="1"/>
                  </a:cubicBezTo>
                  <a:cubicBezTo>
                    <a:pt x="2" y="0"/>
                    <a:pt x="1" y="1"/>
                    <a:pt x="1" y="3"/>
                  </a:cubicBezTo>
                  <a:cubicBezTo>
                    <a:pt x="1" y="11"/>
                    <a:pt x="1" y="20"/>
                    <a:pt x="0" y="28"/>
                  </a:cubicBezTo>
                  <a:cubicBezTo>
                    <a:pt x="14" y="28"/>
                    <a:pt x="29" y="28"/>
                    <a:pt x="44" y="28"/>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iş1iďè">
              <a:extLst>
                <a:ext uri="{FF2B5EF4-FFF2-40B4-BE49-F238E27FC236}">
                  <a16:creationId xmlns:a16="http://schemas.microsoft.com/office/drawing/2014/main" id="{AC90A8E6-8F13-BB50-4619-D389E49127F9}"/>
                </a:ext>
              </a:extLst>
            </p:cNvPr>
            <p:cNvSpPr/>
            <p:nvPr/>
          </p:nvSpPr>
          <p:spPr bwMode="auto">
            <a:xfrm>
              <a:off x="9264154" y="5601761"/>
              <a:ext cx="32477" cy="55933"/>
            </a:xfrm>
            <a:custGeom>
              <a:avLst/>
              <a:gdLst>
                <a:gd name="T0" fmla="*/ 0 w 35"/>
                <a:gd name="T1" fmla="*/ 16 h 60"/>
                <a:gd name="T2" fmla="*/ 8 w 35"/>
                <a:gd name="T3" fmla="*/ 31 h 60"/>
                <a:gd name="T4" fmla="*/ 19 w 35"/>
                <a:gd name="T5" fmla="*/ 60 h 60"/>
                <a:gd name="T6" fmla="*/ 28 w 35"/>
                <a:gd name="T7" fmla="*/ 49 h 60"/>
                <a:gd name="T8" fmla="*/ 31 w 35"/>
                <a:gd name="T9" fmla="*/ 41 h 60"/>
                <a:gd name="T10" fmla="*/ 32 w 35"/>
                <a:gd name="T11" fmla="*/ 22 h 60"/>
                <a:gd name="T12" fmla="*/ 23 w 35"/>
                <a:gd name="T13" fmla="*/ 3 h 60"/>
                <a:gd name="T14" fmla="*/ 19 w 35"/>
                <a:gd name="T15" fmla="*/ 3 h 60"/>
                <a:gd name="T16" fmla="*/ 0 w 35"/>
                <a:gd name="T17" fmla="*/ 16 h 60"/>
                <a:gd name="T18" fmla="*/ 22 w 35"/>
                <a:gd name="T19" fmla="*/ 14 h 60"/>
                <a:gd name="T20" fmla="*/ 26 w 35"/>
                <a:gd name="T21" fmla="*/ 19 h 60"/>
                <a:gd name="T22" fmla="*/ 29 w 35"/>
                <a:gd name="T23" fmla="*/ 27 h 60"/>
                <a:gd name="T24" fmla="*/ 26 w 35"/>
                <a:gd name="T25" fmla="*/ 32 h 60"/>
                <a:gd name="T26" fmla="*/ 22 w 35"/>
                <a:gd name="T27" fmla="*/ 30 h 60"/>
                <a:gd name="T28" fmla="*/ 18 w 35"/>
                <a:gd name="T29" fmla="*/ 20 h 60"/>
                <a:gd name="T30" fmla="*/ 22 w 35"/>
                <a:gd name="T31"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60">
                  <a:moveTo>
                    <a:pt x="0" y="16"/>
                  </a:moveTo>
                  <a:cubicBezTo>
                    <a:pt x="4" y="20"/>
                    <a:pt x="6" y="26"/>
                    <a:pt x="8" y="31"/>
                  </a:cubicBezTo>
                  <a:cubicBezTo>
                    <a:pt x="11" y="40"/>
                    <a:pt x="16" y="50"/>
                    <a:pt x="19" y="60"/>
                  </a:cubicBezTo>
                  <a:cubicBezTo>
                    <a:pt x="23" y="58"/>
                    <a:pt x="26" y="54"/>
                    <a:pt x="28" y="49"/>
                  </a:cubicBezTo>
                  <a:cubicBezTo>
                    <a:pt x="29" y="46"/>
                    <a:pt x="29" y="43"/>
                    <a:pt x="31" y="41"/>
                  </a:cubicBezTo>
                  <a:cubicBezTo>
                    <a:pt x="34" y="35"/>
                    <a:pt x="35" y="29"/>
                    <a:pt x="32" y="22"/>
                  </a:cubicBezTo>
                  <a:cubicBezTo>
                    <a:pt x="29" y="16"/>
                    <a:pt x="27" y="9"/>
                    <a:pt x="23" y="3"/>
                  </a:cubicBezTo>
                  <a:cubicBezTo>
                    <a:pt x="22" y="2"/>
                    <a:pt x="21" y="0"/>
                    <a:pt x="19" y="3"/>
                  </a:cubicBezTo>
                  <a:cubicBezTo>
                    <a:pt x="14" y="9"/>
                    <a:pt x="7" y="13"/>
                    <a:pt x="0" y="16"/>
                  </a:cubicBezTo>
                  <a:close/>
                  <a:moveTo>
                    <a:pt x="22" y="14"/>
                  </a:moveTo>
                  <a:cubicBezTo>
                    <a:pt x="25" y="14"/>
                    <a:pt x="25" y="16"/>
                    <a:pt x="26" y="19"/>
                  </a:cubicBezTo>
                  <a:cubicBezTo>
                    <a:pt x="27" y="21"/>
                    <a:pt x="29" y="24"/>
                    <a:pt x="29" y="27"/>
                  </a:cubicBezTo>
                  <a:cubicBezTo>
                    <a:pt x="29" y="29"/>
                    <a:pt x="28" y="31"/>
                    <a:pt x="26" y="32"/>
                  </a:cubicBezTo>
                  <a:cubicBezTo>
                    <a:pt x="24" y="32"/>
                    <a:pt x="23" y="31"/>
                    <a:pt x="22" y="30"/>
                  </a:cubicBezTo>
                  <a:cubicBezTo>
                    <a:pt x="20" y="27"/>
                    <a:pt x="18" y="24"/>
                    <a:pt x="18" y="20"/>
                  </a:cubicBezTo>
                  <a:cubicBezTo>
                    <a:pt x="18" y="17"/>
                    <a:pt x="19" y="15"/>
                    <a:pt x="22" y="14"/>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íṥ1ídé">
              <a:extLst>
                <a:ext uri="{FF2B5EF4-FFF2-40B4-BE49-F238E27FC236}">
                  <a16:creationId xmlns:a16="http://schemas.microsoft.com/office/drawing/2014/main" id="{6BCD34C4-3658-66BD-C797-E5509EF6E1CC}"/>
                </a:ext>
              </a:extLst>
            </p:cNvPr>
            <p:cNvSpPr/>
            <p:nvPr/>
          </p:nvSpPr>
          <p:spPr bwMode="auto">
            <a:xfrm>
              <a:off x="9264154" y="5616647"/>
              <a:ext cx="17592" cy="41048"/>
            </a:xfrm>
            <a:custGeom>
              <a:avLst/>
              <a:gdLst>
                <a:gd name="T0" fmla="*/ 0 w 19"/>
                <a:gd name="T1" fmla="*/ 0 h 44"/>
                <a:gd name="T2" fmla="*/ 0 w 19"/>
                <a:gd name="T3" fmla="*/ 2 h 44"/>
                <a:gd name="T4" fmla="*/ 17 w 19"/>
                <a:gd name="T5" fmla="*/ 43 h 44"/>
                <a:gd name="T6" fmla="*/ 19 w 19"/>
                <a:gd name="T7" fmla="*/ 44 h 44"/>
                <a:gd name="T8" fmla="*/ 8 w 19"/>
                <a:gd name="T9" fmla="*/ 15 h 44"/>
                <a:gd name="T10" fmla="*/ 0 w 19"/>
                <a:gd name="T11" fmla="*/ 0 h 44"/>
              </a:gdLst>
              <a:ahLst/>
              <a:cxnLst>
                <a:cxn ang="0">
                  <a:pos x="T0" y="T1"/>
                </a:cxn>
                <a:cxn ang="0">
                  <a:pos x="T2" y="T3"/>
                </a:cxn>
                <a:cxn ang="0">
                  <a:pos x="T4" y="T5"/>
                </a:cxn>
                <a:cxn ang="0">
                  <a:pos x="T6" y="T7"/>
                </a:cxn>
                <a:cxn ang="0">
                  <a:pos x="T8" y="T9"/>
                </a:cxn>
                <a:cxn ang="0">
                  <a:pos x="T10" y="T11"/>
                </a:cxn>
              </a:cxnLst>
              <a:rect l="0" t="0" r="r" b="b"/>
              <a:pathLst>
                <a:path w="19" h="44">
                  <a:moveTo>
                    <a:pt x="0" y="0"/>
                  </a:moveTo>
                  <a:cubicBezTo>
                    <a:pt x="0" y="1"/>
                    <a:pt x="0" y="2"/>
                    <a:pt x="0" y="2"/>
                  </a:cubicBezTo>
                  <a:cubicBezTo>
                    <a:pt x="7" y="15"/>
                    <a:pt x="13" y="29"/>
                    <a:pt x="17" y="43"/>
                  </a:cubicBezTo>
                  <a:cubicBezTo>
                    <a:pt x="17" y="44"/>
                    <a:pt x="18" y="44"/>
                    <a:pt x="19" y="44"/>
                  </a:cubicBezTo>
                  <a:cubicBezTo>
                    <a:pt x="16" y="34"/>
                    <a:pt x="11" y="24"/>
                    <a:pt x="8" y="15"/>
                  </a:cubicBezTo>
                  <a:cubicBezTo>
                    <a:pt x="6" y="10"/>
                    <a:pt x="4" y="4"/>
                    <a:pt x="0" y="0"/>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ïṣḷïḍe">
              <a:extLst>
                <a:ext uri="{FF2B5EF4-FFF2-40B4-BE49-F238E27FC236}">
                  <a16:creationId xmlns:a16="http://schemas.microsoft.com/office/drawing/2014/main" id="{6CDCF4C9-91E2-873E-3D4F-0443371CB627}"/>
                </a:ext>
              </a:extLst>
            </p:cNvPr>
            <p:cNvSpPr/>
            <p:nvPr/>
          </p:nvSpPr>
          <p:spPr bwMode="auto">
            <a:xfrm>
              <a:off x="8748129" y="5812412"/>
              <a:ext cx="46911" cy="21651"/>
            </a:xfrm>
            <a:custGeom>
              <a:avLst/>
              <a:gdLst>
                <a:gd name="T0" fmla="*/ 11 w 50"/>
                <a:gd name="T1" fmla="*/ 1 h 23"/>
                <a:gd name="T2" fmla="*/ 6 w 50"/>
                <a:gd name="T3" fmla="*/ 0 h 23"/>
                <a:gd name="T4" fmla="*/ 1 w 50"/>
                <a:gd name="T5" fmla="*/ 19 h 23"/>
                <a:gd name="T6" fmla="*/ 4 w 50"/>
                <a:gd name="T7" fmla="*/ 23 h 23"/>
                <a:gd name="T8" fmla="*/ 39 w 50"/>
                <a:gd name="T9" fmla="*/ 21 h 23"/>
                <a:gd name="T10" fmla="*/ 46 w 50"/>
                <a:gd name="T11" fmla="*/ 16 h 23"/>
                <a:gd name="T12" fmla="*/ 50 w 50"/>
                <a:gd name="T13" fmla="*/ 0 h 23"/>
                <a:gd name="T14" fmla="*/ 44 w 50"/>
                <a:gd name="T15" fmla="*/ 1 h 23"/>
                <a:gd name="T16" fmla="*/ 11 w 50"/>
                <a:gd name="T17"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23">
                  <a:moveTo>
                    <a:pt x="11" y="1"/>
                  </a:moveTo>
                  <a:cubicBezTo>
                    <a:pt x="9" y="1"/>
                    <a:pt x="7" y="1"/>
                    <a:pt x="6" y="0"/>
                  </a:cubicBezTo>
                  <a:cubicBezTo>
                    <a:pt x="4" y="6"/>
                    <a:pt x="3" y="13"/>
                    <a:pt x="1" y="19"/>
                  </a:cubicBezTo>
                  <a:cubicBezTo>
                    <a:pt x="0" y="23"/>
                    <a:pt x="1" y="23"/>
                    <a:pt x="4" y="23"/>
                  </a:cubicBezTo>
                  <a:cubicBezTo>
                    <a:pt x="15" y="22"/>
                    <a:pt x="27" y="22"/>
                    <a:pt x="39" y="21"/>
                  </a:cubicBezTo>
                  <a:cubicBezTo>
                    <a:pt x="42" y="21"/>
                    <a:pt x="45" y="19"/>
                    <a:pt x="46" y="16"/>
                  </a:cubicBezTo>
                  <a:cubicBezTo>
                    <a:pt x="48" y="11"/>
                    <a:pt x="49" y="5"/>
                    <a:pt x="50" y="0"/>
                  </a:cubicBezTo>
                  <a:cubicBezTo>
                    <a:pt x="48" y="1"/>
                    <a:pt x="46" y="1"/>
                    <a:pt x="44" y="1"/>
                  </a:cubicBezTo>
                  <a:cubicBezTo>
                    <a:pt x="33" y="1"/>
                    <a:pt x="22" y="1"/>
                    <a:pt x="11" y="1"/>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ïṥļiḋé">
              <a:extLst>
                <a:ext uri="{FF2B5EF4-FFF2-40B4-BE49-F238E27FC236}">
                  <a16:creationId xmlns:a16="http://schemas.microsoft.com/office/drawing/2014/main" id="{99263421-733A-432C-3D64-9AEB7012B732}"/>
                </a:ext>
              </a:extLst>
            </p:cNvPr>
            <p:cNvSpPr/>
            <p:nvPr/>
          </p:nvSpPr>
          <p:spPr bwMode="auto">
            <a:xfrm>
              <a:off x="8753993" y="5812412"/>
              <a:ext cx="41048" cy="902"/>
            </a:xfrm>
            <a:custGeom>
              <a:avLst/>
              <a:gdLst>
                <a:gd name="T0" fmla="*/ 5 w 44"/>
                <a:gd name="T1" fmla="*/ 1 h 1"/>
                <a:gd name="T2" fmla="*/ 38 w 44"/>
                <a:gd name="T3" fmla="*/ 1 h 1"/>
                <a:gd name="T4" fmla="*/ 44 w 44"/>
                <a:gd name="T5" fmla="*/ 0 h 1"/>
                <a:gd name="T6" fmla="*/ 0 w 44"/>
                <a:gd name="T7" fmla="*/ 0 h 1"/>
                <a:gd name="T8" fmla="*/ 5 w 44"/>
                <a:gd name="T9" fmla="*/ 1 h 1"/>
              </a:gdLst>
              <a:ahLst/>
              <a:cxnLst>
                <a:cxn ang="0">
                  <a:pos x="T0" y="T1"/>
                </a:cxn>
                <a:cxn ang="0">
                  <a:pos x="T2" y="T3"/>
                </a:cxn>
                <a:cxn ang="0">
                  <a:pos x="T4" y="T5"/>
                </a:cxn>
                <a:cxn ang="0">
                  <a:pos x="T6" y="T7"/>
                </a:cxn>
                <a:cxn ang="0">
                  <a:pos x="T8" y="T9"/>
                </a:cxn>
              </a:cxnLst>
              <a:rect l="0" t="0" r="r" b="b"/>
              <a:pathLst>
                <a:path w="44" h="1">
                  <a:moveTo>
                    <a:pt x="5" y="1"/>
                  </a:moveTo>
                  <a:cubicBezTo>
                    <a:pt x="16" y="1"/>
                    <a:pt x="27" y="1"/>
                    <a:pt x="38" y="1"/>
                  </a:cubicBezTo>
                  <a:cubicBezTo>
                    <a:pt x="40" y="1"/>
                    <a:pt x="42" y="1"/>
                    <a:pt x="44" y="0"/>
                  </a:cubicBezTo>
                  <a:cubicBezTo>
                    <a:pt x="29" y="0"/>
                    <a:pt x="14" y="0"/>
                    <a:pt x="0" y="0"/>
                  </a:cubicBezTo>
                  <a:cubicBezTo>
                    <a:pt x="1" y="1"/>
                    <a:pt x="3" y="1"/>
                    <a:pt x="5" y="1"/>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îşḷiḓè">
              <a:extLst>
                <a:ext uri="{FF2B5EF4-FFF2-40B4-BE49-F238E27FC236}">
                  <a16:creationId xmlns:a16="http://schemas.microsoft.com/office/drawing/2014/main" id="{84478AE9-7417-CCFA-DF68-5FC327E66D16}"/>
                </a:ext>
              </a:extLst>
            </p:cNvPr>
            <p:cNvSpPr/>
            <p:nvPr/>
          </p:nvSpPr>
          <p:spPr bwMode="auto">
            <a:xfrm>
              <a:off x="8703022" y="5812412"/>
              <a:ext cx="41499" cy="21651"/>
            </a:xfrm>
            <a:custGeom>
              <a:avLst/>
              <a:gdLst>
                <a:gd name="T0" fmla="*/ 2 w 44"/>
                <a:gd name="T1" fmla="*/ 19 h 23"/>
                <a:gd name="T2" fmla="*/ 6 w 44"/>
                <a:gd name="T3" fmla="*/ 23 h 23"/>
                <a:gd name="T4" fmla="*/ 28 w 44"/>
                <a:gd name="T5" fmla="*/ 22 h 23"/>
                <a:gd name="T6" fmla="*/ 37 w 44"/>
                <a:gd name="T7" fmla="*/ 18 h 23"/>
                <a:gd name="T8" fmla="*/ 44 w 44"/>
                <a:gd name="T9" fmla="*/ 0 h 23"/>
                <a:gd name="T10" fmla="*/ 39 w 44"/>
                <a:gd name="T11" fmla="*/ 1 h 23"/>
                <a:gd name="T12" fmla="*/ 6 w 44"/>
                <a:gd name="T13" fmla="*/ 1 h 23"/>
                <a:gd name="T14" fmla="*/ 0 w 44"/>
                <a:gd name="T15" fmla="*/ 0 h 23"/>
                <a:gd name="T16" fmla="*/ 2 w 4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3">
                  <a:moveTo>
                    <a:pt x="2" y="19"/>
                  </a:moveTo>
                  <a:cubicBezTo>
                    <a:pt x="2" y="22"/>
                    <a:pt x="3" y="23"/>
                    <a:pt x="6" y="23"/>
                  </a:cubicBezTo>
                  <a:cubicBezTo>
                    <a:pt x="13" y="22"/>
                    <a:pt x="21" y="22"/>
                    <a:pt x="28" y="22"/>
                  </a:cubicBezTo>
                  <a:cubicBezTo>
                    <a:pt x="32" y="22"/>
                    <a:pt x="35" y="21"/>
                    <a:pt x="37" y="18"/>
                  </a:cubicBezTo>
                  <a:cubicBezTo>
                    <a:pt x="41" y="13"/>
                    <a:pt x="44" y="7"/>
                    <a:pt x="44" y="0"/>
                  </a:cubicBezTo>
                  <a:cubicBezTo>
                    <a:pt x="43" y="1"/>
                    <a:pt x="41" y="1"/>
                    <a:pt x="39" y="1"/>
                  </a:cubicBezTo>
                  <a:cubicBezTo>
                    <a:pt x="28" y="1"/>
                    <a:pt x="17" y="1"/>
                    <a:pt x="6" y="1"/>
                  </a:cubicBezTo>
                  <a:cubicBezTo>
                    <a:pt x="4" y="1"/>
                    <a:pt x="2" y="1"/>
                    <a:pt x="0" y="0"/>
                  </a:cubicBezTo>
                  <a:cubicBezTo>
                    <a:pt x="0" y="6"/>
                    <a:pt x="1" y="13"/>
                    <a:pt x="2" y="19"/>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iṡḷîḑé">
              <a:extLst>
                <a:ext uri="{FF2B5EF4-FFF2-40B4-BE49-F238E27FC236}">
                  <a16:creationId xmlns:a16="http://schemas.microsoft.com/office/drawing/2014/main" id="{B3DDCFED-C835-3B72-BCA2-295185F521F9}"/>
                </a:ext>
              </a:extLst>
            </p:cNvPr>
            <p:cNvSpPr/>
            <p:nvPr/>
          </p:nvSpPr>
          <p:spPr bwMode="auto">
            <a:xfrm>
              <a:off x="8703022" y="5812412"/>
              <a:ext cx="41499" cy="902"/>
            </a:xfrm>
            <a:custGeom>
              <a:avLst/>
              <a:gdLst>
                <a:gd name="T0" fmla="*/ 39 w 44"/>
                <a:gd name="T1" fmla="*/ 1 h 1"/>
                <a:gd name="T2" fmla="*/ 44 w 44"/>
                <a:gd name="T3" fmla="*/ 0 h 1"/>
                <a:gd name="T4" fmla="*/ 0 w 44"/>
                <a:gd name="T5" fmla="*/ 0 h 1"/>
                <a:gd name="T6" fmla="*/ 6 w 44"/>
                <a:gd name="T7" fmla="*/ 1 h 1"/>
                <a:gd name="T8" fmla="*/ 39 w 44"/>
                <a:gd name="T9" fmla="*/ 1 h 1"/>
              </a:gdLst>
              <a:ahLst/>
              <a:cxnLst>
                <a:cxn ang="0">
                  <a:pos x="T0" y="T1"/>
                </a:cxn>
                <a:cxn ang="0">
                  <a:pos x="T2" y="T3"/>
                </a:cxn>
                <a:cxn ang="0">
                  <a:pos x="T4" y="T5"/>
                </a:cxn>
                <a:cxn ang="0">
                  <a:pos x="T6" y="T7"/>
                </a:cxn>
                <a:cxn ang="0">
                  <a:pos x="T8" y="T9"/>
                </a:cxn>
              </a:cxnLst>
              <a:rect l="0" t="0" r="r" b="b"/>
              <a:pathLst>
                <a:path w="44" h="1">
                  <a:moveTo>
                    <a:pt x="39" y="1"/>
                  </a:moveTo>
                  <a:cubicBezTo>
                    <a:pt x="41" y="1"/>
                    <a:pt x="43" y="1"/>
                    <a:pt x="44" y="0"/>
                  </a:cubicBezTo>
                  <a:cubicBezTo>
                    <a:pt x="30" y="0"/>
                    <a:pt x="15" y="0"/>
                    <a:pt x="0" y="0"/>
                  </a:cubicBezTo>
                  <a:cubicBezTo>
                    <a:pt x="2" y="1"/>
                    <a:pt x="4" y="1"/>
                    <a:pt x="6" y="1"/>
                  </a:cubicBezTo>
                  <a:cubicBezTo>
                    <a:pt x="17" y="1"/>
                    <a:pt x="28" y="1"/>
                    <a:pt x="39" y="1"/>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ïSļïḋe">
              <a:extLst>
                <a:ext uri="{FF2B5EF4-FFF2-40B4-BE49-F238E27FC236}">
                  <a16:creationId xmlns:a16="http://schemas.microsoft.com/office/drawing/2014/main" id="{F64674D7-ECCC-6D7C-D8C6-9E183A62AB0D}"/>
                </a:ext>
              </a:extLst>
            </p:cNvPr>
            <p:cNvSpPr/>
            <p:nvPr/>
          </p:nvSpPr>
          <p:spPr bwMode="auto">
            <a:xfrm>
              <a:off x="8802708" y="5812412"/>
              <a:ext cx="42852" cy="18494"/>
            </a:xfrm>
            <a:custGeom>
              <a:avLst/>
              <a:gdLst>
                <a:gd name="T0" fmla="*/ 5 w 46"/>
                <a:gd name="T1" fmla="*/ 20 h 20"/>
                <a:gd name="T2" fmla="*/ 40 w 46"/>
                <a:gd name="T3" fmla="*/ 19 h 20"/>
                <a:gd name="T4" fmla="*/ 46 w 46"/>
                <a:gd name="T5" fmla="*/ 12 h 20"/>
                <a:gd name="T6" fmla="*/ 45 w 46"/>
                <a:gd name="T7" fmla="*/ 1 h 20"/>
                <a:gd name="T8" fmla="*/ 0 w 46"/>
                <a:gd name="T9" fmla="*/ 0 h 20"/>
                <a:gd name="T10" fmla="*/ 0 w 46"/>
                <a:gd name="T11" fmla="*/ 15 h 20"/>
                <a:gd name="T12" fmla="*/ 5 w 46"/>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46" h="20">
                  <a:moveTo>
                    <a:pt x="5" y="20"/>
                  </a:moveTo>
                  <a:cubicBezTo>
                    <a:pt x="17" y="20"/>
                    <a:pt x="28" y="20"/>
                    <a:pt x="40" y="19"/>
                  </a:cubicBezTo>
                  <a:cubicBezTo>
                    <a:pt x="44" y="18"/>
                    <a:pt x="46" y="16"/>
                    <a:pt x="46" y="12"/>
                  </a:cubicBezTo>
                  <a:cubicBezTo>
                    <a:pt x="46" y="8"/>
                    <a:pt x="46" y="4"/>
                    <a:pt x="45" y="1"/>
                  </a:cubicBezTo>
                  <a:cubicBezTo>
                    <a:pt x="30" y="1"/>
                    <a:pt x="15" y="0"/>
                    <a:pt x="0" y="0"/>
                  </a:cubicBezTo>
                  <a:cubicBezTo>
                    <a:pt x="0" y="5"/>
                    <a:pt x="0" y="10"/>
                    <a:pt x="0" y="15"/>
                  </a:cubicBezTo>
                  <a:cubicBezTo>
                    <a:pt x="0" y="19"/>
                    <a:pt x="2" y="20"/>
                    <a:pt x="5" y="20"/>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íṥḷidé">
              <a:extLst>
                <a:ext uri="{FF2B5EF4-FFF2-40B4-BE49-F238E27FC236}">
                  <a16:creationId xmlns:a16="http://schemas.microsoft.com/office/drawing/2014/main" id="{619704FC-B913-A400-574F-316B9C822472}"/>
                </a:ext>
              </a:extLst>
            </p:cNvPr>
            <p:cNvSpPr/>
            <p:nvPr/>
          </p:nvSpPr>
          <p:spPr bwMode="auto">
            <a:xfrm>
              <a:off x="8655208" y="5809705"/>
              <a:ext cx="39694" cy="22103"/>
            </a:xfrm>
            <a:custGeom>
              <a:avLst/>
              <a:gdLst>
                <a:gd name="T0" fmla="*/ 2 w 42"/>
                <a:gd name="T1" fmla="*/ 19 h 24"/>
                <a:gd name="T2" fmla="*/ 7 w 42"/>
                <a:gd name="T3" fmla="*/ 24 h 24"/>
                <a:gd name="T4" fmla="*/ 37 w 42"/>
                <a:gd name="T5" fmla="*/ 24 h 24"/>
                <a:gd name="T6" fmla="*/ 40 w 42"/>
                <a:gd name="T7" fmla="*/ 22 h 24"/>
                <a:gd name="T8" fmla="*/ 42 w 42"/>
                <a:gd name="T9" fmla="*/ 0 h 24"/>
                <a:gd name="T10" fmla="*/ 37 w 42"/>
                <a:gd name="T11" fmla="*/ 4 h 24"/>
                <a:gd name="T12" fmla="*/ 4 w 42"/>
                <a:gd name="T13" fmla="*/ 4 h 24"/>
                <a:gd name="T14" fmla="*/ 0 w 42"/>
                <a:gd name="T15" fmla="*/ 3 h 24"/>
                <a:gd name="T16" fmla="*/ 2 w 42"/>
                <a:gd name="T17"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4">
                  <a:moveTo>
                    <a:pt x="2" y="19"/>
                  </a:moveTo>
                  <a:cubicBezTo>
                    <a:pt x="2" y="23"/>
                    <a:pt x="4" y="24"/>
                    <a:pt x="7" y="24"/>
                  </a:cubicBezTo>
                  <a:cubicBezTo>
                    <a:pt x="17" y="24"/>
                    <a:pt x="27" y="24"/>
                    <a:pt x="37" y="24"/>
                  </a:cubicBezTo>
                  <a:cubicBezTo>
                    <a:pt x="39" y="24"/>
                    <a:pt x="40" y="24"/>
                    <a:pt x="40" y="22"/>
                  </a:cubicBezTo>
                  <a:cubicBezTo>
                    <a:pt x="41" y="15"/>
                    <a:pt x="41" y="7"/>
                    <a:pt x="42" y="0"/>
                  </a:cubicBezTo>
                  <a:cubicBezTo>
                    <a:pt x="42" y="3"/>
                    <a:pt x="40" y="4"/>
                    <a:pt x="37" y="4"/>
                  </a:cubicBezTo>
                  <a:cubicBezTo>
                    <a:pt x="26" y="4"/>
                    <a:pt x="15" y="4"/>
                    <a:pt x="4" y="4"/>
                  </a:cubicBezTo>
                  <a:cubicBezTo>
                    <a:pt x="2" y="4"/>
                    <a:pt x="1" y="4"/>
                    <a:pt x="0" y="3"/>
                  </a:cubicBezTo>
                  <a:cubicBezTo>
                    <a:pt x="0" y="8"/>
                    <a:pt x="1" y="14"/>
                    <a:pt x="2" y="19"/>
                  </a:cubicBezTo>
                  <a:close/>
                </a:path>
              </a:pathLst>
            </a:custGeom>
            <a:solidFill>
              <a:srgbClr val="8582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íṣḷïḍè">
              <a:extLst>
                <a:ext uri="{FF2B5EF4-FFF2-40B4-BE49-F238E27FC236}">
                  <a16:creationId xmlns:a16="http://schemas.microsoft.com/office/drawing/2014/main" id="{85008F36-78EF-5F8E-6B26-1A1AFCABDD7C}"/>
                </a:ext>
              </a:extLst>
            </p:cNvPr>
            <p:cNvSpPr/>
            <p:nvPr/>
          </p:nvSpPr>
          <p:spPr bwMode="auto">
            <a:xfrm>
              <a:off x="8655208" y="5809705"/>
              <a:ext cx="39694" cy="3609"/>
            </a:xfrm>
            <a:custGeom>
              <a:avLst/>
              <a:gdLst>
                <a:gd name="T0" fmla="*/ 37 w 42"/>
                <a:gd name="T1" fmla="*/ 4 h 4"/>
                <a:gd name="T2" fmla="*/ 42 w 42"/>
                <a:gd name="T3" fmla="*/ 0 h 4"/>
                <a:gd name="T4" fmla="*/ 37 w 42"/>
                <a:gd name="T5" fmla="*/ 3 h 4"/>
                <a:gd name="T6" fmla="*/ 0 w 42"/>
                <a:gd name="T7" fmla="*/ 3 h 4"/>
                <a:gd name="T8" fmla="*/ 4 w 42"/>
                <a:gd name="T9" fmla="*/ 4 h 4"/>
                <a:gd name="T10" fmla="*/ 37 w 42"/>
                <a:gd name="T11" fmla="*/ 4 h 4"/>
              </a:gdLst>
              <a:ahLst/>
              <a:cxnLst>
                <a:cxn ang="0">
                  <a:pos x="T0" y="T1"/>
                </a:cxn>
                <a:cxn ang="0">
                  <a:pos x="T2" y="T3"/>
                </a:cxn>
                <a:cxn ang="0">
                  <a:pos x="T4" y="T5"/>
                </a:cxn>
                <a:cxn ang="0">
                  <a:pos x="T6" y="T7"/>
                </a:cxn>
                <a:cxn ang="0">
                  <a:pos x="T8" y="T9"/>
                </a:cxn>
                <a:cxn ang="0">
                  <a:pos x="T10" y="T11"/>
                </a:cxn>
              </a:cxnLst>
              <a:rect l="0" t="0" r="r" b="b"/>
              <a:pathLst>
                <a:path w="42" h="4">
                  <a:moveTo>
                    <a:pt x="37" y="4"/>
                  </a:moveTo>
                  <a:cubicBezTo>
                    <a:pt x="40" y="4"/>
                    <a:pt x="42" y="3"/>
                    <a:pt x="42" y="0"/>
                  </a:cubicBezTo>
                  <a:cubicBezTo>
                    <a:pt x="41" y="2"/>
                    <a:pt x="40" y="3"/>
                    <a:pt x="37" y="3"/>
                  </a:cubicBezTo>
                  <a:cubicBezTo>
                    <a:pt x="25" y="3"/>
                    <a:pt x="12" y="3"/>
                    <a:pt x="0" y="3"/>
                  </a:cubicBezTo>
                  <a:cubicBezTo>
                    <a:pt x="1" y="4"/>
                    <a:pt x="2" y="4"/>
                    <a:pt x="4" y="4"/>
                  </a:cubicBezTo>
                  <a:cubicBezTo>
                    <a:pt x="15" y="4"/>
                    <a:pt x="26" y="4"/>
                    <a:pt x="37" y="4"/>
                  </a:cubicBezTo>
                  <a:close/>
                </a:path>
              </a:pathLst>
            </a:custGeom>
            <a:solidFill>
              <a:srgbClr val="8582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îšļíḑê">
              <a:extLst>
                <a:ext uri="{FF2B5EF4-FFF2-40B4-BE49-F238E27FC236}">
                  <a16:creationId xmlns:a16="http://schemas.microsoft.com/office/drawing/2014/main" id="{A55E3DCF-7922-44C1-8CF3-8B92F3B37F2D}"/>
                </a:ext>
              </a:extLst>
            </p:cNvPr>
            <p:cNvSpPr/>
            <p:nvPr/>
          </p:nvSpPr>
          <p:spPr bwMode="auto">
            <a:xfrm>
              <a:off x="9211379" y="5447946"/>
              <a:ext cx="15336" cy="73976"/>
            </a:xfrm>
            <a:custGeom>
              <a:avLst/>
              <a:gdLst>
                <a:gd name="T0" fmla="*/ 5 w 16"/>
                <a:gd name="T1" fmla="*/ 78 h 79"/>
                <a:gd name="T2" fmla="*/ 16 w 16"/>
                <a:gd name="T3" fmla="*/ 72 h 79"/>
                <a:gd name="T4" fmla="*/ 14 w 16"/>
                <a:gd name="T5" fmla="*/ 54 h 79"/>
                <a:gd name="T6" fmla="*/ 14 w 16"/>
                <a:gd name="T7" fmla="*/ 21 h 79"/>
                <a:gd name="T8" fmla="*/ 15 w 16"/>
                <a:gd name="T9" fmla="*/ 19 h 79"/>
                <a:gd name="T10" fmla="*/ 4 w 16"/>
                <a:gd name="T11" fmla="*/ 0 h 79"/>
                <a:gd name="T12" fmla="*/ 3 w 16"/>
                <a:gd name="T13" fmla="*/ 17 h 79"/>
                <a:gd name="T14" fmla="*/ 0 w 16"/>
                <a:gd name="T15" fmla="*/ 74 h 79"/>
                <a:gd name="T16" fmla="*/ 5 w 16"/>
                <a:gd name="T17" fmla="*/ 7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79">
                  <a:moveTo>
                    <a:pt x="5" y="78"/>
                  </a:moveTo>
                  <a:cubicBezTo>
                    <a:pt x="9" y="76"/>
                    <a:pt x="13" y="75"/>
                    <a:pt x="16" y="72"/>
                  </a:cubicBezTo>
                  <a:cubicBezTo>
                    <a:pt x="14" y="66"/>
                    <a:pt x="14" y="60"/>
                    <a:pt x="14" y="54"/>
                  </a:cubicBezTo>
                  <a:cubicBezTo>
                    <a:pt x="14" y="43"/>
                    <a:pt x="13" y="32"/>
                    <a:pt x="14" y="21"/>
                  </a:cubicBezTo>
                  <a:cubicBezTo>
                    <a:pt x="14" y="20"/>
                    <a:pt x="14" y="19"/>
                    <a:pt x="15" y="19"/>
                  </a:cubicBezTo>
                  <a:cubicBezTo>
                    <a:pt x="12" y="13"/>
                    <a:pt x="10" y="5"/>
                    <a:pt x="4" y="0"/>
                  </a:cubicBezTo>
                  <a:cubicBezTo>
                    <a:pt x="3" y="7"/>
                    <a:pt x="3" y="12"/>
                    <a:pt x="3" y="17"/>
                  </a:cubicBezTo>
                  <a:cubicBezTo>
                    <a:pt x="2" y="36"/>
                    <a:pt x="1" y="55"/>
                    <a:pt x="0" y="74"/>
                  </a:cubicBezTo>
                  <a:cubicBezTo>
                    <a:pt x="0" y="78"/>
                    <a:pt x="2" y="79"/>
                    <a:pt x="5" y="78"/>
                  </a:cubicBezTo>
                  <a:close/>
                </a:path>
              </a:pathLst>
            </a:custGeom>
            <a:solidFill>
              <a:srgbClr val="8582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îśḷîḋé">
              <a:extLst>
                <a:ext uri="{FF2B5EF4-FFF2-40B4-BE49-F238E27FC236}">
                  <a16:creationId xmlns:a16="http://schemas.microsoft.com/office/drawing/2014/main" id="{5655ED97-B682-8C78-8713-FA49AFDC3DE0}"/>
                </a:ext>
              </a:extLst>
            </p:cNvPr>
            <p:cNvSpPr/>
            <p:nvPr/>
          </p:nvSpPr>
          <p:spPr bwMode="auto">
            <a:xfrm>
              <a:off x="8606492" y="5802939"/>
              <a:ext cx="42401" cy="28869"/>
            </a:xfrm>
            <a:custGeom>
              <a:avLst/>
              <a:gdLst>
                <a:gd name="T0" fmla="*/ 45 w 45"/>
                <a:gd name="T1" fmla="*/ 5 h 31"/>
                <a:gd name="T2" fmla="*/ 39 w 45"/>
                <a:gd name="T3" fmla="*/ 12 h 31"/>
                <a:gd name="T4" fmla="*/ 4 w 45"/>
                <a:gd name="T5" fmla="*/ 12 h 31"/>
                <a:gd name="T6" fmla="*/ 0 w 45"/>
                <a:gd name="T7" fmla="*/ 11 h 31"/>
                <a:gd name="T8" fmla="*/ 11 w 45"/>
                <a:gd name="T9" fmla="*/ 26 h 31"/>
                <a:gd name="T10" fmla="*/ 42 w 45"/>
                <a:gd name="T11" fmla="*/ 30 h 31"/>
                <a:gd name="T12" fmla="*/ 45 w 45"/>
                <a:gd name="T13" fmla="*/ 27 h 31"/>
                <a:gd name="T14" fmla="*/ 45 w 45"/>
                <a:gd name="T15" fmla="*/ 0 h 31"/>
                <a:gd name="T16" fmla="*/ 45 w 45"/>
                <a:gd name="T17"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
                  <a:moveTo>
                    <a:pt x="45" y="5"/>
                  </a:moveTo>
                  <a:cubicBezTo>
                    <a:pt x="45" y="11"/>
                    <a:pt x="44" y="11"/>
                    <a:pt x="39" y="12"/>
                  </a:cubicBezTo>
                  <a:cubicBezTo>
                    <a:pt x="27" y="13"/>
                    <a:pt x="15" y="13"/>
                    <a:pt x="4" y="12"/>
                  </a:cubicBezTo>
                  <a:cubicBezTo>
                    <a:pt x="2" y="12"/>
                    <a:pt x="1" y="12"/>
                    <a:pt x="0" y="11"/>
                  </a:cubicBezTo>
                  <a:cubicBezTo>
                    <a:pt x="2" y="17"/>
                    <a:pt x="3" y="24"/>
                    <a:pt x="11" y="26"/>
                  </a:cubicBezTo>
                  <a:cubicBezTo>
                    <a:pt x="21" y="30"/>
                    <a:pt x="31" y="31"/>
                    <a:pt x="42" y="30"/>
                  </a:cubicBezTo>
                  <a:cubicBezTo>
                    <a:pt x="44" y="30"/>
                    <a:pt x="45" y="29"/>
                    <a:pt x="45" y="27"/>
                  </a:cubicBezTo>
                  <a:cubicBezTo>
                    <a:pt x="45" y="18"/>
                    <a:pt x="45" y="9"/>
                    <a:pt x="45" y="0"/>
                  </a:cubicBezTo>
                  <a:cubicBezTo>
                    <a:pt x="45" y="2"/>
                    <a:pt x="45" y="3"/>
                    <a:pt x="45" y="5"/>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ïś1íḋè">
              <a:extLst>
                <a:ext uri="{FF2B5EF4-FFF2-40B4-BE49-F238E27FC236}">
                  <a16:creationId xmlns:a16="http://schemas.microsoft.com/office/drawing/2014/main" id="{FB8E3778-904B-1D79-9330-7DCA2A6DFFBB}"/>
                </a:ext>
              </a:extLst>
            </p:cNvPr>
            <p:cNvSpPr/>
            <p:nvPr/>
          </p:nvSpPr>
          <p:spPr bwMode="auto">
            <a:xfrm>
              <a:off x="8606492" y="5802939"/>
              <a:ext cx="42401" cy="12179"/>
            </a:xfrm>
            <a:custGeom>
              <a:avLst/>
              <a:gdLst>
                <a:gd name="T0" fmla="*/ 44 w 45"/>
                <a:gd name="T1" fmla="*/ 7 h 13"/>
                <a:gd name="T2" fmla="*/ 42 w 45"/>
                <a:gd name="T3" fmla="*/ 10 h 13"/>
                <a:gd name="T4" fmla="*/ 16 w 45"/>
                <a:gd name="T5" fmla="*/ 11 h 13"/>
                <a:gd name="T6" fmla="*/ 0 w 45"/>
                <a:gd name="T7" fmla="*/ 11 h 13"/>
                <a:gd name="T8" fmla="*/ 4 w 45"/>
                <a:gd name="T9" fmla="*/ 12 h 13"/>
                <a:gd name="T10" fmla="*/ 39 w 45"/>
                <a:gd name="T11" fmla="*/ 12 h 13"/>
                <a:gd name="T12" fmla="*/ 45 w 45"/>
                <a:gd name="T13" fmla="*/ 5 h 13"/>
                <a:gd name="T14" fmla="*/ 45 w 45"/>
                <a:gd name="T15" fmla="*/ 0 h 13"/>
                <a:gd name="T16" fmla="*/ 44 w 45"/>
                <a:gd name="T17"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3">
                  <a:moveTo>
                    <a:pt x="44" y="7"/>
                  </a:moveTo>
                  <a:cubicBezTo>
                    <a:pt x="44" y="9"/>
                    <a:pt x="44" y="10"/>
                    <a:pt x="42" y="10"/>
                  </a:cubicBezTo>
                  <a:cubicBezTo>
                    <a:pt x="33" y="11"/>
                    <a:pt x="25" y="12"/>
                    <a:pt x="16" y="11"/>
                  </a:cubicBezTo>
                  <a:cubicBezTo>
                    <a:pt x="11" y="11"/>
                    <a:pt x="6" y="11"/>
                    <a:pt x="0" y="11"/>
                  </a:cubicBezTo>
                  <a:cubicBezTo>
                    <a:pt x="1" y="12"/>
                    <a:pt x="2" y="12"/>
                    <a:pt x="4" y="12"/>
                  </a:cubicBezTo>
                  <a:cubicBezTo>
                    <a:pt x="15" y="13"/>
                    <a:pt x="27" y="13"/>
                    <a:pt x="39" y="12"/>
                  </a:cubicBezTo>
                  <a:cubicBezTo>
                    <a:pt x="44" y="11"/>
                    <a:pt x="45" y="11"/>
                    <a:pt x="45" y="5"/>
                  </a:cubicBezTo>
                  <a:cubicBezTo>
                    <a:pt x="45" y="3"/>
                    <a:pt x="45" y="2"/>
                    <a:pt x="45" y="0"/>
                  </a:cubicBezTo>
                  <a:cubicBezTo>
                    <a:pt x="44" y="3"/>
                    <a:pt x="45" y="5"/>
                    <a:pt x="44" y="7"/>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îşlíḓê">
              <a:extLst>
                <a:ext uri="{FF2B5EF4-FFF2-40B4-BE49-F238E27FC236}">
                  <a16:creationId xmlns:a16="http://schemas.microsoft.com/office/drawing/2014/main" id="{D5A10D80-0B93-E824-E05B-54F280B679E5}"/>
                </a:ext>
              </a:extLst>
            </p:cNvPr>
            <p:cNvSpPr/>
            <p:nvPr/>
          </p:nvSpPr>
          <p:spPr bwMode="auto">
            <a:xfrm>
              <a:off x="8644382" y="5719491"/>
              <a:ext cx="22103" cy="37439"/>
            </a:xfrm>
            <a:custGeom>
              <a:avLst/>
              <a:gdLst>
                <a:gd name="T0" fmla="*/ 2 w 24"/>
                <a:gd name="T1" fmla="*/ 5 h 40"/>
                <a:gd name="T2" fmla="*/ 0 w 24"/>
                <a:gd name="T3" fmla="*/ 22 h 40"/>
                <a:gd name="T4" fmla="*/ 4 w 24"/>
                <a:gd name="T5" fmla="*/ 37 h 40"/>
                <a:gd name="T6" fmla="*/ 4 w 24"/>
                <a:gd name="T7" fmla="*/ 40 h 40"/>
                <a:gd name="T8" fmla="*/ 12 w 24"/>
                <a:gd name="T9" fmla="*/ 39 h 40"/>
                <a:gd name="T10" fmla="*/ 15 w 24"/>
                <a:gd name="T11" fmla="*/ 37 h 40"/>
                <a:gd name="T12" fmla="*/ 23 w 24"/>
                <a:gd name="T13" fmla="*/ 18 h 40"/>
                <a:gd name="T14" fmla="*/ 19 w 24"/>
                <a:gd name="T15" fmla="*/ 8 h 40"/>
                <a:gd name="T16" fmla="*/ 1 w 24"/>
                <a:gd name="T17" fmla="*/ 0 h 40"/>
                <a:gd name="T18" fmla="*/ 2 w 24"/>
                <a:gd name="T19"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40">
                  <a:moveTo>
                    <a:pt x="2" y="5"/>
                  </a:moveTo>
                  <a:cubicBezTo>
                    <a:pt x="1" y="11"/>
                    <a:pt x="0" y="16"/>
                    <a:pt x="0" y="22"/>
                  </a:cubicBezTo>
                  <a:cubicBezTo>
                    <a:pt x="0" y="27"/>
                    <a:pt x="1" y="32"/>
                    <a:pt x="4" y="37"/>
                  </a:cubicBezTo>
                  <a:cubicBezTo>
                    <a:pt x="4" y="38"/>
                    <a:pt x="5" y="39"/>
                    <a:pt x="4" y="40"/>
                  </a:cubicBezTo>
                  <a:cubicBezTo>
                    <a:pt x="7" y="40"/>
                    <a:pt x="10" y="39"/>
                    <a:pt x="12" y="39"/>
                  </a:cubicBezTo>
                  <a:cubicBezTo>
                    <a:pt x="14" y="39"/>
                    <a:pt x="14" y="39"/>
                    <a:pt x="15" y="37"/>
                  </a:cubicBezTo>
                  <a:cubicBezTo>
                    <a:pt x="17" y="30"/>
                    <a:pt x="20" y="24"/>
                    <a:pt x="23" y="18"/>
                  </a:cubicBezTo>
                  <a:cubicBezTo>
                    <a:pt x="24" y="13"/>
                    <a:pt x="23" y="10"/>
                    <a:pt x="19" y="8"/>
                  </a:cubicBezTo>
                  <a:cubicBezTo>
                    <a:pt x="13" y="4"/>
                    <a:pt x="7" y="2"/>
                    <a:pt x="1" y="0"/>
                  </a:cubicBezTo>
                  <a:cubicBezTo>
                    <a:pt x="3" y="1"/>
                    <a:pt x="3" y="3"/>
                    <a:pt x="2" y="5"/>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ïṥḻiḑe">
              <a:extLst>
                <a:ext uri="{FF2B5EF4-FFF2-40B4-BE49-F238E27FC236}">
                  <a16:creationId xmlns:a16="http://schemas.microsoft.com/office/drawing/2014/main" id="{A8FD8313-D98E-8907-E215-4C286943539E}"/>
                </a:ext>
              </a:extLst>
            </p:cNvPr>
            <p:cNvSpPr/>
            <p:nvPr/>
          </p:nvSpPr>
          <p:spPr bwMode="auto">
            <a:xfrm>
              <a:off x="8640323" y="5719491"/>
              <a:ext cx="8570" cy="37439"/>
            </a:xfrm>
            <a:custGeom>
              <a:avLst/>
              <a:gdLst>
                <a:gd name="T0" fmla="*/ 4 w 9"/>
                <a:gd name="T1" fmla="*/ 9 h 40"/>
                <a:gd name="T2" fmla="*/ 8 w 9"/>
                <a:gd name="T3" fmla="*/ 40 h 40"/>
                <a:gd name="T4" fmla="*/ 8 w 9"/>
                <a:gd name="T5" fmla="*/ 37 h 40"/>
                <a:gd name="T6" fmla="*/ 4 w 9"/>
                <a:gd name="T7" fmla="*/ 22 h 40"/>
                <a:gd name="T8" fmla="*/ 6 w 9"/>
                <a:gd name="T9" fmla="*/ 5 h 40"/>
                <a:gd name="T10" fmla="*/ 5 w 9"/>
                <a:gd name="T11" fmla="*/ 0 h 40"/>
                <a:gd name="T12" fmla="*/ 4 w 9"/>
                <a:gd name="T13" fmla="*/ 9 h 40"/>
              </a:gdLst>
              <a:ahLst/>
              <a:cxnLst>
                <a:cxn ang="0">
                  <a:pos x="T0" y="T1"/>
                </a:cxn>
                <a:cxn ang="0">
                  <a:pos x="T2" y="T3"/>
                </a:cxn>
                <a:cxn ang="0">
                  <a:pos x="T4" y="T5"/>
                </a:cxn>
                <a:cxn ang="0">
                  <a:pos x="T6" y="T7"/>
                </a:cxn>
                <a:cxn ang="0">
                  <a:pos x="T8" y="T9"/>
                </a:cxn>
                <a:cxn ang="0">
                  <a:pos x="T10" y="T11"/>
                </a:cxn>
                <a:cxn ang="0">
                  <a:pos x="T12" y="T13"/>
                </a:cxn>
              </a:cxnLst>
              <a:rect l="0" t="0" r="r" b="b"/>
              <a:pathLst>
                <a:path w="9" h="40">
                  <a:moveTo>
                    <a:pt x="4" y="9"/>
                  </a:moveTo>
                  <a:cubicBezTo>
                    <a:pt x="2" y="20"/>
                    <a:pt x="0" y="30"/>
                    <a:pt x="8" y="40"/>
                  </a:cubicBezTo>
                  <a:cubicBezTo>
                    <a:pt x="9" y="39"/>
                    <a:pt x="8" y="38"/>
                    <a:pt x="8" y="37"/>
                  </a:cubicBezTo>
                  <a:cubicBezTo>
                    <a:pt x="5" y="32"/>
                    <a:pt x="4" y="27"/>
                    <a:pt x="4" y="22"/>
                  </a:cubicBezTo>
                  <a:cubicBezTo>
                    <a:pt x="4" y="16"/>
                    <a:pt x="5" y="11"/>
                    <a:pt x="6" y="5"/>
                  </a:cubicBezTo>
                  <a:cubicBezTo>
                    <a:pt x="7" y="3"/>
                    <a:pt x="7" y="1"/>
                    <a:pt x="5" y="0"/>
                  </a:cubicBezTo>
                  <a:cubicBezTo>
                    <a:pt x="7" y="3"/>
                    <a:pt x="5" y="6"/>
                    <a:pt x="4" y="9"/>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ïs1ídé">
              <a:extLst>
                <a:ext uri="{FF2B5EF4-FFF2-40B4-BE49-F238E27FC236}">
                  <a16:creationId xmlns:a16="http://schemas.microsoft.com/office/drawing/2014/main" id="{72B98968-BEDE-9F6B-C634-F00F89FDEFFF}"/>
                </a:ext>
              </a:extLst>
            </p:cNvPr>
            <p:cNvSpPr/>
            <p:nvPr/>
          </p:nvSpPr>
          <p:spPr bwMode="auto">
            <a:xfrm>
              <a:off x="8743618" y="5438925"/>
              <a:ext cx="30673" cy="46460"/>
            </a:xfrm>
            <a:custGeom>
              <a:avLst/>
              <a:gdLst>
                <a:gd name="T0" fmla="*/ 3 w 33"/>
                <a:gd name="T1" fmla="*/ 43 h 50"/>
                <a:gd name="T2" fmla="*/ 23 w 33"/>
                <a:gd name="T3" fmla="*/ 50 h 50"/>
                <a:gd name="T4" fmla="*/ 26 w 33"/>
                <a:gd name="T5" fmla="*/ 47 h 50"/>
                <a:gd name="T6" fmla="*/ 32 w 33"/>
                <a:gd name="T7" fmla="*/ 15 h 50"/>
                <a:gd name="T8" fmla="*/ 33 w 33"/>
                <a:gd name="T9" fmla="*/ 11 h 50"/>
                <a:gd name="T10" fmla="*/ 26 w 33"/>
                <a:gd name="T11" fmla="*/ 0 h 50"/>
                <a:gd name="T12" fmla="*/ 1 w 33"/>
                <a:gd name="T13" fmla="*/ 40 h 50"/>
                <a:gd name="T14" fmla="*/ 3 w 33"/>
                <a:gd name="T15" fmla="*/ 43 h 50"/>
                <a:gd name="T16" fmla="*/ 9 w 33"/>
                <a:gd name="T17" fmla="*/ 34 h 50"/>
                <a:gd name="T18" fmla="*/ 20 w 33"/>
                <a:gd name="T19" fmla="*/ 20 h 50"/>
                <a:gd name="T20" fmla="*/ 24 w 33"/>
                <a:gd name="T21" fmla="*/ 19 h 50"/>
                <a:gd name="T22" fmla="*/ 25 w 33"/>
                <a:gd name="T23" fmla="*/ 22 h 50"/>
                <a:gd name="T24" fmla="*/ 14 w 33"/>
                <a:gd name="T25" fmla="*/ 39 h 50"/>
                <a:gd name="T26" fmla="*/ 10 w 33"/>
                <a:gd name="T27" fmla="*/ 38 h 50"/>
                <a:gd name="T28" fmla="*/ 9 w 33"/>
                <a:gd name="T29" fmla="*/ 3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50">
                  <a:moveTo>
                    <a:pt x="3" y="43"/>
                  </a:moveTo>
                  <a:cubicBezTo>
                    <a:pt x="10" y="45"/>
                    <a:pt x="16" y="47"/>
                    <a:pt x="23" y="50"/>
                  </a:cubicBezTo>
                  <a:cubicBezTo>
                    <a:pt x="25" y="50"/>
                    <a:pt x="25" y="49"/>
                    <a:pt x="26" y="47"/>
                  </a:cubicBezTo>
                  <a:cubicBezTo>
                    <a:pt x="28" y="36"/>
                    <a:pt x="33" y="26"/>
                    <a:pt x="32" y="15"/>
                  </a:cubicBezTo>
                  <a:cubicBezTo>
                    <a:pt x="32" y="14"/>
                    <a:pt x="33" y="12"/>
                    <a:pt x="33" y="11"/>
                  </a:cubicBezTo>
                  <a:cubicBezTo>
                    <a:pt x="32" y="7"/>
                    <a:pt x="29" y="3"/>
                    <a:pt x="26" y="0"/>
                  </a:cubicBezTo>
                  <a:cubicBezTo>
                    <a:pt x="18" y="14"/>
                    <a:pt x="10" y="27"/>
                    <a:pt x="1" y="40"/>
                  </a:cubicBezTo>
                  <a:cubicBezTo>
                    <a:pt x="0" y="42"/>
                    <a:pt x="1" y="43"/>
                    <a:pt x="3" y="43"/>
                  </a:cubicBezTo>
                  <a:close/>
                  <a:moveTo>
                    <a:pt x="9" y="34"/>
                  </a:moveTo>
                  <a:cubicBezTo>
                    <a:pt x="13" y="29"/>
                    <a:pt x="16" y="24"/>
                    <a:pt x="20" y="20"/>
                  </a:cubicBezTo>
                  <a:cubicBezTo>
                    <a:pt x="21" y="19"/>
                    <a:pt x="22" y="18"/>
                    <a:pt x="24" y="19"/>
                  </a:cubicBezTo>
                  <a:cubicBezTo>
                    <a:pt x="25" y="20"/>
                    <a:pt x="25" y="20"/>
                    <a:pt x="25" y="22"/>
                  </a:cubicBezTo>
                  <a:cubicBezTo>
                    <a:pt x="22" y="28"/>
                    <a:pt x="20" y="35"/>
                    <a:pt x="14" y="39"/>
                  </a:cubicBezTo>
                  <a:cubicBezTo>
                    <a:pt x="13" y="40"/>
                    <a:pt x="11" y="39"/>
                    <a:pt x="10" y="38"/>
                  </a:cubicBezTo>
                  <a:cubicBezTo>
                    <a:pt x="9" y="37"/>
                    <a:pt x="8" y="35"/>
                    <a:pt x="9" y="34"/>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ïśľîḋê">
              <a:extLst>
                <a:ext uri="{FF2B5EF4-FFF2-40B4-BE49-F238E27FC236}">
                  <a16:creationId xmlns:a16="http://schemas.microsoft.com/office/drawing/2014/main" id="{F4436880-4516-1294-9375-935E9E24C8DA}"/>
                </a:ext>
              </a:extLst>
            </p:cNvPr>
            <p:cNvSpPr/>
            <p:nvPr/>
          </p:nvSpPr>
          <p:spPr bwMode="auto">
            <a:xfrm>
              <a:off x="8802708" y="5795271"/>
              <a:ext cx="41950" cy="18043"/>
            </a:xfrm>
            <a:custGeom>
              <a:avLst/>
              <a:gdLst>
                <a:gd name="T0" fmla="*/ 14 w 45"/>
                <a:gd name="T1" fmla="*/ 17 h 19"/>
                <a:gd name="T2" fmla="*/ 39 w 45"/>
                <a:gd name="T3" fmla="*/ 17 h 19"/>
                <a:gd name="T4" fmla="*/ 45 w 45"/>
                <a:gd name="T5" fmla="*/ 19 h 19"/>
                <a:gd name="T6" fmla="*/ 33 w 45"/>
                <a:gd name="T7" fmla="*/ 5 h 19"/>
                <a:gd name="T8" fmla="*/ 3 w 45"/>
                <a:gd name="T9" fmla="*/ 0 h 19"/>
                <a:gd name="T10" fmla="*/ 0 w 45"/>
                <a:gd name="T11" fmla="*/ 3 h 19"/>
                <a:gd name="T12" fmla="*/ 0 w 45"/>
                <a:gd name="T13" fmla="*/ 18 h 19"/>
                <a:gd name="T14" fmla="*/ 14 w 45"/>
                <a:gd name="T15" fmla="*/ 17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19">
                  <a:moveTo>
                    <a:pt x="14" y="17"/>
                  </a:moveTo>
                  <a:cubicBezTo>
                    <a:pt x="23" y="17"/>
                    <a:pt x="31" y="17"/>
                    <a:pt x="39" y="17"/>
                  </a:cubicBezTo>
                  <a:cubicBezTo>
                    <a:pt x="41" y="17"/>
                    <a:pt x="43" y="17"/>
                    <a:pt x="45" y="19"/>
                  </a:cubicBezTo>
                  <a:cubicBezTo>
                    <a:pt x="45" y="9"/>
                    <a:pt x="43" y="7"/>
                    <a:pt x="33" y="5"/>
                  </a:cubicBezTo>
                  <a:cubicBezTo>
                    <a:pt x="23" y="3"/>
                    <a:pt x="13" y="2"/>
                    <a:pt x="3" y="0"/>
                  </a:cubicBezTo>
                  <a:cubicBezTo>
                    <a:pt x="0" y="0"/>
                    <a:pt x="0" y="1"/>
                    <a:pt x="0" y="3"/>
                  </a:cubicBezTo>
                  <a:cubicBezTo>
                    <a:pt x="0" y="8"/>
                    <a:pt x="0" y="13"/>
                    <a:pt x="0" y="18"/>
                  </a:cubicBezTo>
                  <a:cubicBezTo>
                    <a:pt x="5" y="15"/>
                    <a:pt x="10" y="16"/>
                    <a:pt x="14" y="17"/>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íṧľiḋê">
              <a:extLst>
                <a:ext uri="{FF2B5EF4-FFF2-40B4-BE49-F238E27FC236}">
                  <a16:creationId xmlns:a16="http://schemas.microsoft.com/office/drawing/2014/main" id="{1873B549-A34A-C8BD-4EBB-898930C37711}"/>
                </a:ext>
              </a:extLst>
            </p:cNvPr>
            <p:cNvSpPr/>
            <p:nvPr/>
          </p:nvSpPr>
          <p:spPr bwMode="auto">
            <a:xfrm>
              <a:off x="8802708" y="5809705"/>
              <a:ext cx="41950" cy="3609"/>
            </a:xfrm>
            <a:custGeom>
              <a:avLst/>
              <a:gdLst>
                <a:gd name="T0" fmla="*/ 45 w 45"/>
                <a:gd name="T1" fmla="*/ 4 h 4"/>
                <a:gd name="T2" fmla="*/ 39 w 45"/>
                <a:gd name="T3" fmla="*/ 2 h 4"/>
                <a:gd name="T4" fmla="*/ 14 w 45"/>
                <a:gd name="T5" fmla="*/ 2 h 4"/>
                <a:gd name="T6" fmla="*/ 0 w 45"/>
                <a:gd name="T7" fmla="*/ 3 h 4"/>
                <a:gd name="T8" fmla="*/ 45 w 45"/>
                <a:gd name="T9" fmla="*/ 4 h 4"/>
              </a:gdLst>
              <a:ahLst/>
              <a:cxnLst>
                <a:cxn ang="0">
                  <a:pos x="T0" y="T1"/>
                </a:cxn>
                <a:cxn ang="0">
                  <a:pos x="T2" y="T3"/>
                </a:cxn>
                <a:cxn ang="0">
                  <a:pos x="T4" y="T5"/>
                </a:cxn>
                <a:cxn ang="0">
                  <a:pos x="T6" y="T7"/>
                </a:cxn>
                <a:cxn ang="0">
                  <a:pos x="T8" y="T9"/>
                </a:cxn>
              </a:cxnLst>
              <a:rect l="0" t="0" r="r" b="b"/>
              <a:pathLst>
                <a:path w="45" h="4">
                  <a:moveTo>
                    <a:pt x="45" y="4"/>
                  </a:moveTo>
                  <a:cubicBezTo>
                    <a:pt x="43" y="2"/>
                    <a:pt x="41" y="2"/>
                    <a:pt x="39" y="2"/>
                  </a:cubicBezTo>
                  <a:cubicBezTo>
                    <a:pt x="31" y="2"/>
                    <a:pt x="23" y="2"/>
                    <a:pt x="14" y="2"/>
                  </a:cubicBezTo>
                  <a:cubicBezTo>
                    <a:pt x="10" y="1"/>
                    <a:pt x="5" y="0"/>
                    <a:pt x="0" y="3"/>
                  </a:cubicBezTo>
                  <a:cubicBezTo>
                    <a:pt x="15" y="3"/>
                    <a:pt x="30" y="4"/>
                    <a:pt x="45" y="4"/>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îsľiḍè">
              <a:extLst>
                <a:ext uri="{FF2B5EF4-FFF2-40B4-BE49-F238E27FC236}">
                  <a16:creationId xmlns:a16="http://schemas.microsoft.com/office/drawing/2014/main" id="{99E1942F-4D1B-90D6-7926-C62B4D18508F}"/>
                </a:ext>
              </a:extLst>
            </p:cNvPr>
            <p:cNvSpPr/>
            <p:nvPr/>
          </p:nvSpPr>
          <p:spPr bwMode="auto">
            <a:xfrm>
              <a:off x="8765270" y="5448849"/>
              <a:ext cx="22554" cy="51873"/>
            </a:xfrm>
            <a:custGeom>
              <a:avLst/>
              <a:gdLst>
                <a:gd name="T0" fmla="*/ 4 w 24"/>
                <a:gd name="T1" fmla="*/ 37 h 55"/>
                <a:gd name="T2" fmla="*/ 0 w 24"/>
                <a:gd name="T3" fmla="*/ 39 h 55"/>
                <a:gd name="T4" fmla="*/ 24 w 24"/>
                <a:gd name="T5" fmla="*/ 55 h 55"/>
                <a:gd name="T6" fmla="*/ 24 w 24"/>
                <a:gd name="T7" fmla="*/ 48 h 55"/>
                <a:gd name="T8" fmla="*/ 10 w 24"/>
                <a:gd name="T9" fmla="*/ 0 h 55"/>
                <a:gd name="T10" fmla="*/ 4 w 24"/>
                <a:gd name="T11" fmla="*/ 37 h 55"/>
              </a:gdLst>
              <a:ahLst/>
              <a:cxnLst>
                <a:cxn ang="0">
                  <a:pos x="T0" y="T1"/>
                </a:cxn>
                <a:cxn ang="0">
                  <a:pos x="T2" y="T3"/>
                </a:cxn>
                <a:cxn ang="0">
                  <a:pos x="T4" y="T5"/>
                </a:cxn>
                <a:cxn ang="0">
                  <a:pos x="T6" y="T7"/>
                </a:cxn>
                <a:cxn ang="0">
                  <a:pos x="T8" y="T9"/>
                </a:cxn>
                <a:cxn ang="0">
                  <a:pos x="T10" y="T11"/>
                </a:cxn>
              </a:cxnLst>
              <a:rect l="0" t="0" r="r" b="b"/>
              <a:pathLst>
                <a:path w="24" h="55">
                  <a:moveTo>
                    <a:pt x="4" y="37"/>
                  </a:moveTo>
                  <a:cubicBezTo>
                    <a:pt x="3" y="39"/>
                    <a:pt x="2" y="40"/>
                    <a:pt x="0" y="39"/>
                  </a:cubicBezTo>
                  <a:cubicBezTo>
                    <a:pt x="9" y="43"/>
                    <a:pt x="16" y="49"/>
                    <a:pt x="24" y="55"/>
                  </a:cubicBezTo>
                  <a:cubicBezTo>
                    <a:pt x="24" y="52"/>
                    <a:pt x="24" y="50"/>
                    <a:pt x="24" y="48"/>
                  </a:cubicBezTo>
                  <a:cubicBezTo>
                    <a:pt x="21" y="31"/>
                    <a:pt x="16" y="16"/>
                    <a:pt x="10" y="0"/>
                  </a:cubicBezTo>
                  <a:cubicBezTo>
                    <a:pt x="12" y="13"/>
                    <a:pt x="7" y="25"/>
                    <a:pt x="4" y="37"/>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i$lïḍe">
              <a:extLst>
                <a:ext uri="{FF2B5EF4-FFF2-40B4-BE49-F238E27FC236}">
                  <a16:creationId xmlns:a16="http://schemas.microsoft.com/office/drawing/2014/main" id="{13832A78-F2E3-B7B5-6027-64CDE0C167A1}"/>
                </a:ext>
              </a:extLst>
            </p:cNvPr>
            <p:cNvSpPr/>
            <p:nvPr/>
          </p:nvSpPr>
          <p:spPr bwMode="auto">
            <a:xfrm>
              <a:off x="8765270" y="5448849"/>
              <a:ext cx="11277" cy="37439"/>
            </a:xfrm>
            <a:custGeom>
              <a:avLst/>
              <a:gdLst>
                <a:gd name="T0" fmla="*/ 9 w 12"/>
                <a:gd name="T1" fmla="*/ 4 h 40"/>
                <a:gd name="T2" fmla="*/ 3 w 12"/>
                <a:gd name="T3" fmla="*/ 36 h 40"/>
                <a:gd name="T4" fmla="*/ 0 w 12"/>
                <a:gd name="T5" fmla="*/ 39 h 40"/>
                <a:gd name="T6" fmla="*/ 4 w 12"/>
                <a:gd name="T7" fmla="*/ 37 h 40"/>
                <a:gd name="T8" fmla="*/ 10 w 12"/>
                <a:gd name="T9" fmla="*/ 0 h 40"/>
                <a:gd name="T10" fmla="*/ 9 w 12"/>
                <a:gd name="T11" fmla="*/ 4 h 40"/>
              </a:gdLst>
              <a:ahLst/>
              <a:cxnLst>
                <a:cxn ang="0">
                  <a:pos x="T0" y="T1"/>
                </a:cxn>
                <a:cxn ang="0">
                  <a:pos x="T2" y="T3"/>
                </a:cxn>
                <a:cxn ang="0">
                  <a:pos x="T4" y="T5"/>
                </a:cxn>
                <a:cxn ang="0">
                  <a:pos x="T6" y="T7"/>
                </a:cxn>
                <a:cxn ang="0">
                  <a:pos x="T8" y="T9"/>
                </a:cxn>
                <a:cxn ang="0">
                  <a:pos x="T10" y="T11"/>
                </a:cxn>
              </a:cxnLst>
              <a:rect l="0" t="0" r="r" b="b"/>
              <a:pathLst>
                <a:path w="12" h="40">
                  <a:moveTo>
                    <a:pt x="9" y="4"/>
                  </a:moveTo>
                  <a:cubicBezTo>
                    <a:pt x="10" y="15"/>
                    <a:pt x="5" y="25"/>
                    <a:pt x="3" y="36"/>
                  </a:cubicBezTo>
                  <a:cubicBezTo>
                    <a:pt x="2" y="38"/>
                    <a:pt x="2" y="39"/>
                    <a:pt x="0" y="39"/>
                  </a:cubicBezTo>
                  <a:cubicBezTo>
                    <a:pt x="2" y="40"/>
                    <a:pt x="3" y="39"/>
                    <a:pt x="4" y="37"/>
                  </a:cubicBezTo>
                  <a:cubicBezTo>
                    <a:pt x="7" y="25"/>
                    <a:pt x="12" y="13"/>
                    <a:pt x="10" y="0"/>
                  </a:cubicBezTo>
                  <a:cubicBezTo>
                    <a:pt x="10" y="1"/>
                    <a:pt x="9" y="3"/>
                    <a:pt x="9" y="4"/>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iṥļîďe">
              <a:extLst>
                <a:ext uri="{FF2B5EF4-FFF2-40B4-BE49-F238E27FC236}">
                  <a16:creationId xmlns:a16="http://schemas.microsoft.com/office/drawing/2014/main" id="{98126EDE-AC5D-45EC-5DD0-FBE440E615C8}"/>
                </a:ext>
              </a:extLst>
            </p:cNvPr>
            <p:cNvSpPr/>
            <p:nvPr/>
          </p:nvSpPr>
          <p:spPr bwMode="auto">
            <a:xfrm>
              <a:off x="8850522" y="5803841"/>
              <a:ext cx="32928" cy="25260"/>
            </a:xfrm>
            <a:custGeom>
              <a:avLst/>
              <a:gdLst>
                <a:gd name="T0" fmla="*/ 5 w 35"/>
                <a:gd name="T1" fmla="*/ 27 h 27"/>
                <a:gd name="T2" fmla="*/ 21 w 35"/>
                <a:gd name="T3" fmla="*/ 26 h 27"/>
                <a:gd name="T4" fmla="*/ 34 w 35"/>
                <a:gd name="T5" fmla="*/ 24 h 27"/>
                <a:gd name="T6" fmla="*/ 28 w 35"/>
                <a:gd name="T7" fmla="*/ 11 h 27"/>
                <a:gd name="T8" fmla="*/ 27 w 35"/>
                <a:gd name="T9" fmla="*/ 11 h 27"/>
                <a:gd name="T10" fmla="*/ 6 w 35"/>
                <a:gd name="T11" fmla="*/ 11 h 27"/>
                <a:gd name="T12" fmla="*/ 2 w 35"/>
                <a:gd name="T13" fmla="*/ 6 h 27"/>
                <a:gd name="T14" fmla="*/ 2 w 35"/>
                <a:gd name="T15" fmla="*/ 0 h 27"/>
                <a:gd name="T16" fmla="*/ 1 w 35"/>
                <a:gd name="T17" fmla="*/ 4 h 27"/>
                <a:gd name="T18" fmla="*/ 1 w 35"/>
                <a:gd name="T19" fmla="*/ 24 h 27"/>
                <a:gd name="T20" fmla="*/ 5 w 35"/>
                <a:gd name="T21"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27">
                  <a:moveTo>
                    <a:pt x="5" y="27"/>
                  </a:moveTo>
                  <a:cubicBezTo>
                    <a:pt x="10" y="26"/>
                    <a:pt x="15" y="26"/>
                    <a:pt x="21" y="26"/>
                  </a:cubicBezTo>
                  <a:cubicBezTo>
                    <a:pt x="25" y="25"/>
                    <a:pt x="32" y="27"/>
                    <a:pt x="34" y="24"/>
                  </a:cubicBezTo>
                  <a:cubicBezTo>
                    <a:pt x="35" y="20"/>
                    <a:pt x="30" y="15"/>
                    <a:pt x="28" y="11"/>
                  </a:cubicBezTo>
                  <a:cubicBezTo>
                    <a:pt x="27" y="11"/>
                    <a:pt x="27" y="11"/>
                    <a:pt x="27" y="11"/>
                  </a:cubicBezTo>
                  <a:cubicBezTo>
                    <a:pt x="20" y="11"/>
                    <a:pt x="13" y="10"/>
                    <a:pt x="6" y="11"/>
                  </a:cubicBezTo>
                  <a:cubicBezTo>
                    <a:pt x="3" y="11"/>
                    <a:pt x="1" y="10"/>
                    <a:pt x="2" y="6"/>
                  </a:cubicBezTo>
                  <a:cubicBezTo>
                    <a:pt x="2" y="4"/>
                    <a:pt x="2" y="2"/>
                    <a:pt x="2" y="0"/>
                  </a:cubicBezTo>
                  <a:cubicBezTo>
                    <a:pt x="0" y="1"/>
                    <a:pt x="1" y="3"/>
                    <a:pt x="1" y="4"/>
                  </a:cubicBezTo>
                  <a:cubicBezTo>
                    <a:pt x="1" y="10"/>
                    <a:pt x="1" y="17"/>
                    <a:pt x="1" y="24"/>
                  </a:cubicBezTo>
                  <a:cubicBezTo>
                    <a:pt x="1" y="27"/>
                    <a:pt x="2" y="27"/>
                    <a:pt x="5" y="27"/>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îṡ1íḍê">
              <a:extLst>
                <a:ext uri="{FF2B5EF4-FFF2-40B4-BE49-F238E27FC236}">
                  <a16:creationId xmlns:a16="http://schemas.microsoft.com/office/drawing/2014/main" id="{1C7714F3-273D-A2F2-1EBE-2049090D4E0D}"/>
                </a:ext>
              </a:extLst>
            </p:cNvPr>
            <p:cNvSpPr/>
            <p:nvPr/>
          </p:nvSpPr>
          <p:spPr bwMode="auto">
            <a:xfrm>
              <a:off x="9224460" y="5465989"/>
              <a:ext cx="16239" cy="49618"/>
            </a:xfrm>
            <a:custGeom>
              <a:avLst/>
              <a:gdLst>
                <a:gd name="T0" fmla="*/ 1 w 17"/>
                <a:gd name="T1" fmla="*/ 28 h 53"/>
                <a:gd name="T2" fmla="*/ 3 w 17"/>
                <a:gd name="T3" fmla="*/ 47 h 53"/>
                <a:gd name="T4" fmla="*/ 2 w 17"/>
                <a:gd name="T5" fmla="*/ 53 h 53"/>
                <a:gd name="T6" fmla="*/ 13 w 17"/>
                <a:gd name="T7" fmla="*/ 45 h 53"/>
                <a:gd name="T8" fmla="*/ 15 w 17"/>
                <a:gd name="T9" fmla="*/ 33 h 53"/>
                <a:gd name="T10" fmla="*/ 1 w 17"/>
                <a:gd name="T11" fmla="*/ 0 h 53"/>
                <a:gd name="T12" fmla="*/ 1 w 17"/>
                <a:gd name="T13" fmla="*/ 28 h 53"/>
                <a:gd name="T14" fmla="*/ 5 w 17"/>
                <a:gd name="T15" fmla="*/ 24 h 53"/>
                <a:gd name="T16" fmla="*/ 9 w 17"/>
                <a:gd name="T17" fmla="*/ 30 h 53"/>
                <a:gd name="T18" fmla="*/ 5 w 17"/>
                <a:gd name="T19" fmla="*/ 35 h 53"/>
                <a:gd name="T20" fmla="*/ 1 w 17"/>
                <a:gd name="T21" fmla="*/ 29 h 53"/>
                <a:gd name="T22" fmla="*/ 5 w 17"/>
                <a:gd name="T23" fmla="*/ 2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53">
                  <a:moveTo>
                    <a:pt x="1" y="28"/>
                  </a:moveTo>
                  <a:cubicBezTo>
                    <a:pt x="1" y="35"/>
                    <a:pt x="2" y="41"/>
                    <a:pt x="3" y="47"/>
                  </a:cubicBezTo>
                  <a:cubicBezTo>
                    <a:pt x="3" y="49"/>
                    <a:pt x="3" y="51"/>
                    <a:pt x="2" y="53"/>
                  </a:cubicBezTo>
                  <a:cubicBezTo>
                    <a:pt x="6" y="51"/>
                    <a:pt x="10" y="48"/>
                    <a:pt x="13" y="45"/>
                  </a:cubicBezTo>
                  <a:cubicBezTo>
                    <a:pt x="17" y="41"/>
                    <a:pt x="17" y="37"/>
                    <a:pt x="15" y="33"/>
                  </a:cubicBezTo>
                  <a:cubicBezTo>
                    <a:pt x="10" y="22"/>
                    <a:pt x="5" y="11"/>
                    <a:pt x="1" y="0"/>
                  </a:cubicBezTo>
                  <a:cubicBezTo>
                    <a:pt x="0" y="9"/>
                    <a:pt x="1" y="19"/>
                    <a:pt x="1" y="28"/>
                  </a:cubicBezTo>
                  <a:close/>
                  <a:moveTo>
                    <a:pt x="5" y="24"/>
                  </a:moveTo>
                  <a:cubicBezTo>
                    <a:pt x="8" y="24"/>
                    <a:pt x="9" y="27"/>
                    <a:pt x="9" y="30"/>
                  </a:cubicBezTo>
                  <a:cubicBezTo>
                    <a:pt x="9" y="32"/>
                    <a:pt x="8" y="35"/>
                    <a:pt x="5" y="35"/>
                  </a:cubicBezTo>
                  <a:cubicBezTo>
                    <a:pt x="2" y="35"/>
                    <a:pt x="2" y="32"/>
                    <a:pt x="1" y="29"/>
                  </a:cubicBezTo>
                  <a:cubicBezTo>
                    <a:pt x="1" y="27"/>
                    <a:pt x="2" y="24"/>
                    <a:pt x="5" y="24"/>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ïṧļíďê">
              <a:extLst>
                <a:ext uri="{FF2B5EF4-FFF2-40B4-BE49-F238E27FC236}">
                  <a16:creationId xmlns:a16="http://schemas.microsoft.com/office/drawing/2014/main" id="{B6ACA54E-F65A-F77A-8E18-669E3FB646AA}"/>
                </a:ext>
              </a:extLst>
            </p:cNvPr>
            <p:cNvSpPr/>
            <p:nvPr/>
          </p:nvSpPr>
          <p:spPr bwMode="auto">
            <a:xfrm>
              <a:off x="9223558" y="5465989"/>
              <a:ext cx="4060" cy="49618"/>
            </a:xfrm>
            <a:custGeom>
              <a:avLst/>
              <a:gdLst>
                <a:gd name="T0" fmla="*/ 1 w 4"/>
                <a:gd name="T1" fmla="*/ 2 h 53"/>
                <a:gd name="T2" fmla="*/ 1 w 4"/>
                <a:gd name="T3" fmla="*/ 35 h 53"/>
                <a:gd name="T4" fmla="*/ 3 w 4"/>
                <a:gd name="T5" fmla="*/ 53 h 53"/>
                <a:gd name="T6" fmla="*/ 4 w 4"/>
                <a:gd name="T7" fmla="*/ 47 h 53"/>
                <a:gd name="T8" fmla="*/ 2 w 4"/>
                <a:gd name="T9" fmla="*/ 28 h 53"/>
                <a:gd name="T10" fmla="*/ 2 w 4"/>
                <a:gd name="T11" fmla="*/ 0 h 53"/>
                <a:gd name="T12" fmla="*/ 1 w 4"/>
                <a:gd name="T13" fmla="*/ 2 h 53"/>
              </a:gdLst>
              <a:ahLst/>
              <a:cxnLst>
                <a:cxn ang="0">
                  <a:pos x="T0" y="T1"/>
                </a:cxn>
                <a:cxn ang="0">
                  <a:pos x="T2" y="T3"/>
                </a:cxn>
                <a:cxn ang="0">
                  <a:pos x="T4" y="T5"/>
                </a:cxn>
                <a:cxn ang="0">
                  <a:pos x="T6" y="T7"/>
                </a:cxn>
                <a:cxn ang="0">
                  <a:pos x="T8" y="T9"/>
                </a:cxn>
                <a:cxn ang="0">
                  <a:pos x="T10" y="T11"/>
                </a:cxn>
                <a:cxn ang="0">
                  <a:pos x="T12" y="T13"/>
                </a:cxn>
              </a:cxnLst>
              <a:rect l="0" t="0" r="r" b="b"/>
              <a:pathLst>
                <a:path w="4" h="53">
                  <a:moveTo>
                    <a:pt x="1" y="2"/>
                  </a:moveTo>
                  <a:cubicBezTo>
                    <a:pt x="0" y="13"/>
                    <a:pt x="1" y="24"/>
                    <a:pt x="1" y="35"/>
                  </a:cubicBezTo>
                  <a:cubicBezTo>
                    <a:pt x="1" y="41"/>
                    <a:pt x="1" y="47"/>
                    <a:pt x="3" y="53"/>
                  </a:cubicBezTo>
                  <a:cubicBezTo>
                    <a:pt x="4" y="51"/>
                    <a:pt x="4" y="49"/>
                    <a:pt x="4" y="47"/>
                  </a:cubicBezTo>
                  <a:cubicBezTo>
                    <a:pt x="3" y="41"/>
                    <a:pt x="2" y="35"/>
                    <a:pt x="2" y="28"/>
                  </a:cubicBezTo>
                  <a:cubicBezTo>
                    <a:pt x="2" y="19"/>
                    <a:pt x="1" y="9"/>
                    <a:pt x="2" y="0"/>
                  </a:cubicBezTo>
                  <a:cubicBezTo>
                    <a:pt x="1" y="0"/>
                    <a:pt x="1" y="1"/>
                    <a:pt x="1" y="2"/>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íṧlïḍé">
              <a:extLst>
                <a:ext uri="{FF2B5EF4-FFF2-40B4-BE49-F238E27FC236}">
                  <a16:creationId xmlns:a16="http://schemas.microsoft.com/office/drawing/2014/main" id="{C5AE492E-BA98-ED08-8312-F8AE1D59E3AE}"/>
                </a:ext>
              </a:extLst>
            </p:cNvPr>
            <p:cNvSpPr/>
            <p:nvPr/>
          </p:nvSpPr>
          <p:spPr bwMode="auto">
            <a:xfrm>
              <a:off x="9417067" y="5459223"/>
              <a:ext cx="121789" cy="6766"/>
            </a:xfrm>
            <a:custGeom>
              <a:avLst/>
              <a:gdLst>
                <a:gd name="T0" fmla="*/ 43 w 130"/>
                <a:gd name="T1" fmla="*/ 3 h 7"/>
                <a:gd name="T2" fmla="*/ 92 w 130"/>
                <a:gd name="T3" fmla="*/ 4 h 7"/>
                <a:gd name="T4" fmla="*/ 130 w 130"/>
                <a:gd name="T5" fmla="*/ 5 h 7"/>
                <a:gd name="T6" fmla="*/ 125 w 130"/>
                <a:gd name="T7" fmla="*/ 4 h 7"/>
                <a:gd name="T8" fmla="*/ 100 w 130"/>
                <a:gd name="T9" fmla="*/ 3 h 7"/>
                <a:gd name="T10" fmla="*/ 24 w 130"/>
                <a:gd name="T11" fmla="*/ 1 h 7"/>
                <a:gd name="T12" fmla="*/ 0 w 130"/>
                <a:gd name="T13" fmla="*/ 7 h 7"/>
                <a:gd name="T14" fmla="*/ 43 w 130"/>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7">
                  <a:moveTo>
                    <a:pt x="43" y="3"/>
                  </a:moveTo>
                  <a:cubicBezTo>
                    <a:pt x="59" y="4"/>
                    <a:pt x="75" y="3"/>
                    <a:pt x="92" y="4"/>
                  </a:cubicBezTo>
                  <a:cubicBezTo>
                    <a:pt x="104" y="4"/>
                    <a:pt x="117" y="4"/>
                    <a:pt x="130" y="5"/>
                  </a:cubicBezTo>
                  <a:cubicBezTo>
                    <a:pt x="128" y="4"/>
                    <a:pt x="126" y="4"/>
                    <a:pt x="125" y="4"/>
                  </a:cubicBezTo>
                  <a:cubicBezTo>
                    <a:pt x="116" y="4"/>
                    <a:pt x="108" y="4"/>
                    <a:pt x="100" y="3"/>
                  </a:cubicBezTo>
                  <a:cubicBezTo>
                    <a:pt x="75" y="2"/>
                    <a:pt x="50" y="0"/>
                    <a:pt x="24" y="1"/>
                  </a:cubicBezTo>
                  <a:cubicBezTo>
                    <a:pt x="16" y="1"/>
                    <a:pt x="7" y="3"/>
                    <a:pt x="0" y="7"/>
                  </a:cubicBezTo>
                  <a:cubicBezTo>
                    <a:pt x="14" y="2"/>
                    <a:pt x="28" y="2"/>
                    <a:pt x="43" y="3"/>
                  </a:cubicBezTo>
                  <a:close/>
                </a:path>
              </a:pathLst>
            </a:custGeom>
            <a:solidFill>
              <a:srgbClr val="3C3F4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îṥḷîḍê">
              <a:extLst>
                <a:ext uri="{FF2B5EF4-FFF2-40B4-BE49-F238E27FC236}">
                  <a16:creationId xmlns:a16="http://schemas.microsoft.com/office/drawing/2014/main" id="{F802BD21-06C1-22C7-8E30-61F8E39A8521}"/>
                </a:ext>
              </a:extLst>
            </p:cNvPr>
            <p:cNvSpPr/>
            <p:nvPr/>
          </p:nvSpPr>
          <p:spPr bwMode="auto">
            <a:xfrm>
              <a:off x="9417067" y="5461027"/>
              <a:ext cx="121789" cy="4962"/>
            </a:xfrm>
            <a:custGeom>
              <a:avLst/>
              <a:gdLst>
                <a:gd name="T0" fmla="*/ 34 w 130"/>
                <a:gd name="T1" fmla="*/ 2 h 5"/>
                <a:gd name="T2" fmla="*/ 43 w 130"/>
                <a:gd name="T3" fmla="*/ 3 h 5"/>
                <a:gd name="T4" fmla="*/ 130 w 130"/>
                <a:gd name="T5" fmla="*/ 3 h 5"/>
                <a:gd name="T6" fmla="*/ 92 w 130"/>
                <a:gd name="T7" fmla="*/ 2 h 5"/>
                <a:gd name="T8" fmla="*/ 43 w 130"/>
                <a:gd name="T9" fmla="*/ 1 h 5"/>
                <a:gd name="T10" fmla="*/ 0 w 130"/>
                <a:gd name="T11" fmla="*/ 5 h 5"/>
                <a:gd name="T12" fmla="*/ 34 w 130"/>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130" h="5">
                  <a:moveTo>
                    <a:pt x="34" y="2"/>
                  </a:moveTo>
                  <a:cubicBezTo>
                    <a:pt x="37" y="2"/>
                    <a:pt x="40" y="3"/>
                    <a:pt x="43" y="3"/>
                  </a:cubicBezTo>
                  <a:cubicBezTo>
                    <a:pt x="72" y="3"/>
                    <a:pt x="101" y="3"/>
                    <a:pt x="130" y="3"/>
                  </a:cubicBezTo>
                  <a:cubicBezTo>
                    <a:pt x="117" y="2"/>
                    <a:pt x="104" y="2"/>
                    <a:pt x="92" y="2"/>
                  </a:cubicBezTo>
                  <a:cubicBezTo>
                    <a:pt x="75" y="1"/>
                    <a:pt x="59" y="2"/>
                    <a:pt x="43" y="1"/>
                  </a:cubicBezTo>
                  <a:cubicBezTo>
                    <a:pt x="28" y="0"/>
                    <a:pt x="14" y="0"/>
                    <a:pt x="0" y="5"/>
                  </a:cubicBezTo>
                  <a:cubicBezTo>
                    <a:pt x="11" y="3"/>
                    <a:pt x="22" y="2"/>
                    <a:pt x="34" y="2"/>
                  </a:cubicBezTo>
                  <a:close/>
                </a:path>
              </a:pathLst>
            </a:custGeom>
            <a:solidFill>
              <a:srgbClr val="3C3F4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îşḻíḑê">
              <a:extLst>
                <a:ext uri="{FF2B5EF4-FFF2-40B4-BE49-F238E27FC236}">
                  <a16:creationId xmlns:a16="http://schemas.microsoft.com/office/drawing/2014/main" id="{2E778B22-2FC2-8347-53AE-AD839172F612}"/>
                </a:ext>
              </a:extLst>
            </p:cNvPr>
            <p:cNvSpPr/>
            <p:nvPr/>
          </p:nvSpPr>
          <p:spPr bwMode="auto">
            <a:xfrm>
              <a:off x="9029597" y="4754199"/>
              <a:ext cx="0" cy="1804"/>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E5E5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íşḻíḑê">
              <a:extLst>
                <a:ext uri="{FF2B5EF4-FFF2-40B4-BE49-F238E27FC236}">
                  <a16:creationId xmlns:a16="http://schemas.microsoft.com/office/drawing/2014/main" id="{21E9807C-EF99-0B44-A7A3-8563E790BB4F}"/>
                </a:ext>
              </a:extLst>
            </p:cNvPr>
            <p:cNvSpPr/>
            <p:nvPr/>
          </p:nvSpPr>
          <p:spPr bwMode="auto">
            <a:xfrm>
              <a:off x="9015614" y="4744726"/>
              <a:ext cx="13983" cy="19847"/>
            </a:xfrm>
            <a:custGeom>
              <a:avLst/>
              <a:gdLst>
                <a:gd name="T0" fmla="*/ 15 w 15"/>
                <a:gd name="T1" fmla="*/ 3 h 21"/>
                <a:gd name="T2" fmla="*/ 11 w 15"/>
                <a:gd name="T3" fmla="*/ 1 h 21"/>
                <a:gd name="T4" fmla="*/ 1 w 15"/>
                <a:gd name="T5" fmla="*/ 2 h 21"/>
                <a:gd name="T6" fmla="*/ 1 w 15"/>
                <a:gd name="T7" fmla="*/ 16 h 21"/>
                <a:gd name="T8" fmla="*/ 6 w 15"/>
                <a:gd name="T9" fmla="*/ 21 h 21"/>
                <a:gd name="T10" fmla="*/ 15 w 15"/>
                <a:gd name="T11" fmla="*/ 12 h 21"/>
                <a:gd name="T12" fmla="*/ 15 w 15"/>
                <a:gd name="T13" fmla="*/ 3 h 21"/>
              </a:gdLst>
              <a:ahLst/>
              <a:cxnLst>
                <a:cxn ang="0">
                  <a:pos x="T0" y="T1"/>
                </a:cxn>
                <a:cxn ang="0">
                  <a:pos x="T2" y="T3"/>
                </a:cxn>
                <a:cxn ang="0">
                  <a:pos x="T4" y="T5"/>
                </a:cxn>
                <a:cxn ang="0">
                  <a:pos x="T6" y="T7"/>
                </a:cxn>
                <a:cxn ang="0">
                  <a:pos x="T8" y="T9"/>
                </a:cxn>
                <a:cxn ang="0">
                  <a:pos x="T10" y="T11"/>
                </a:cxn>
                <a:cxn ang="0">
                  <a:pos x="T12" y="T13"/>
                </a:cxn>
              </a:cxnLst>
              <a:rect l="0" t="0" r="r" b="b"/>
              <a:pathLst>
                <a:path w="15" h="21">
                  <a:moveTo>
                    <a:pt x="15" y="3"/>
                  </a:moveTo>
                  <a:cubicBezTo>
                    <a:pt x="15" y="1"/>
                    <a:pt x="14" y="0"/>
                    <a:pt x="11" y="1"/>
                  </a:cubicBezTo>
                  <a:cubicBezTo>
                    <a:pt x="8" y="1"/>
                    <a:pt x="4" y="2"/>
                    <a:pt x="1" y="2"/>
                  </a:cubicBezTo>
                  <a:cubicBezTo>
                    <a:pt x="1" y="7"/>
                    <a:pt x="1" y="11"/>
                    <a:pt x="1" y="16"/>
                  </a:cubicBezTo>
                  <a:cubicBezTo>
                    <a:pt x="0" y="20"/>
                    <a:pt x="2" y="21"/>
                    <a:pt x="6" y="21"/>
                  </a:cubicBezTo>
                  <a:cubicBezTo>
                    <a:pt x="15" y="21"/>
                    <a:pt x="15" y="21"/>
                    <a:pt x="15" y="12"/>
                  </a:cubicBezTo>
                  <a:cubicBezTo>
                    <a:pt x="15" y="9"/>
                    <a:pt x="15" y="6"/>
                    <a:pt x="15" y="3"/>
                  </a:cubicBezTo>
                  <a:close/>
                </a:path>
              </a:pathLst>
            </a:custGeom>
            <a:solidFill>
              <a:srgbClr val="E5E5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ïṡļîḋé">
              <a:extLst>
                <a:ext uri="{FF2B5EF4-FFF2-40B4-BE49-F238E27FC236}">
                  <a16:creationId xmlns:a16="http://schemas.microsoft.com/office/drawing/2014/main" id="{DD3E9C98-F424-B4E6-5733-82F9C40BD95D}"/>
                </a:ext>
              </a:extLst>
            </p:cNvPr>
            <p:cNvSpPr/>
            <p:nvPr/>
          </p:nvSpPr>
          <p:spPr bwMode="auto">
            <a:xfrm>
              <a:off x="9016516" y="4729841"/>
              <a:ext cx="13983" cy="24358"/>
            </a:xfrm>
            <a:custGeom>
              <a:avLst/>
              <a:gdLst>
                <a:gd name="T0" fmla="*/ 14 w 15"/>
                <a:gd name="T1" fmla="*/ 18 h 26"/>
                <a:gd name="T2" fmla="*/ 14 w 15"/>
                <a:gd name="T3" fmla="*/ 26 h 26"/>
                <a:gd name="T4" fmla="*/ 14 w 15"/>
                <a:gd name="T5" fmla="*/ 2 h 26"/>
                <a:gd name="T6" fmla="*/ 11 w 15"/>
                <a:gd name="T7" fmla="*/ 0 h 26"/>
                <a:gd name="T8" fmla="*/ 0 w 15"/>
                <a:gd name="T9" fmla="*/ 12 h 26"/>
                <a:gd name="T10" fmla="*/ 0 w 15"/>
                <a:gd name="T11" fmla="*/ 18 h 26"/>
                <a:gd name="T12" fmla="*/ 11 w 15"/>
                <a:gd name="T13" fmla="*/ 15 h 26"/>
                <a:gd name="T14" fmla="*/ 14 w 15"/>
                <a:gd name="T15" fmla="*/ 18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26">
                  <a:moveTo>
                    <a:pt x="14" y="18"/>
                  </a:moveTo>
                  <a:cubicBezTo>
                    <a:pt x="14" y="21"/>
                    <a:pt x="14" y="24"/>
                    <a:pt x="14" y="26"/>
                  </a:cubicBezTo>
                  <a:cubicBezTo>
                    <a:pt x="15" y="18"/>
                    <a:pt x="14" y="10"/>
                    <a:pt x="14" y="2"/>
                  </a:cubicBezTo>
                  <a:cubicBezTo>
                    <a:pt x="14" y="0"/>
                    <a:pt x="12" y="0"/>
                    <a:pt x="11" y="0"/>
                  </a:cubicBezTo>
                  <a:cubicBezTo>
                    <a:pt x="0" y="1"/>
                    <a:pt x="0" y="1"/>
                    <a:pt x="0" y="12"/>
                  </a:cubicBezTo>
                  <a:cubicBezTo>
                    <a:pt x="0" y="14"/>
                    <a:pt x="0" y="16"/>
                    <a:pt x="0" y="18"/>
                  </a:cubicBezTo>
                  <a:cubicBezTo>
                    <a:pt x="3" y="16"/>
                    <a:pt x="7" y="16"/>
                    <a:pt x="11" y="15"/>
                  </a:cubicBezTo>
                  <a:cubicBezTo>
                    <a:pt x="13" y="15"/>
                    <a:pt x="14" y="16"/>
                    <a:pt x="14" y="18"/>
                  </a:cubicBezTo>
                  <a:close/>
                </a:path>
              </a:pathLst>
            </a:custGeom>
            <a:solidFill>
              <a:srgbClr val="A19E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ïṧlíḍé">
              <a:extLst>
                <a:ext uri="{FF2B5EF4-FFF2-40B4-BE49-F238E27FC236}">
                  <a16:creationId xmlns:a16="http://schemas.microsoft.com/office/drawing/2014/main" id="{ABF1B852-6870-643A-CB41-0FFF9E17700A}"/>
                </a:ext>
              </a:extLst>
            </p:cNvPr>
            <p:cNvSpPr/>
            <p:nvPr/>
          </p:nvSpPr>
          <p:spPr bwMode="auto">
            <a:xfrm>
              <a:off x="9016516" y="4743824"/>
              <a:ext cx="13081" cy="12179"/>
            </a:xfrm>
            <a:custGeom>
              <a:avLst/>
              <a:gdLst>
                <a:gd name="T0" fmla="*/ 14 w 14"/>
                <a:gd name="T1" fmla="*/ 3 h 13"/>
                <a:gd name="T2" fmla="*/ 11 w 14"/>
                <a:gd name="T3" fmla="*/ 0 h 13"/>
                <a:gd name="T4" fmla="*/ 0 w 14"/>
                <a:gd name="T5" fmla="*/ 3 h 13"/>
                <a:gd name="T6" fmla="*/ 10 w 14"/>
                <a:gd name="T7" fmla="*/ 2 h 13"/>
                <a:gd name="T8" fmla="*/ 14 w 14"/>
                <a:gd name="T9" fmla="*/ 4 h 13"/>
                <a:gd name="T10" fmla="*/ 14 w 14"/>
                <a:gd name="T11" fmla="*/ 13 h 13"/>
                <a:gd name="T12" fmla="*/ 14 w 14"/>
                <a:gd name="T13" fmla="*/ 11 h 13"/>
                <a:gd name="T14" fmla="*/ 14 w 14"/>
                <a:gd name="T15" fmla="*/ 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3">
                  <a:moveTo>
                    <a:pt x="14" y="3"/>
                  </a:moveTo>
                  <a:cubicBezTo>
                    <a:pt x="14" y="1"/>
                    <a:pt x="13" y="0"/>
                    <a:pt x="11" y="0"/>
                  </a:cubicBezTo>
                  <a:cubicBezTo>
                    <a:pt x="7" y="1"/>
                    <a:pt x="3" y="1"/>
                    <a:pt x="0" y="3"/>
                  </a:cubicBezTo>
                  <a:cubicBezTo>
                    <a:pt x="3" y="3"/>
                    <a:pt x="7" y="2"/>
                    <a:pt x="10" y="2"/>
                  </a:cubicBezTo>
                  <a:cubicBezTo>
                    <a:pt x="13" y="1"/>
                    <a:pt x="14" y="2"/>
                    <a:pt x="14" y="4"/>
                  </a:cubicBezTo>
                  <a:cubicBezTo>
                    <a:pt x="14" y="7"/>
                    <a:pt x="14" y="10"/>
                    <a:pt x="14" y="13"/>
                  </a:cubicBezTo>
                  <a:cubicBezTo>
                    <a:pt x="14" y="12"/>
                    <a:pt x="14" y="12"/>
                    <a:pt x="14" y="11"/>
                  </a:cubicBezTo>
                  <a:cubicBezTo>
                    <a:pt x="14" y="9"/>
                    <a:pt x="14" y="6"/>
                    <a:pt x="14" y="3"/>
                  </a:cubicBezTo>
                  <a:close/>
                </a:path>
              </a:pathLst>
            </a:custGeom>
            <a:solidFill>
              <a:srgbClr val="A19E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îS1iḓè">
              <a:extLst>
                <a:ext uri="{FF2B5EF4-FFF2-40B4-BE49-F238E27FC236}">
                  <a16:creationId xmlns:a16="http://schemas.microsoft.com/office/drawing/2014/main" id="{6A6378D3-BCDB-2280-64D3-2A9473641F01}"/>
                </a:ext>
              </a:extLst>
            </p:cNvPr>
            <p:cNvSpPr/>
            <p:nvPr/>
          </p:nvSpPr>
          <p:spPr bwMode="auto">
            <a:xfrm>
              <a:off x="8852326" y="5803841"/>
              <a:ext cx="23456" cy="10375"/>
            </a:xfrm>
            <a:custGeom>
              <a:avLst/>
              <a:gdLst>
                <a:gd name="T0" fmla="*/ 1 w 25"/>
                <a:gd name="T1" fmla="*/ 5 h 11"/>
                <a:gd name="T2" fmla="*/ 6 w 25"/>
                <a:gd name="T3" fmla="*/ 9 h 11"/>
                <a:gd name="T4" fmla="*/ 20 w 25"/>
                <a:gd name="T5" fmla="*/ 9 h 11"/>
                <a:gd name="T6" fmla="*/ 25 w 25"/>
                <a:gd name="T7" fmla="*/ 11 h 11"/>
                <a:gd name="T8" fmla="*/ 18 w 25"/>
                <a:gd name="T9" fmla="*/ 2 h 11"/>
                <a:gd name="T10" fmla="*/ 0 w 25"/>
                <a:gd name="T11" fmla="*/ 0 h 11"/>
                <a:gd name="T12" fmla="*/ 1 w 25"/>
                <a:gd name="T13" fmla="*/ 5 h 11"/>
              </a:gdLst>
              <a:ahLst/>
              <a:cxnLst>
                <a:cxn ang="0">
                  <a:pos x="T0" y="T1"/>
                </a:cxn>
                <a:cxn ang="0">
                  <a:pos x="T2" y="T3"/>
                </a:cxn>
                <a:cxn ang="0">
                  <a:pos x="T4" y="T5"/>
                </a:cxn>
                <a:cxn ang="0">
                  <a:pos x="T6" y="T7"/>
                </a:cxn>
                <a:cxn ang="0">
                  <a:pos x="T8" y="T9"/>
                </a:cxn>
                <a:cxn ang="0">
                  <a:pos x="T10" y="T11"/>
                </a:cxn>
                <a:cxn ang="0">
                  <a:pos x="T12" y="T13"/>
                </a:cxn>
              </a:cxnLst>
              <a:rect l="0" t="0" r="r" b="b"/>
              <a:pathLst>
                <a:path w="25" h="11">
                  <a:moveTo>
                    <a:pt x="1" y="5"/>
                  </a:moveTo>
                  <a:cubicBezTo>
                    <a:pt x="1" y="8"/>
                    <a:pt x="2" y="9"/>
                    <a:pt x="6" y="9"/>
                  </a:cubicBezTo>
                  <a:cubicBezTo>
                    <a:pt x="10" y="9"/>
                    <a:pt x="15" y="9"/>
                    <a:pt x="20" y="9"/>
                  </a:cubicBezTo>
                  <a:cubicBezTo>
                    <a:pt x="22" y="9"/>
                    <a:pt x="24" y="9"/>
                    <a:pt x="25" y="11"/>
                  </a:cubicBezTo>
                  <a:cubicBezTo>
                    <a:pt x="23" y="8"/>
                    <a:pt x="22" y="3"/>
                    <a:pt x="18" y="2"/>
                  </a:cubicBezTo>
                  <a:cubicBezTo>
                    <a:pt x="12" y="1"/>
                    <a:pt x="6" y="0"/>
                    <a:pt x="0" y="0"/>
                  </a:cubicBezTo>
                  <a:cubicBezTo>
                    <a:pt x="1" y="1"/>
                    <a:pt x="1" y="3"/>
                    <a:pt x="1" y="5"/>
                  </a:cubicBez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íş1iḓè">
              <a:extLst>
                <a:ext uri="{FF2B5EF4-FFF2-40B4-BE49-F238E27FC236}">
                  <a16:creationId xmlns:a16="http://schemas.microsoft.com/office/drawing/2014/main" id="{67FDECF9-BBC3-CBBE-0399-D976F1E3029D}"/>
                </a:ext>
              </a:extLst>
            </p:cNvPr>
            <p:cNvSpPr/>
            <p:nvPr/>
          </p:nvSpPr>
          <p:spPr bwMode="auto">
            <a:xfrm>
              <a:off x="8851424" y="5803841"/>
              <a:ext cx="24358" cy="10375"/>
            </a:xfrm>
            <a:custGeom>
              <a:avLst/>
              <a:gdLst>
                <a:gd name="T0" fmla="*/ 1 w 26"/>
                <a:gd name="T1" fmla="*/ 6 h 11"/>
                <a:gd name="T2" fmla="*/ 5 w 26"/>
                <a:gd name="T3" fmla="*/ 11 h 11"/>
                <a:gd name="T4" fmla="*/ 26 w 26"/>
                <a:gd name="T5" fmla="*/ 11 h 11"/>
                <a:gd name="T6" fmla="*/ 21 w 26"/>
                <a:gd name="T7" fmla="*/ 9 h 11"/>
                <a:gd name="T8" fmla="*/ 7 w 26"/>
                <a:gd name="T9" fmla="*/ 9 h 11"/>
                <a:gd name="T10" fmla="*/ 2 w 26"/>
                <a:gd name="T11" fmla="*/ 5 h 11"/>
                <a:gd name="T12" fmla="*/ 1 w 26"/>
                <a:gd name="T13" fmla="*/ 0 h 11"/>
                <a:gd name="T14" fmla="*/ 1 w 26"/>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1">
                  <a:moveTo>
                    <a:pt x="1" y="6"/>
                  </a:moveTo>
                  <a:cubicBezTo>
                    <a:pt x="0" y="10"/>
                    <a:pt x="2" y="11"/>
                    <a:pt x="5" y="11"/>
                  </a:cubicBezTo>
                  <a:cubicBezTo>
                    <a:pt x="12" y="10"/>
                    <a:pt x="19" y="11"/>
                    <a:pt x="26" y="11"/>
                  </a:cubicBezTo>
                  <a:cubicBezTo>
                    <a:pt x="25" y="9"/>
                    <a:pt x="23" y="9"/>
                    <a:pt x="21" y="9"/>
                  </a:cubicBezTo>
                  <a:cubicBezTo>
                    <a:pt x="16" y="9"/>
                    <a:pt x="11" y="9"/>
                    <a:pt x="7" y="9"/>
                  </a:cubicBezTo>
                  <a:cubicBezTo>
                    <a:pt x="3" y="9"/>
                    <a:pt x="2" y="8"/>
                    <a:pt x="2" y="5"/>
                  </a:cubicBezTo>
                  <a:cubicBezTo>
                    <a:pt x="2" y="3"/>
                    <a:pt x="2" y="1"/>
                    <a:pt x="1" y="0"/>
                  </a:cubicBezTo>
                  <a:cubicBezTo>
                    <a:pt x="1" y="2"/>
                    <a:pt x="1" y="4"/>
                    <a:pt x="1" y="6"/>
                  </a:cubicBez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iṥlïdê">
              <a:extLst>
                <a:ext uri="{FF2B5EF4-FFF2-40B4-BE49-F238E27FC236}">
                  <a16:creationId xmlns:a16="http://schemas.microsoft.com/office/drawing/2014/main" id="{24F8248A-B631-D010-6D16-2F89283ACD06}"/>
                </a:ext>
              </a:extLst>
            </p:cNvPr>
            <p:cNvSpPr/>
            <p:nvPr/>
          </p:nvSpPr>
          <p:spPr bwMode="auto">
            <a:xfrm>
              <a:off x="8607395" y="5729866"/>
              <a:ext cx="8570" cy="12179"/>
            </a:xfrm>
            <a:custGeom>
              <a:avLst/>
              <a:gdLst>
                <a:gd name="T0" fmla="*/ 2 w 9"/>
                <a:gd name="T1" fmla="*/ 12 h 13"/>
                <a:gd name="T2" fmla="*/ 5 w 9"/>
                <a:gd name="T3" fmla="*/ 13 h 13"/>
                <a:gd name="T4" fmla="*/ 9 w 9"/>
                <a:gd name="T5" fmla="*/ 4 h 13"/>
                <a:gd name="T6" fmla="*/ 4 w 9"/>
                <a:gd name="T7" fmla="*/ 1 h 13"/>
                <a:gd name="T8" fmla="*/ 3 w 9"/>
                <a:gd name="T9" fmla="*/ 1 h 13"/>
                <a:gd name="T10" fmla="*/ 0 w 9"/>
                <a:gd name="T11" fmla="*/ 9 h 13"/>
                <a:gd name="T12" fmla="*/ 2 w 9"/>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9" h="13">
                  <a:moveTo>
                    <a:pt x="2" y="12"/>
                  </a:moveTo>
                  <a:cubicBezTo>
                    <a:pt x="3" y="13"/>
                    <a:pt x="4" y="13"/>
                    <a:pt x="5" y="13"/>
                  </a:cubicBezTo>
                  <a:cubicBezTo>
                    <a:pt x="7" y="12"/>
                    <a:pt x="9" y="7"/>
                    <a:pt x="9" y="4"/>
                  </a:cubicBezTo>
                  <a:cubicBezTo>
                    <a:pt x="9" y="1"/>
                    <a:pt x="6" y="0"/>
                    <a:pt x="4" y="1"/>
                  </a:cubicBezTo>
                  <a:cubicBezTo>
                    <a:pt x="3" y="1"/>
                    <a:pt x="3" y="1"/>
                    <a:pt x="3" y="1"/>
                  </a:cubicBezTo>
                  <a:cubicBezTo>
                    <a:pt x="2" y="3"/>
                    <a:pt x="1" y="6"/>
                    <a:pt x="0" y="9"/>
                  </a:cubicBezTo>
                  <a:cubicBezTo>
                    <a:pt x="1" y="10"/>
                    <a:pt x="1" y="11"/>
                    <a:pt x="2" y="12"/>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islíḋe">
              <a:extLst>
                <a:ext uri="{FF2B5EF4-FFF2-40B4-BE49-F238E27FC236}">
                  <a16:creationId xmlns:a16="http://schemas.microsoft.com/office/drawing/2014/main" id="{BAFD90A6-4389-681F-3D66-1115F62DF014}"/>
                </a:ext>
              </a:extLst>
            </p:cNvPr>
            <p:cNvSpPr/>
            <p:nvPr/>
          </p:nvSpPr>
          <p:spPr bwMode="auto">
            <a:xfrm>
              <a:off x="8607395" y="5728061"/>
              <a:ext cx="10375" cy="15788"/>
            </a:xfrm>
            <a:custGeom>
              <a:avLst/>
              <a:gdLst>
                <a:gd name="T0" fmla="*/ 4 w 11"/>
                <a:gd name="T1" fmla="*/ 17 h 17"/>
                <a:gd name="T2" fmla="*/ 9 w 11"/>
                <a:gd name="T3" fmla="*/ 12 h 17"/>
                <a:gd name="T4" fmla="*/ 10 w 11"/>
                <a:gd name="T5" fmla="*/ 9 h 17"/>
                <a:gd name="T6" fmla="*/ 8 w 11"/>
                <a:gd name="T7" fmla="*/ 2 h 17"/>
                <a:gd name="T8" fmla="*/ 3 w 11"/>
                <a:gd name="T9" fmla="*/ 3 h 17"/>
                <a:gd name="T10" fmla="*/ 4 w 11"/>
                <a:gd name="T11" fmla="*/ 3 h 17"/>
                <a:gd name="T12" fmla="*/ 9 w 11"/>
                <a:gd name="T13" fmla="*/ 6 h 17"/>
                <a:gd name="T14" fmla="*/ 5 w 11"/>
                <a:gd name="T15" fmla="*/ 15 h 17"/>
                <a:gd name="T16" fmla="*/ 2 w 11"/>
                <a:gd name="T17" fmla="*/ 14 h 17"/>
                <a:gd name="T18" fmla="*/ 0 w 11"/>
                <a:gd name="T19" fmla="*/ 11 h 17"/>
                <a:gd name="T20" fmla="*/ 4 w 11"/>
                <a:gd name="T21"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7">
                  <a:moveTo>
                    <a:pt x="4" y="17"/>
                  </a:moveTo>
                  <a:cubicBezTo>
                    <a:pt x="7" y="17"/>
                    <a:pt x="8" y="15"/>
                    <a:pt x="9" y="12"/>
                  </a:cubicBezTo>
                  <a:cubicBezTo>
                    <a:pt x="9" y="11"/>
                    <a:pt x="10" y="10"/>
                    <a:pt x="10" y="9"/>
                  </a:cubicBezTo>
                  <a:cubicBezTo>
                    <a:pt x="11" y="6"/>
                    <a:pt x="10" y="4"/>
                    <a:pt x="8" y="2"/>
                  </a:cubicBezTo>
                  <a:cubicBezTo>
                    <a:pt x="6" y="0"/>
                    <a:pt x="5" y="2"/>
                    <a:pt x="3" y="3"/>
                  </a:cubicBezTo>
                  <a:cubicBezTo>
                    <a:pt x="3" y="3"/>
                    <a:pt x="3" y="3"/>
                    <a:pt x="4" y="3"/>
                  </a:cubicBezTo>
                  <a:cubicBezTo>
                    <a:pt x="6" y="2"/>
                    <a:pt x="9" y="3"/>
                    <a:pt x="9" y="6"/>
                  </a:cubicBezTo>
                  <a:cubicBezTo>
                    <a:pt x="9" y="9"/>
                    <a:pt x="7" y="14"/>
                    <a:pt x="5" y="15"/>
                  </a:cubicBezTo>
                  <a:cubicBezTo>
                    <a:pt x="4" y="15"/>
                    <a:pt x="3" y="15"/>
                    <a:pt x="2" y="14"/>
                  </a:cubicBezTo>
                  <a:cubicBezTo>
                    <a:pt x="1" y="13"/>
                    <a:pt x="1" y="12"/>
                    <a:pt x="0" y="11"/>
                  </a:cubicBezTo>
                  <a:cubicBezTo>
                    <a:pt x="1" y="13"/>
                    <a:pt x="0" y="17"/>
                    <a:pt x="4" y="17"/>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ï$liďé">
              <a:extLst>
                <a:ext uri="{FF2B5EF4-FFF2-40B4-BE49-F238E27FC236}">
                  <a16:creationId xmlns:a16="http://schemas.microsoft.com/office/drawing/2014/main" id="{B2CAE0D7-8D74-6447-01E7-66CFDD01091B}"/>
                </a:ext>
              </a:extLst>
            </p:cNvPr>
            <p:cNvSpPr/>
            <p:nvPr/>
          </p:nvSpPr>
          <p:spPr bwMode="auto">
            <a:xfrm>
              <a:off x="9269567" y="5669873"/>
              <a:ext cx="10375" cy="9473"/>
            </a:xfrm>
            <a:custGeom>
              <a:avLst/>
              <a:gdLst>
                <a:gd name="T0" fmla="*/ 6 w 11"/>
                <a:gd name="T1" fmla="*/ 10 h 10"/>
                <a:gd name="T2" fmla="*/ 11 w 11"/>
                <a:gd name="T3" fmla="*/ 0 h 10"/>
                <a:gd name="T4" fmla="*/ 0 w 11"/>
                <a:gd name="T5" fmla="*/ 3 h 10"/>
                <a:gd name="T6" fmla="*/ 6 w 11"/>
                <a:gd name="T7" fmla="*/ 10 h 10"/>
              </a:gdLst>
              <a:ahLst/>
              <a:cxnLst>
                <a:cxn ang="0">
                  <a:pos x="T0" y="T1"/>
                </a:cxn>
                <a:cxn ang="0">
                  <a:pos x="T2" y="T3"/>
                </a:cxn>
                <a:cxn ang="0">
                  <a:pos x="T4" y="T5"/>
                </a:cxn>
                <a:cxn ang="0">
                  <a:pos x="T6" y="T7"/>
                </a:cxn>
              </a:cxnLst>
              <a:rect l="0" t="0" r="r" b="b"/>
              <a:pathLst>
                <a:path w="11" h="10">
                  <a:moveTo>
                    <a:pt x="6" y="10"/>
                  </a:moveTo>
                  <a:cubicBezTo>
                    <a:pt x="7" y="7"/>
                    <a:pt x="9" y="4"/>
                    <a:pt x="11" y="0"/>
                  </a:cubicBezTo>
                  <a:cubicBezTo>
                    <a:pt x="7" y="1"/>
                    <a:pt x="3" y="0"/>
                    <a:pt x="0" y="3"/>
                  </a:cubicBezTo>
                  <a:cubicBezTo>
                    <a:pt x="2" y="5"/>
                    <a:pt x="3" y="8"/>
                    <a:pt x="6" y="10"/>
                  </a:cubicBezTo>
                  <a:close/>
                </a:path>
              </a:pathLst>
            </a:custGeom>
            <a:solidFill>
              <a:srgbClr val="7E7C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îśļiḓé">
              <a:extLst>
                <a:ext uri="{FF2B5EF4-FFF2-40B4-BE49-F238E27FC236}">
                  <a16:creationId xmlns:a16="http://schemas.microsoft.com/office/drawing/2014/main" id="{BDD78DFA-DE37-BAA9-42A6-CEDED8060B88}"/>
                </a:ext>
              </a:extLst>
            </p:cNvPr>
            <p:cNvSpPr/>
            <p:nvPr/>
          </p:nvSpPr>
          <p:spPr bwMode="auto">
            <a:xfrm>
              <a:off x="9418872" y="5467794"/>
              <a:ext cx="473625" cy="32928"/>
            </a:xfrm>
            <a:custGeom>
              <a:avLst/>
              <a:gdLst>
                <a:gd name="T0" fmla="*/ 501 w 505"/>
                <a:gd name="T1" fmla="*/ 25 h 35"/>
                <a:gd name="T2" fmla="*/ 467 w 505"/>
                <a:gd name="T3" fmla="*/ 17 h 35"/>
                <a:gd name="T4" fmla="*/ 391 w 505"/>
                <a:gd name="T5" fmla="*/ 12 h 35"/>
                <a:gd name="T6" fmla="*/ 302 w 505"/>
                <a:gd name="T7" fmla="*/ 8 h 35"/>
                <a:gd name="T8" fmla="*/ 173 w 505"/>
                <a:gd name="T9" fmla="*/ 5 h 35"/>
                <a:gd name="T10" fmla="*/ 122 w 505"/>
                <a:gd name="T11" fmla="*/ 4 h 35"/>
                <a:gd name="T12" fmla="*/ 37 w 505"/>
                <a:gd name="T13" fmla="*/ 1 h 35"/>
                <a:gd name="T14" fmla="*/ 22 w 505"/>
                <a:gd name="T15" fmla="*/ 1 h 35"/>
                <a:gd name="T16" fmla="*/ 4 w 505"/>
                <a:gd name="T17" fmla="*/ 6 h 35"/>
                <a:gd name="T18" fmla="*/ 1 w 505"/>
                <a:gd name="T19" fmla="*/ 11 h 35"/>
                <a:gd name="T20" fmla="*/ 7 w 505"/>
                <a:gd name="T21" fmla="*/ 12 h 35"/>
                <a:gd name="T22" fmla="*/ 29 w 505"/>
                <a:gd name="T23" fmla="*/ 9 h 35"/>
                <a:gd name="T24" fmla="*/ 73 w 505"/>
                <a:gd name="T25" fmla="*/ 11 h 35"/>
                <a:gd name="T26" fmla="*/ 101 w 505"/>
                <a:gd name="T27" fmla="*/ 12 h 35"/>
                <a:gd name="T28" fmla="*/ 195 w 505"/>
                <a:gd name="T29" fmla="*/ 15 h 35"/>
                <a:gd name="T30" fmla="*/ 298 w 505"/>
                <a:gd name="T31" fmla="*/ 16 h 35"/>
                <a:gd name="T32" fmla="*/ 404 w 505"/>
                <a:gd name="T33" fmla="*/ 22 h 35"/>
                <a:gd name="T34" fmla="*/ 487 w 505"/>
                <a:gd name="T35" fmla="*/ 24 h 35"/>
                <a:gd name="T36" fmla="*/ 501 w 505"/>
                <a:gd name="T37" fmla="*/ 33 h 35"/>
                <a:gd name="T38" fmla="*/ 503 w 505"/>
                <a:gd name="T39" fmla="*/ 35 h 35"/>
                <a:gd name="T40" fmla="*/ 505 w 505"/>
                <a:gd name="T41" fmla="*/ 31 h 35"/>
                <a:gd name="T42" fmla="*/ 501 w 505"/>
                <a:gd name="T43" fmla="*/ 2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5" h="35">
                  <a:moveTo>
                    <a:pt x="501" y="25"/>
                  </a:moveTo>
                  <a:cubicBezTo>
                    <a:pt x="490" y="20"/>
                    <a:pt x="479" y="17"/>
                    <a:pt x="467" y="17"/>
                  </a:cubicBezTo>
                  <a:cubicBezTo>
                    <a:pt x="442" y="15"/>
                    <a:pt x="417" y="15"/>
                    <a:pt x="391" y="12"/>
                  </a:cubicBezTo>
                  <a:cubicBezTo>
                    <a:pt x="362" y="10"/>
                    <a:pt x="332" y="8"/>
                    <a:pt x="302" y="8"/>
                  </a:cubicBezTo>
                  <a:cubicBezTo>
                    <a:pt x="259" y="7"/>
                    <a:pt x="216" y="7"/>
                    <a:pt x="173" y="5"/>
                  </a:cubicBezTo>
                  <a:cubicBezTo>
                    <a:pt x="156" y="4"/>
                    <a:pt x="139" y="5"/>
                    <a:pt x="122" y="4"/>
                  </a:cubicBezTo>
                  <a:cubicBezTo>
                    <a:pt x="93" y="2"/>
                    <a:pt x="65" y="2"/>
                    <a:pt x="37" y="1"/>
                  </a:cubicBezTo>
                  <a:cubicBezTo>
                    <a:pt x="32" y="1"/>
                    <a:pt x="27" y="1"/>
                    <a:pt x="22" y="1"/>
                  </a:cubicBezTo>
                  <a:cubicBezTo>
                    <a:pt x="16" y="0"/>
                    <a:pt x="10" y="3"/>
                    <a:pt x="4" y="6"/>
                  </a:cubicBezTo>
                  <a:cubicBezTo>
                    <a:pt x="3" y="7"/>
                    <a:pt x="0" y="8"/>
                    <a:pt x="1" y="11"/>
                  </a:cubicBezTo>
                  <a:cubicBezTo>
                    <a:pt x="2" y="13"/>
                    <a:pt x="5" y="13"/>
                    <a:pt x="7" y="12"/>
                  </a:cubicBezTo>
                  <a:cubicBezTo>
                    <a:pt x="14" y="8"/>
                    <a:pt x="22" y="10"/>
                    <a:pt x="29" y="9"/>
                  </a:cubicBezTo>
                  <a:cubicBezTo>
                    <a:pt x="44" y="8"/>
                    <a:pt x="58" y="11"/>
                    <a:pt x="73" y="11"/>
                  </a:cubicBezTo>
                  <a:cubicBezTo>
                    <a:pt x="82" y="12"/>
                    <a:pt x="91" y="12"/>
                    <a:pt x="101" y="12"/>
                  </a:cubicBezTo>
                  <a:cubicBezTo>
                    <a:pt x="132" y="14"/>
                    <a:pt x="164" y="14"/>
                    <a:pt x="195" y="15"/>
                  </a:cubicBezTo>
                  <a:cubicBezTo>
                    <a:pt x="229" y="15"/>
                    <a:pt x="264" y="15"/>
                    <a:pt x="298" y="16"/>
                  </a:cubicBezTo>
                  <a:cubicBezTo>
                    <a:pt x="333" y="17"/>
                    <a:pt x="369" y="19"/>
                    <a:pt x="404" y="22"/>
                  </a:cubicBezTo>
                  <a:cubicBezTo>
                    <a:pt x="432" y="24"/>
                    <a:pt x="459" y="24"/>
                    <a:pt x="487" y="24"/>
                  </a:cubicBezTo>
                  <a:cubicBezTo>
                    <a:pt x="493" y="24"/>
                    <a:pt x="497" y="28"/>
                    <a:pt x="501" y="33"/>
                  </a:cubicBezTo>
                  <a:cubicBezTo>
                    <a:pt x="501" y="33"/>
                    <a:pt x="502" y="35"/>
                    <a:pt x="503" y="35"/>
                  </a:cubicBezTo>
                  <a:cubicBezTo>
                    <a:pt x="505" y="34"/>
                    <a:pt x="505" y="33"/>
                    <a:pt x="505" y="31"/>
                  </a:cubicBezTo>
                  <a:cubicBezTo>
                    <a:pt x="505" y="28"/>
                    <a:pt x="504" y="26"/>
                    <a:pt x="501" y="25"/>
                  </a:cubicBezTo>
                  <a:close/>
                </a:path>
              </a:pathLst>
            </a:custGeom>
            <a:solidFill>
              <a:srgbClr val="8D8D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î$1îdé">
              <a:extLst>
                <a:ext uri="{FF2B5EF4-FFF2-40B4-BE49-F238E27FC236}">
                  <a16:creationId xmlns:a16="http://schemas.microsoft.com/office/drawing/2014/main" id="{FBEE6CA5-6EAE-EF95-93DA-379B82DAF000}"/>
                </a:ext>
              </a:extLst>
            </p:cNvPr>
            <p:cNvSpPr/>
            <p:nvPr/>
          </p:nvSpPr>
          <p:spPr bwMode="auto">
            <a:xfrm>
              <a:off x="9543367" y="5599957"/>
              <a:ext cx="103295" cy="102844"/>
            </a:xfrm>
            <a:custGeom>
              <a:avLst/>
              <a:gdLst>
                <a:gd name="T0" fmla="*/ 88 w 110"/>
                <a:gd name="T1" fmla="*/ 12 h 110"/>
                <a:gd name="T2" fmla="*/ 61 w 110"/>
                <a:gd name="T3" fmla="*/ 1 h 110"/>
                <a:gd name="T4" fmla="*/ 15 w 110"/>
                <a:gd name="T5" fmla="*/ 26 h 110"/>
                <a:gd name="T6" fmla="*/ 3 w 110"/>
                <a:gd name="T7" fmla="*/ 70 h 110"/>
                <a:gd name="T8" fmla="*/ 34 w 110"/>
                <a:gd name="T9" fmla="*/ 106 h 110"/>
                <a:gd name="T10" fmla="*/ 55 w 110"/>
                <a:gd name="T11" fmla="*/ 108 h 110"/>
                <a:gd name="T12" fmla="*/ 107 w 110"/>
                <a:gd name="T13" fmla="*/ 55 h 110"/>
                <a:gd name="T14" fmla="*/ 88 w 110"/>
                <a:gd name="T15" fmla="*/ 12 h 110"/>
                <a:gd name="T16" fmla="*/ 94 w 110"/>
                <a:gd name="T17" fmla="*/ 66 h 110"/>
                <a:gd name="T18" fmla="*/ 56 w 110"/>
                <a:gd name="T19" fmla="*/ 96 h 110"/>
                <a:gd name="T20" fmla="*/ 51 w 110"/>
                <a:gd name="T21" fmla="*/ 96 h 110"/>
                <a:gd name="T22" fmla="*/ 17 w 110"/>
                <a:gd name="T23" fmla="*/ 48 h 110"/>
                <a:gd name="T24" fmla="*/ 42 w 110"/>
                <a:gd name="T25" fmla="*/ 17 h 110"/>
                <a:gd name="T26" fmla="*/ 66 w 110"/>
                <a:gd name="T27" fmla="*/ 14 h 110"/>
                <a:gd name="T28" fmla="*/ 89 w 110"/>
                <a:gd name="T29" fmla="*/ 31 h 110"/>
                <a:gd name="T30" fmla="*/ 94 w 110"/>
                <a:gd name="T31"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10">
                  <a:moveTo>
                    <a:pt x="88" y="12"/>
                  </a:moveTo>
                  <a:cubicBezTo>
                    <a:pt x="80" y="6"/>
                    <a:pt x="71" y="0"/>
                    <a:pt x="61" y="1"/>
                  </a:cubicBezTo>
                  <a:cubicBezTo>
                    <a:pt x="42" y="3"/>
                    <a:pt x="26" y="10"/>
                    <a:pt x="15" y="26"/>
                  </a:cubicBezTo>
                  <a:cubicBezTo>
                    <a:pt x="6" y="39"/>
                    <a:pt x="0" y="54"/>
                    <a:pt x="3" y="70"/>
                  </a:cubicBezTo>
                  <a:cubicBezTo>
                    <a:pt x="6" y="88"/>
                    <a:pt x="19" y="98"/>
                    <a:pt x="34" y="106"/>
                  </a:cubicBezTo>
                  <a:cubicBezTo>
                    <a:pt x="41" y="110"/>
                    <a:pt x="48" y="108"/>
                    <a:pt x="55" y="108"/>
                  </a:cubicBezTo>
                  <a:cubicBezTo>
                    <a:pt x="82" y="108"/>
                    <a:pt x="110" y="85"/>
                    <a:pt x="107" y="55"/>
                  </a:cubicBezTo>
                  <a:cubicBezTo>
                    <a:pt x="108" y="38"/>
                    <a:pt x="103" y="22"/>
                    <a:pt x="88" y="12"/>
                  </a:cubicBezTo>
                  <a:close/>
                  <a:moveTo>
                    <a:pt x="94" y="66"/>
                  </a:moveTo>
                  <a:cubicBezTo>
                    <a:pt x="90" y="84"/>
                    <a:pt x="74" y="96"/>
                    <a:pt x="56" y="96"/>
                  </a:cubicBezTo>
                  <a:cubicBezTo>
                    <a:pt x="54" y="96"/>
                    <a:pt x="53" y="96"/>
                    <a:pt x="51" y="96"/>
                  </a:cubicBezTo>
                  <a:cubicBezTo>
                    <a:pt x="25" y="96"/>
                    <a:pt x="8" y="73"/>
                    <a:pt x="17" y="48"/>
                  </a:cubicBezTo>
                  <a:cubicBezTo>
                    <a:pt x="21" y="35"/>
                    <a:pt x="28" y="23"/>
                    <a:pt x="42" y="17"/>
                  </a:cubicBezTo>
                  <a:cubicBezTo>
                    <a:pt x="50" y="14"/>
                    <a:pt x="58" y="13"/>
                    <a:pt x="66" y="14"/>
                  </a:cubicBezTo>
                  <a:cubicBezTo>
                    <a:pt x="77" y="15"/>
                    <a:pt x="85" y="21"/>
                    <a:pt x="89" y="31"/>
                  </a:cubicBezTo>
                  <a:cubicBezTo>
                    <a:pt x="95" y="42"/>
                    <a:pt x="96" y="54"/>
                    <a:pt x="94" y="6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ïṣļiḑê">
              <a:extLst>
                <a:ext uri="{FF2B5EF4-FFF2-40B4-BE49-F238E27FC236}">
                  <a16:creationId xmlns:a16="http://schemas.microsoft.com/office/drawing/2014/main" id="{EFD7DD7B-6060-5F24-E5D3-1A069141D299}"/>
                </a:ext>
              </a:extLst>
            </p:cNvPr>
            <p:cNvSpPr/>
            <p:nvPr/>
          </p:nvSpPr>
          <p:spPr bwMode="auto">
            <a:xfrm>
              <a:off x="8816692" y="4917036"/>
              <a:ext cx="391079" cy="165994"/>
            </a:xfrm>
            <a:custGeom>
              <a:avLst/>
              <a:gdLst>
                <a:gd name="T0" fmla="*/ 412 w 417"/>
                <a:gd name="T1" fmla="*/ 66 h 177"/>
                <a:gd name="T2" fmla="*/ 409 w 417"/>
                <a:gd name="T3" fmla="*/ 8 h 177"/>
                <a:gd name="T4" fmla="*/ 407 w 417"/>
                <a:gd name="T5" fmla="*/ 5 h 177"/>
                <a:gd name="T6" fmla="*/ 390 w 417"/>
                <a:gd name="T7" fmla="*/ 0 h 177"/>
                <a:gd name="T8" fmla="*/ 354 w 417"/>
                <a:gd name="T9" fmla="*/ 4 h 177"/>
                <a:gd name="T10" fmla="*/ 274 w 417"/>
                <a:gd name="T11" fmla="*/ 5 h 177"/>
                <a:gd name="T12" fmla="*/ 176 w 417"/>
                <a:gd name="T13" fmla="*/ 8 h 177"/>
                <a:gd name="T14" fmla="*/ 118 w 417"/>
                <a:gd name="T15" fmla="*/ 10 h 177"/>
                <a:gd name="T16" fmla="*/ 13 w 417"/>
                <a:gd name="T17" fmla="*/ 17 h 177"/>
                <a:gd name="T18" fmla="*/ 1 w 417"/>
                <a:gd name="T19" fmla="*/ 28 h 177"/>
                <a:gd name="T20" fmla="*/ 0 w 417"/>
                <a:gd name="T21" fmla="*/ 35 h 177"/>
                <a:gd name="T22" fmla="*/ 3 w 417"/>
                <a:gd name="T23" fmla="*/ 122 h 177"/>
                <a:gd name="T24" fmla="*/ 5 w 417"/>
                <a:gd name="T25" fmla="*/ 163 h 177"/>
                <a:gd name="T26" fmla="*/ 16 w 417"/>
                <a:gd name="T27" fmla="*/ 175 h 177"/>
                <a:gd name="T28" fmla="*/ 97 w 417"/>
                <a:gd name="T29" fmla="*/ 177 h 177"/>
                <a:gd name="T30" fmla="*/ 198 w 417"/>
                <a:gd name="T31" fmla="*/ 177 h 177"/>
                <a:gd name="T32" fmla="*/ 267 w 417"/>
                <a:gd name="T33" fmla="*/ 177 h 177"/>
                <a:gd name="T34" fmla="*/ 368 w 417"/>
                <a:gd name="T35" fmla="*/ 175 h 177"/>
                <a:gd name="T36" fmla="*/ 409 w 417"/>
                <a:gd name="T37" fmla="*/ 172 h 177"/>
                <a:gd name="T38" fmla="*/ 417 w 417"/>
                <a:gd name="T39" fmla="*/ 163 h 177"/>
                <a:gd name="T40" fmla="*/ 417 w 417"/>
                <a:gd name="T41" fmla="*/ 159 h 177"/>
                <a:gd name="T42" fmla="*/ 412 w 417"/>
                <a:gd name="T43" fmla="*/ 66 h 177"/>
                <a:gd name="T44" fmla="*/ 400 w 417"/>
                <a:gd name="T45" fmla="*/ 160 h 177"/>
                <a:gd name="T46" fmla="*/ 380 w 417"/>
                <a:gd name="T47" fmla="*/ 161 h 177"/>
                <a:gd name="T48" fmla="*/ 229 w 417"/>
                <a:gd name="T49" fmla="*/ 164 h 177"/>
                <a:gd name="T50" fmla="*/ 117 w 417"/>
                <a:gd name="T51" fmla="*/ 164 h 177"/>
                <a:gd name="T52" fmla="*/ 62 w 417"/>
                <a:gd name="T53" fmla="*/ 164 h 177"/>
                <a:gd name="T54" fmla="*/ 24 w 417"/>
                <a:gd name="T55" fmla="*/ 164 h 177"/>
                <a:gd name="T56" fmla="*/ 16 w 417"/>
                <a:gd name="T57" fmla="*/ 156 h 177"/>
                <a:gd name="T58" fmla="*/ 14 w 417"/>
                <a:gd name="T59" fmla="*/ 98 h 177"/>
                <a:gd name="T60" fmla="*/ 12 w 417"/>
                <a:gd name="T61" fmla="*/ 44 h 177"/>
                <a:gd name="T62" fmla="*/ 12 w 417"/>
                <a:gd name="T63" fmla="*/ 41 h 177"/>
                <a:gd name="T64" fmla="*/ 24 w 417"/>
                <a:gd name="T65" fmla="*/ 30 h 177"/>
                <a:gd name="T66" fmla="*/ 75 w 417"/>
                <a:gd name="T67" fmla="*/ 26 h 177"/>
                <a:gd name="T68" fmla="*/ 123 w 417"/>
                <a:gd name="T69" fmla="*/ 23 h 177"/>
                <a:gd name="T70" fmla="*/ 237 w 417"/>
                <a:gd name="T71" fmla="*/ 19 h 177"/>
                <a:gd name="T72" fmla="*/ 307 w 417"/>
                <a:gd name="T73" fmla="*/ 17 h 177"/>
                <a:gd name="T74" fmla="*/ 385 w 417"/>
                <a:gd name="T75" fmla="*/ 14 h 177"/>
                <a:gd name="T76" fmla="*/ 396 w 417"/>
                <a:gd name="T77" fmla="*/ 23 h 177"/>
                <a:gd name="T78" fmla="*/ 401 w 417"/>
                <a:gd name="T79" fmla="*/ 99 h 177"/>
                <a:gd name="T80" fmla="*/ 405 w 417"/>
                <a:gd name="T81" fmla="*/ 153 h 177"/>
                <a:gd name="T82" fmla="*/ 400 w 417"/>
                <a:gd name="T83" fmla="*/ 16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17" h="177">
                  <a:moveTo>
                    <a:pt x="412" y="66"/>
                  </a:moveTo>
                  <a:cubicBezTo>
                    <a:pt x="411" y="47"/>
                    <a:pt x="410" y="27"/>
                    <a:pt x="409" y="8"/>
                  </a:cubicBezTo>
                  <a:cubicBezTo>
                    <a:pt x="409" y="7"/>
                    <a:pt x="409" y="5"/>
                    <a:pt x="407" y="5"/>
                  </a:cubicBezTo>
                  <a:cubicBezTo>
                    <a:pt x="402" y="3"/>
                    <a:pt x="397" y="0"/>
                    <a:pt x="390" y="0"/>
                  </a:cubicBezTo>
                  <a:cubicBezTo>
                    <a:pt x="378" y="1"/>
                    <a:pt x="366" y="2"/>
                    <a:pt x="354" y="4"/>
                  </a:cubicBezTo>
                  <a:cubicBezTo>
                    <a:pt x="327" y="6"/>
                    <a:pt x="301" y="6"/>
                    <a:pt x="274" y="5"/>
                  </a:cubicBezTo>
                  <a:cubicBezTo>
                    <a:pt x="242" y="5"/>
                    <a:pt x="209" y="7"/>
                    <a:pt x="176" y="8"/>
                  </a:cubicBezTo>
                  <a:cubicBezTo>
                    <a:pt x="157" y="9"/>
                    <a:pt x="137" y="9"/>
                    <a:pt x="118" y="10"/>
                  </a:cubicBezTo>
                  <a:cubicBezTo>
                    <a:pt x="83" y="12"/>
                    <a:pt x="48" y="18"/>
                    <a:pt x="13" y="17"/>
                  </a:cubicBezTo>
                  <a:cubicBezTo>
                    <a:pt x="5" y="17"/>
                    <a:pt x="2" y="20"/>
                    <a:pt x="1" y="28"/>
                  </a:cubicBezTo>
                  <a:cubicBezTo>
                    <a:pt x="0" y="30"/>
                    <a:pt x="0" y="33"/>
                    <a:pt x="0" y="35"/>
                  </a:cubicBezTo>
                  <a:cubicBezTo>
                    <a:pt x="1" y="64"/>
                    <a:pt x="2" y="93"/>
                    <a:pt x="3" y="122"/>
                  </a:cubicBezTo>
                  <a:cubicBezTo>
                    <a:pt x="3" y="136"/>
                    <a:pt x="4" y="150"/>
                    <a:pt x="5" y="163"/>
                  </a:cubicBezTo>
                  <a:cubicBezTo>
                    <a:pt x="5" y="172"/>
                    <a:pt x="8" y="175"/>
                    <a:pt x="16" y="175"/>
                  </a:cubicBezTo>
                  <a:cubicBezTo>
                    <a:pt x="43" y="175"/>
                    <a:pt x="70" y="176"/>
                    <a:pt x="97" y="177"/>
                  </a:cubicBezTo>
                  <a:cubicBezTo>
                    <a:pt x="130" y="177"/>
                    <a:pt x="164" y="175"/>
                    <a:pt x="198" y="177"/>
                  </a:cubicBezTo>
                  <a:cubicBezTo>
                    <a:pt x="221" y="177"/>
                    <a:pt x="244" y="177"/>
                    <a:pt x="267" y="177"/>
                  </a:cubicBezTo>
                  <a:cubicBezTo>
                    <a:pt x="301" y="177"/>
                    <a:pt x="334" y="177"/>
                    <a:pt x="368" y="175"/>
                  </a:cubicBezTo>
                  <a:cubicBezTo>
                    <a:pt x="382" y="174"/>
                    <a:pt x="395" y="174"/>
                    <a:pt x="409" y="172"/>
                  </a:cubicBezTo>
                  <a:cubicBezTo>
                    <a:pt x="415" y="171"/>
                    <a:pt x="417" y="169"/>
                    <a:pt x="417" y="163"/>
                  </a:cubicBezTo>
                  <a:cubicBezTo>
                    <a:pt x="417" y="162"/>
                    <a:pt x="417" y="160"/>
                    <a:pt x="417" y="159"/>
                  </a:cubicBezTo>
                  <a:cubicBezTo>
                    <a:pt x="415" y="128"/>
                    <a:pt x="414" y="97"/>
                    <a:pt x="412" y="66"/>
                  </a:cubicBezTo>
                  <a:close/>
                  <a:moveTo>
                    <a:pt x="400" y="160"/>
                  </a:moveTo>
                  <a:cubicBezTo>
                    <a:pt x="393" y="161"/>
                    <a:pt x="386" y="161"/>
                    <a:pt x="380" y="161"/>
                  </a:cubicBezTo>
                  <a:cubicBezTo>
                    <a:pt x="329" y="165"/>
                    <a:pt x="279" y="164"/>
                    <a:pt x="229" y="164"/>
                  </a:cubicBezTo>
                  <a:cubicBezTo>
                    <a:pt x="191" y="163"/>
                    <a:pt x="154" y="163"/>
                    <a:pt x="117" y="164"/>
                  </a:cubicBezTo>
                  <a:cubicBezTo>
                    <a:pt x="99" y="165"/>
                    <a:pt x="81" y="165"/>
                    <a:pt x="62" y="164"/>
                  </a:cubicBezTo>
                  <a:cubicBezTo>
                    <a:pt x="50" y="164"/>
                    <a:pt x="37" y="164"/>
                    <a:pt x="24" y="164"/>
                  </a:cubicBezTo>
                  <a:cubicBezTo>
                    <a:pt x="18" y="164"/>
                    <a:pt x="16" y="162"/>
                    <a:pt x="16" y="156"/>
                  </a:cubicBezTo>
                  <a:cubicBezTo>
                    <a:pt x="15" y="137"/>
                    <a:pt x="15" y="118"/>
                    <a:pt x="14" y="98"/>
                  </a:cubicBezTo>
                  <a:cubicBezTo>
                    <a:pt x="14" y="80"/>
                    <a:pt x="13" y="62"/>
                    <a:pt x="12" y="44"/>
                  </a:cubicBezTo>
                  <a:cubicBezTo>
                    <a:pt x="12" y="43"/>
                    <a:pt x="12" y="42"/>
                    <a:pt x="12" y="41"/>
                  </a:cubicBezTo>
                  <a:cubicBezTo>
                    <a:pt x="13" y="31"/>
                    <a:pt x="14" y="30"/>
                    <a:pt x="24" y="30"/>
                  </a:cubicBezTo>
                  <a:cubicBezTo>
                    <a:pt x="41" y="30"/>
                    <a:pt x="58" y="28"/>
                    <a:pt x="75" y="26"/>
                  </a:cubicBezTo>
                  <a:cubicBezTo>
                    <a:pt x="91" y="25"/>
                    <a:pt x="107" y="24"/>
                    <a:pt x="123" y="23"/>
                  </a:cubicBezTo>
                  <a:cubicBezTo>
                    <a:pt x="161" y="21"/>
                    <a:pt x="199" y="20"/>
                    <a:pt x="237" y="19"/>
                  </a:cubicBezTo>
                  <a:cubicBezTo>
                    <a:pt x="260" y="18"/>
                    <a:pt x="284" y="17"/>
                    <a:pt x="307" y="17"/>
                  </a:cubicBezTo>
                  <a:cubicBezTo>
                    <a:pt x="333" y="17"/>
                    <a:pt x="359" y="16"/>
                    <a:pt x="385" y="14"/>
                  </a:cubicBezTo>
                  <a:cubicBezTo>
                    <a:pt x="395" y="13"/>
                    <a:pt x="395" y="13"/>
                    <a:pt x="396" y="23"/>
                  </a:cubicBezTo>
                  <a:cubicBezTo>
                    <a:pt x="399" y="48"/>
                    <a:pt x="400" y="74"/>
                    <a:pt x="401" y="99"/>
                  </a:cubicBezTo>
                  <a:cubicBezTo>
                    <a:pt x="402" y="117"/>
                    <a:pt x="402" y="135"/>
                    <a:pt x="405" y="153"/>
                  </a:cubicBezTo>
                  <a:cubicBezTo>
                    <a:pt x="405" y="157"/>
                    <a:pt x="404" y="159"/>
                    <a:pt x="400" y="16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íšḷíḋe">
              <a:extLst>
                <a:ext uri="{FF2B5EF4-FFF2-40B4-BE49-F238E27FC236}">
                  <a16:creationId xmlns:a16="http://schemas.microsoft.com/office/drawing/2014/main" id="{FC48056B-C6CA-4C71-CCAE-472C3C686CDA}"/>
                </a:ext>
              </a:extLst>
            </p:cNvPr>
            <p:cNvSpPr/>
            <p:nvPr/>
          </p:nvSpPr>
          <p:spPr bwMode="auto">
            <a:xfrm>
              <a:off x="8912319" y="5113703"/>
              <a:ext cx="212906" cy="88861"/>
            </a:xfrm>
            <a:custGeom>
              <a:avLst/>
              <a:gdLst>
                <a:gd name="T0" fmla="*/ 213 w 227"/>
                <a:gd name="T1" fmla="*/ 0 h 95"/>
                <a:gd name="T2" fmla="*/ 157 w 227"/>
                <a:gd name="T3" fmla="*/ 2 h 95"/>
                <a:gd name="T4" fmla="*/ 61 w 227"/>
                <a:gd name="T5" fmla="*/ 2 h 95"/>
                <a:gd name="T6" fmla="*/ 10 w 227"/>
                <a:gd name="T7" fmla="*/ 0 h 95"/>
                <a:gd name="T8" fmla="*/ 0 w 227"/>
                <a:gd name="T9" fmla="*/ 9 h 95"/>
                <a:gd name="T10" fmla="*/ 7 w 227"/>
                <a:gd name="T11" fmla="*/ 45 h 95"/>
                <a:gd name="T12" fmla="*/ 61 w 227"/>
                <a:gd name="T13" fmla="*/ 88 h 95"/>
                <a:gd name="T14" fmla="*/ 116 w 227"/>
                <a:gd name="T15" fmla="*/ 95 h 95"/>
                <a:gd name="T16" fmla="*/ 124 w 227"/>
                <a:gd name="T17" fmla="*/ 95 h 95"/>
                <a:gd name="T18" fmla="*/ 200 w 227"/>
                <a:gd name="T19" fmla="*/ 67 h 95"/>
                <a:gd name="T20" fmla="*/ 224 w 227"/>
                <a:gd name="T21" fmla="*/ 10 h 95"/>
                <a:gd name="T22" fmla="*/ 213 w 227"/>
                <a:gd name="T23" fmla="*/ 0 h 95"/>
                <a:gd name="T24" fmla="*/ 190 w 227"/>
                <a:gd name="T25" fmla="*/ 57 h 95"/>
                <a:gd name="T26" fmla="*/ 126 w 227"/>
                <a:gd name="T27" fmla="*/ 81 h 95"/>
                <a:gd name="T28" fmla="*/ 61 w 227"/>
                <a:gd name="T29" fmla="*/ 74 h 95"/>
                <a:gd name="T30" fmla="*/ 22 w 227"/>
                <a:gd name="T31" fmla="*/ 44 h 95"/>
                <a:gd name="T32" fmla="*/ 14 w 227"/>
                <a:gd name="T33" fmla="*/ 16 h 95"/>
                <a:gd name="T34" fmla="*/ 18 w 227"/>
                <a:gd name="T35" fmla="*/ 13 h 95"/>
                <a:gd name="T36" fmla="*/ 59 w 227"/>
                <a:gd name="T37" fmla="*/ 14 h 95"/>
                <a:gd name="T38" fmla="*/ 113 w 227"/>
                <a:gd name="T39" fmla="*/ 16 h 95"/>
                <a:gd name="T40" fmla="*/ 206 w 227"/>
                <a:gd name="T41" fmla="*/ 13 h 95"/>
                <a:gd name="T42" fmla="*/ 211 w 227"/>
                <a:gd name="T43" fmla="*/ 17 h 95"/>
                <a:gd name="T44" fmla="*/ 190 w 227"/>
                <a:gd name="T45" fmla="*/ 5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7" h="95">
                  <a:moveTo>
                    <a:pt x="213" y="0"/>
                  </a:moveTo>
                  <a:cubicBezTo>
                    <a:pt x="194" y="1"/>
                    <a:pt x="176" y="1"/>
                    <a:pt x="157" y="2"/>
                  </a:cubicBezTo>
                  <a:cubicBezTo>
                    <a:pt x="125" y="4"/>
                    <a:pt x="93" y="4"/>
                    <a:pt x="61" y="2"/>
                  </a:cubicBezTo>
                  <a:cubicBezTo>
                    <a:pt x="44" y="0"/>
                    <a:pt x="27" y="1"/>
                    <a:pt x="10" y="0"/>
                  </a:cubicBezTo>
                  <a:cubicBezTo>
                    <a:pt x="3" y="0"/>
                    <a:pt x="1" y="3"/>
                    <a:pt x="0" y="9"/>
                  </a:cubicBezTo>
                  <a:cubicBezTo>
                    <a:pt x="0" y="21"/>
                    <a:pt x="1" y="34"/>
                    <a:pt x="7" y="45"/>
                  </a:cubicBezTo>
                  <a:cubicBezTo>
                    <a:pt x="19" y="66"/>
                    <a:pt x="38" y="80"/>
                    <a:pt x="61" y="88"/>
                  </a:cubicBezTo>
                  <a:cubicBezTo>
                    <a:pt x="79" y="95"/>
                    <a:pt x="98" y="95"/>
                    <a:pt x="116" y="95"/>
                  </a:cubicBezTo>
                  <a:cubicBezTo>
                    <a:pt x="119" y="95"/>
                    <a:pt x="122" y="95"/>
                    <a:pt x="124" y="95"/>
                  </a:cubicBezTo>
                  <a:cubicBezTo>
                    <a:pt x="153" y="95"/>
                    <a:pt x="178" y="86"/>
                    <a:pt x="200" y="67"/>
                  </a:cubicBezTo>
                  <a:cubicBezTo>
                    <a:pt x="217" y="52"/>
                    <a:pt x="227" y="34"/>
                    <a:pt x="224" y="10"/>
                  </a:cubicBezTo>
                  <a:cubicBezTo>
                    <a:pt x="223" y="2"/>
                    <a:pt x="222" y="0"/>
                    <a:pt x="213" y="0"/>
                  </a:cubicBezTo>
                  <a:close/>
                  <a:moveTo>
                    <a:pt x="190" y="57"/>
                  </a:moveTo>
                  <a:cubicBezTo>
                    <a:pt x="172" y="73"/>
                    <a:pt x="150" y="80"/>
                    <a:pt x="126" y="81"/>
                  </a:cubicBezTo>
                  <a:cubicBezTo>
                    <a:pt x="104" y="82"/>
                    <a:pt x="82" y="82"/>
                    <a:pt x="61" y="74"/>
                  </a:cubicBezTo>
                  <a:cubicBezTo>
                    <a:pt x="46" y="67"/>
                    <a:pt x="33" y="57"/>
                    <a:pt x="22" y="44"/>
                  </a:cubicBezTo>
                  <a:cubicBezTo>
                    <a:pt x="16" y="36"/>
                    <a:pt x="14" y="26"/>
                    <a:pt x="14" y="16"/>
                  </a:cubicBezTo>
                  <a:cubicBezTo>
                    <a:pt x="14" y="13"/>
                    <a:pt x="16" y="13"/>
                    <a:pt x="18" y="13"/>
                  </a:cubicBezTo>
                  <a:cubicBezTo>
                    <a:pt x="32" y="13"/>
                    <a:pt x="46" y="13"/>
                    <a:pt x="59" y="14"/>
                  </a:cubicBezTo>
                  <a:cubicBezTo>
                    <a:pt x="77" y="15"/>
                    <a:pt x="95" y="16"/>
                    <a:pt x="113" y="16"/>
                  </a:cubicBezTo>
                  <a:cubicBezTo>
                    <a:pt x="144" y="16"/>
                    <a:pt x="175" y="14"/>
                    <a:pt x="206" y="13"/>
                  </a:cubicBezTo>
                  <a:cubicBezTo>
                    <a:pt x="210" y="12"/>
                    <a:pt x="211" y="14"/>
                    <a:pt x="211" y="17"/>
                  </a:cubicBezTo>
                  <a:cubicBezTo>
                    <a:pt x="211" y="34"/>
                    <a:pt x="202" y="46"/>
                    <a:pt x="190" y="57"/>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í$ḻiḋé">
              <a:extLst>
                <a:ext uri="{FF2B5EF4-FFF2-40B4-BE49-F238E27FC236}">
                  <a16:creationId xmlns:a16="http://schemas.microsoft.com/office/drawing/2014/main" id="{8A310542-B205-6865-1745-C0F2757D67B3}"/>
                </a:ext>
              </a:extLst>
            </p:cNvPr>
            <p:cNvSpPr/>
            <p:nvPr/>
          </p:nvSpPr>
          <p:spPr bwMode="auto">
            <a:xfrm>
              <a:off x="8766172" y="4848924"/>
              <a:ext cx="465957" cy="38341"/>
            </a:xfrm>
            <a:custGeom>
              <a:avLst/>
              <a:gdLst>
                <a:gd name="T0" fmla="*/ 2 w 497"/>
                <a:gd name="T1" fmla="*/ 39 h 41"/>
                <a:gd name="T2" fmla="*/ 7 w 497"/>
                <a:gd name="T3" fmla="*/ 37 h 41"/>
                <a:gd name="T4" fmla="*/ 18 w 497"/>
                <a:gd name="T5" fmla="*/ 29 h 41"/>
                <a:gd name="T6" fmla="*/ 48 w 497"/>
                <a:gd name="T7" fmla="*/ 22 h 41"/>
                <a:gd name="T8" fmla="*/ 96 w 497"/>
                <a:gd name="T9" fmla="*/ 20 h 41"/>
                <a:gd name="T10" fmla="*/ 160 w 497"/>
                <a:gd name="T11" fmla="*/ 19 h 41"/>
                <a:gd name="T12" fmla="*/ 191 w 497"/>
                <a:gd name="T13" fmla="*/ 18 h 41"/>
                <a:gd name="T14" fmla="*/ 237 w 497"/>
                <a:gd name="T15" fmla="*/ 18 h 41"/>
                <a:gd name="T16" fmla="*/ 293 w 497"/>
                <a:gd name="T17" fmla="*/ 14 h 41"/>
                <a:gd name="T18" fmla="*/ 334 w 497"/>
                <a:gd name="T19" fmla="*/ 13 h 41"/>
                <a:gd name="T20" fmla="*/ 470 w 497"/>
                <a:gd name="T21" fmla="*/ 16 h 41"/>
                <a:gd name="T22" fmla="*/ 481 w 497"/>
                <a:gd name="T23" fmla="*/ 23 h 41"/>
                <a:gd name="T24" fmla="*/ 487 w 497"/>
                <a:gd name="T25" fmla="*/ 32 h 41"/>
                <a:gd name="T26" fmla="*/ 494 w 497"/>
                <a:gd name="T27" fmla="*/ 34 h 41"/>
                <a:gd name="T28" fmla="*/ 496 w 497"/>
                <a:gd name="T29" fmla="*/ 26 h 41"/>
                <a:gd name="T30" fmla="*/ 493 w 497"/>
                <a:gd name="T31" fmla="*/ 19 h 41"/>
                <a:gd name="T32" fmla="*/ 475 w 497"/>
                <a:gd name="T33" fmla="*/ 3 h 41"/>
                <a:gd name="T34" fmla="*/ 446 w 497"/>
                <a:gd name="T35" fmla="*/ 0 h 41"/>
                <a:gd name="T36" fmla="*/ 369 w 497"/>
                <a:gd name="T37" fmla="*/ 0 h 41"/>
                <a:gd name="T38" fmla="*/ 256 w 497"/>
                <a:gd name="T39" fmla="*/ 3 h 41"/>
                <a:gd name="T40" fmla="*/ 211 w 497"/>
                <a:gd name="T41" fmla="*/ 6 h 41"/>
                <a:gd name="T42" fmla="*/ 166 w 497"/>
                <a:gd name="T43" fmla="*/ 6 h 41"/>
                <a:gd name="T44" fmla="*/ 86 w 497"/>
                <a:gd name="T45" fmla="*/ 8 h 41"/>
                <a:gd name="T46" fmla="*/ 40 w 497"/>
                <a:gd name="T47" fmla="*/ 11 h 41"/>
                <a:gd name="T48" fmla="*/ 13 w 497"/>
                <a:gd name="T49" fmla="*/ 19 h 41"/>
                <a:gd name="T50" fmla="*/ 1 w 497"/>
                <a:gd name="T51" fmla="*/ 33 h 41"/>
                <a:gd name="T52" fmla="*/ 2 w 497"/>
                <a:gd name="T53"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41">
                  <a:moveTo>
                    <a:pt x="2" y="39"/>
                  </a:moveTo>
                  <a:cubicBezTo>
                    <a:pt x="5" y="41"/>
                    <a:pt x="6" y="38"/>
                    <a:pt x="7" y="37"/>
                  </a:cubicBezTo>
                  <a:cubicBezTo>
                    <a:pt x="9" y="32"/>
                    <a:pt x="14" y="31"/>
                    <a:pt x="18" y="29"/>
                  </a:cubicBezTo>
                  <a:cubicBezTo>
                    <a:pt x="27" y="25"/>
                    <a:pt x="38" y="23"/>
                    <a:pt x="48" y="22"/>
                  </a:cubicBezTo>
                  <a:cubicBezTo>
                    <a:pt x="64" y="21"/>
                    <a:pt x="80" y="20"/>
                    <a:pt x="96" y="20"/>
                  </a:cubicBezTo>
                  <a:cubicBezTo>
                    <a:pt x="117" y="19"/>
                    <a:pt x="138" y="20"/>
                    <a:pt x="160" y="19"/>
                  </a:cubicBezTo>
                  <a:cubicBezTo>
                    <a:pt x="170" y="18"/>
                    <a:pt x="180" y="18"/>
                    <a:pt x="191" y="18"/>
                  </a:cubicBezTo>
                  <a:cubicBezTo>
                    <a:pt x="206" y="18"/>
                    <a:pt x="221" y="19"/>
                    <a:pt x="237" y="18"/>
                  </a:cubicBezTo>
                  <a:cubicBezTo>
                    <a:pt x="255" y="16"/>
                    <a:pt x="274" y="15"/>
                    <a:pt x="293" y="14"/>
                  </a:cubicBezTo>
                  <a:cubicBezTo>
                    <a:pt x="307" y="13"/>
                    <a:pt x="321" y="13"/>
                    <a:pt x="334" y="13"/>
                  </a:cubicBezTo>
                  <a:cubicBezTo>
                    <a:pt x="380" y="14"/>
                    <a:pt x="425" y="10"/>
                    <a:pt x="470" y="16"/>
                  </a:cubicBezTo>
                  <a:cubicBezTo>
                    <a:pt x="475" y="16"/>
                    <a:pt x="479" y="18"/>
                    <a:pt x="481" y="23"/>
                  </a:cubicBezTo>
                  <a:cubicBezTo>
                    <a:pt x="482" y="27"/>
                    <a:pt x="484" y="30"/>
                    <a:pt x="487" y="32"/>
                  </a:cubicBezTo>
                  <a:cubicBezTo>
                    <a:pt x="489" y="34"/>
                    <a:pt x="492" y="36"/>
                    <a:pt x="494" y="34"/>
                  </a:cubicBezTo>
                  <a:cubicBezTo>
                    <a:pt x="497" y="32"/>
                    <a:pt x="496" y="29"/>
                    <a:pt x="496" y="26"/>
                  </a:cubicBezTo>
                  <a:cubicBezTo>
                    <a:pt x="495" y="24"/>
                    <a:pt x="493" y="21"/>
                    <a:pt x="493" y="19"/>
                  </a:cubicBezTo>
                  <a:cubicBezTo>
                    <a:pt x="491" y="9"/>
                    <a:pt x="484" y="5"/>
                    <a:pt x="475" y="3"/>
                  </a:cubicBezTo>
                  <a:cubicBezTo>
                    <a:pt x="465" y="1"/>
                    <a:pt x="455" y="0"/>
                    <a:pt x="446" y="0"/>
                  </a:cubicBezTo>
                  <a:cubicBezTo>
                    <a:pt x="420" y="0"/>
                    <a:pt x="394" y="0"/>
                    <a:pt x="369" y="0"/>
                  </a:cubicBezTo>
                  <a:cubicBezTo>
                    <a:pt x="331" y="1"/>
                    <a:pt x="294" y="1"/>
                    <a:pt x="256" y="3"/>
                  </a:cubicBezTo>
                  <a:cubicBezTo>
                    <a:pt x="241" y="4"/>
                    <a:pt x="226" y="6"/>
                    <a:pt x="211" y="6"/>
                  </a:cubicBezTo>
                  <a:cubicBezTo>
                    <a:pt x="196" y="7"/>
                    <a:pt x="181" y="6"/>
                    <a:pt x="166" y="6"/>
                  </a:cubicBezTo>
                  <a:cubicBezTo>
                    <a:pt x="139" y="6"/>
                    <a:pt x="113" y="6"/>
                    <a:pt x="86" y="8"/>
                  </a:cubicBezTo>
                  <a:cubicBezTo>
                    <a:pt x="71" y="9"/>
                    <a:pt x="55" y="10"/>
                    <a:pt x="40" y="11"/>
                  </a:cubicBezTo>
                  <a:cubicBezTo>
                    <a:pt x="31" y="12"/>
                    <a:pt x="22" y="14"/>
                    <a:pt x="13" y="19"/>
                  </a:cubicBezTo>
                  <a:cubicBezTo>
                    <a:pt x="7" y="22"/>
                    <a:pt x="4" y="27"/>
                    <a:pt x="1" y="33"/>
                  </a:cubicBezTo>
                  <a:cubicBezTo>
                    <a:pt x="0" y="35"/>
                    <a:pt x="0" y="38"/>
                    <a:pt x="2" y="39"/>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is1íḍè">
              <a:extLst>
                <a:ext uri="{FF2B5EF4-FFF2-40B4-BE49-F238E27FC236}">
                  <a16:creationId xmlns:a16="http://schemas.microsoft.com/office/drawing/2014/main" id="{D5D81D1F-9432-262E-65DF-1BB9978CAC33}"/>
                </a:ext>
              </a:extLst>
            </p:cNvPr>
            <p:cNvSpPr/>
            <p:nvPr/>
          </p:nvSpPr>
          <p:spPr bwMode="auto">
            <a:xfrm>
              <a:off x="8875782" y="5479070"/>
              <a:ext cx="271996" cy="195765"/>
            </a:xfrm>
            <a:custGeom>
              <a:avLst/>
              <a:gdLst>
                <a:gd name="T0" fmla="*/ 0 w 290"/>
                <a:gd name="T1" fmla="*/ 15 h 209"/>
                <a:gd name="T2" fmla="*/ 2 w 290"/>
                <a:gd name="T3" fmla="*/ 55 h 209"/>
                <a:gd name="T4" fmla="*/ 13 w 290"/>
                <a:gd name="T5" fmla="*/ 143 h 209"/>
                <a:gd name="T6" fmla="*/ 25 w 290"/>
                <a:gd name="T7" fmla="*/ 205 h 209"/>
                <a:gd name="T8" fmla="*/ 31 w 290"/>
                <a:gd name="T9" fmla="*/ 209 h 209"/>
                <a:gd name="T10" fmla="*/ 105 w 290"/>
                <a:gd name="T11" fmla="*/ 207 h 209"/>
                <a:gd name="T12" fmla="*/ 246 w 290"/>
                <a:gd name="T13" fmla="*/ 199 h 209"/>
                <a:gd name="T14" fmla="*/ 251 w 290"/>
                <a:gd name="T15" fmla="*/ 199 h 209"/>
                <a:gd name="T16" fmla="*/ 259 w 290"/>
                <a:gd name="T17" fmla="*/ 198 h 209"/>
                <a:gd name="T18" fmla="*/ 263 w 290"/>
                <a:gd name="T19" fmla="*/ 196 h 209"/>
                <a:gd name="T20" fmla="*/ 276 w 290"/>
                <a:gd name="T21" fmla="*/ 138 h 209"/>
                <a:gd name="T22" fmla="*/ 286 w 290"/>
                <a:gd name="T23" fmla="*/ 59 h 209"/>
                <a:gd name="T24" fmla="*/ 290 w 290"/>
                <a:gd name="T25" fmla="*/ 16 h 209"/>
                <a:gd name="T26" fmla="*/ 284 w 290"/>
                <a:gd name="T27" fmla="*/ 7 h 209"/>
                <a:gd name="T28" fmla="*/ 274 w 290"/>
                <a:gd name="T29" fmla="*/ 6 h 209"/>
                <a:gd name="T30" fmla="*/ 208 w 290"/>
                <a:gd name="T31" fmla="*/ 1 h 209"/>
                <a:gd name="T32" fmla="*/ 68 w 290"/>
                <a:gd name="T33" fmla="*/ 6 h 209"/>
                <a:gd name="T34" fmla="*/ 5 w 290"/>
                <a:gd name="T35" fmla="*/ 10 h 209"/>
                <a:gd name="T36" fmla="*/ 0 w 290"/>
                <a:gd name="T37" fmla="*/ 15 h 209"/>
                <a:gd name="T38" fmla="*/ 13 w 290"/>
                <a:gd name="T39" fmla="*/ 23 h 209"/>
                <a:gd name="T40" fmla="*/ 17 w 290"/>
                <a:gd name="T41" fmla="*/ 19 h 209"/>
                <a:gd name="T42" fmla="*/ 36 w 290"/>
                <a:gd name="T43" fmla="*/ 18 h 209"/>
                <a:gd name="T44" fmla="*/ 208 w 290"/>
                <a:gd name="T45" fmla="*/ 12 h 209"/>
                <a:gd name="T46" fmla="*/ 272 w 290"/>
                <a:gd name="T47" fmla="*/ 17 h 209"/>
                <a:gd name="T48" fmla="*/ 277 w 290"/>
                <a:gd name="T49" fmla="*/ 22 h 209"/>
                <a:gd name="T50" fmla="*/ 274 w 290"/>
                <a:gd name="T51" fmla="*/ 53 h 209"/>
                <a:gd name="T52" fmla="*/ 266 w 290"/>
                <a:gd name="T53" fmla="*/ 123 h 209"/>
                <a:gd name="T54" fmla="*/ 255 w 290"/>
                <a:gd name="T55" fmla="*/ 175 h 209"/>
                <a:gd name="T56" fmla="*/ 254 w 290"/>
                <a:gd name="T57" fmla="*/ 179 h 209"/>
                <a:gd name="T58" fmla="*/ 244 w 290"/>
                <a:gd name="T59" fmla="*/ 187 h 209"/>
                <a:gd name="T60" fmla="*/ 128 w 290"/>
                <a:gd name="T61" fmla="*/ 194 h 209"/>
                <a:gd name="T62" fmla="*/ 43 w 290"/>
                <a:gd name="T63" fmla="*/ 198 h 209"/>
                <a:gd name="T64" fmla="*/ 33 w 290"/>
                <a:gd name="T65" fmla="*/ 191 h 209"/>
                <a:gd name="T66" fmla="*/ 21 w 290"/>
                <a:gd name="T67" fmla="*/ 117 h 209"/>
                <a:gd name="T68" fmla="*/ 13 w 290"/>
                <a:gd name="T69" fmla="*/ 43 h 209"/>
                <a:gd name="T70" fmla="*/ 13 w 290"/>
                <a:gd name="T71" fmla="*/ 2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0" h="209">
                  <a:moveTo>
                    <a:pt x="0" y="15"/>
                  </a:moveTo>
                  <a:cubicBezTo>
                    <a:pt x="0" y="29"/>
                    <a:pt x="1" y="42"/>
                    <a:pt x="2" y="55"/>
                  </a:cubicBezTo>
                  <a:cubicBezTo>
                    <a:pt x="5" y="85"/>
                    <a:pt x="8" y="114"/>
                    <a:pt x="13" y="143"/>
                  </a:cubicBezTo>
                  <a:cubicBezTo>
                    <a:pt x="16" y="164"/>
                    <a:pt x="19" y="184"/>
                    <a:pt x="25" y="205"/>
                  </a:cubicBezTo>
                  <a:cubicBezTo>
                    <a:pt x="26" y="208"/>
                    <a:pt x="27" y="209"/>
                    <a:pt x="31" y="209"/>
                  </a:cubicBezTo>
                  <a:cubicBezTo>
                    <a:pt x="56" y="209"/>
                    <a:pt x="80" y="208"/>
                    <a:pt x="105" y="207"/>
                  </a:cubicBezTo>
                  <a:cubicBezTo>
                    <a:pt x="152" y="204"/>
                    <a:pt x="199" y="201"/>
                    <a:pt x="246" y="199"/>
                  </a:cubicBezTo>
                  <a:cubicBezTo>
                    <a:pt x="248" y="199"/>
                    <a:pt x="249" y="199"/>
                    <a:pt x="251" y="199"/>
                  </a:cubicBezTo>
                  <a:cubicBezTo>
                    <a:pt x="254" y="199"/>
                    <a:pt x="257" y="198"/>
                    <a:pt x="259" y="198"/>
                  </a:cubicBezTo>
                  <a:cubicBezTo>
                    <a:pt x="261" y="198"/>
                    <a:pt x="263" y="199"/>
                    <a:pt x="263" y="196"/>
                  </a:cubicBezTo>
                  <a:cubicBezTo>
                    <a:pt x="268" y="176"/>
                    <a:pt x="274" y="157"/>
                    <a:pt x="276" y="138"/>
                  </a:cubicBezTo>
                  <a:cubicBezTo>
                    <a:pt x="280" y="111"/>
                    <a:pt x="283" y="85"/>
                    <a:pt x="286" y="59"/>
                  </a:cubicBezTo>
                  <a:cubicBezTo>
                    <a:pt x="288" y="44"/>
                    <a:pt x="290" y="30"/>
                    <a:pt x="290" y="16"/>
                  </a:cubicBezTo>
                  <a:cubicBezTo>
                    <a:pt x="290" y="10"/>
                    <a:pt x="289" y="8"/>
                    <a:pt x="284" y="7"/>
                  </a:cubicBezTo>
                  <a:cubicBezTo>
                    <a:pt x="281" y="7"/>
                    <a:pt x="277" y="7"/>
                    <a:pt x="274" y="6"/>
                  </a:cubicBezTo>
                  <a:cubicBezTo>
                    <a:pt x="252" y="3"/>
                    <a:pt x="230" y="0"/>
                    <a:pt x="208" y="1"/>
                  </a:cubicBezTo>
                  <a:cubicBezTo>
                    <a:pt x="161" y="5"/>
                    <a:pt x="115" y="4"/>
                    <a:pt x="68" y="6"/>
                  </a:cubicBezTo>
                  <a:cubicBezTo>
                    <a:pt x="47" y="7"/>
                    <a:pt x="26" y="8"/>
                    <a:pt x="5" y="10"/>
                  </a:cubicBezTo>
                  <a:cubicBezTo>
                    <a:pt x="1" y="10"/>
                    <a:pt x="0" y="12"/>
                    <a:pt x="0" y="15"/>
                  </a:cubicBezTo>
                  <a:close/>
                  <a:moveTo>
                    <a:pt x="13" y="23"/>
                  </a:moveTo>
                  <a:cubicBezTo>
                    <a:pt x="13" y="21"/>
                    <a:pt x="14" y="20"/>
                    <a:pt x="17" y="19"/>
                  </a:cubicBezTo>
                  <a:cubicBezTo>
                    <a:pt x="23" y="18"/>
                    <a:pt x="29" y="18"/>
                    <a:pt x="36" y="18"/>
                  </a:cubicBezTo>
                  <a:cubicBezTo>
                    <a:pt x="93" y="18"/>
                    <a:pt x="150" y="15"/>
                    <a:pt x="208" y="12"/>
                  </a:cubicBezTo>
                  <a:cubicBezTo>
                    <a:pt x="229" y="11"/>
                    <a:pt x="251" y="14"/>
                    <a:pt x="272" y="17"/>
                  </a:cubicBezTo>
                  <a:cubicBezTo>
                    <a:pt x="276" y="18"/>
                    <a:pt x="277" y="19"/>
                    <a:pt x="277" y="22"/>
                  </a:cubicBezTo>
                  <a:cubicBezTo>
                    <a:pt x="277" y="33"/>
                    <a:pt x="275" y="43"/>
                    <a:pt x="274" y="53"/>
                  </a:cubicBezTo>
                  <a:cubicBezTo>
                    <a:pt x="271" y="76"/>
                    <a:pt x="268" y="99"/>
                    <a:pt x="266" y="123"/>
                  </a:cubicBezTo>
                  <a:cubicBezTo>
                    <a:pt x="264" y="141"/>
                    <a:pt x="259" y="158"/>
                    <a:pt x="255" y="175"/>
                  </a:cubicBezTo>
                  <a:cubicBezTo>
                    <a:pt x="255" y="177"/>
                    <a:pt x="255" y="178"/>
                    <a:pt x="254" y="179"/>
                  </a:cubicBezTo>
                  <a:cubicBezTo>
                    <a:pt x="253" y="186"/>
                    <a:pt x="251" y="187"/>
                    <a:pt x="244" y="187"/>
                  </a:cubicBezTo>
                  <a:cubicBezTo>
                    <a:pt x="210" y="189"/>
                    <a:pt x="176" y="191"/>
                    <a:pt x="128" y="194"/>
                  </a:cubicBezTo>
                  <a:cubicBezTo>
                    <a:pt x="109" y="195"/>
                    <a:pt x="76" y="196"/>
                    <a:pt x="43" y="198"/>
                  </a:cubicBezTo>
                  <a:cubicBezTo>
                    <a:pt x="35" y="198"/>
                    <a:pt x="35" y="198"/>
                    <a:pt x="33" y="191"/>
                  </a:cubicBezTo>
                  <a:cubicBezTo>
                    <a:pt x="28" y="167"/>
                    <a:pt x="24" y="142"/>
                    <a:pt x="21" y="117"/>
                  </a:cubicBezTo>
                  <a:cubicBezTo>
                    <a:pt x="17" y="93"/>
                    <a:pt x="14" y="68"/>
                    <a:pt x="13" y="43"/>
                  </a:cubicBezTo>
                  <a:cubicBezTo>
                    <a:pt x="13" y="36"/>
                    <a:pt x="13" y="30"/>
                    <a:pt x="13" y="2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 name="ïšḷîḋê">
              <a:extLst>
                <a:ext uri="{FF2B5EF4-FFF2-40B4-BE49-F238E27FC236}">
                  <a16:creationId xmlns:a16="http://schemas.microsoft.com/office/drawing/2014/main" id="{88FA7ED8-F3CD-33B7-81D2-5D18AB502839}"/>
                </a:ext>
              </a:extLst>
            </p:cNvPr>
            <p:cNvSpPr/>
            <p:nvPr/>
          </p:nvSpPr>
          <p:spPr bwMode="auto">
            <a:xfrm>
              <a:off x="8902846" y="5665363"/>
              <a:ext cx="214710" cy="27064"/>
            </a:xfrm>
            <a:custGeom>
              <a:avLst/>
              <a:gdLst>
                <a:gd name="T0" fmla="*/ 208 w 229"/>
                <a:gd name="T1" fmla="*/ 21 h 29"/>
                <a:gd name="T2" fmla="*/ 222 w 229"/>
                <a:gd name="T3" fmla="*/ 0 h 29"/>
                <a:gd name="T4" fmla="*/ 205 w 229"/>
                <a:gd name="T5" fmla="*/ 2 h 29"/>
                <a:gd name="T6" fmla="*/ 141 w 229"/>
                <a:gd name="T7" fmla="*/ 5 h 29"/>
                <a:gd name="T8" fmla="*/ 102 w 229"/>
                <a:gd name="T9" fmla="*/ 8 h 29"/>
                <a:gd name="T10" fmla="*/ 58 w 229"/>
                <a:gd name="T11" fmla="*/ 10 h 29"/>
                <a:gd name="T12" fmla="*/ 7 w 229"/>
                <a:gd name="T13" fmla="*/ 11 h 29"/>
                <a:gd name="T14" fmla="*/ 2 w 229"/>
                <a:gd name="T15" fmla="*/ 10 h 29"/>
                <a:gd name="T16" fmla="*/ 11 w 229"/>
                <a:gd name="T17" fmla="*/ 27 h 29"/>
                <a:gd name="T18" fmla="*/ 32 w 229"/>
                <a:gd name="T19" fmla="*/ 28 h 29"/>
                <a:gd name="T20" fmla="*/ 104 w 229"/>
                <a:gd name="T21" fmla="*/ 28 h 29"/>
                <a:gd name="T22" fmla="*/ 119 w 229"/>
                <a:gd name="T23" fmla="*/ 27 h 29"/>
                <a:gd name="T24" fmla="*/ 182 w 229"/>
                <a:gd name="T25"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9">
                  <a:moveTo>
                    <a:pt x="208" y="21"/>
                  </a:moveTo>
                  <a:cubicBezTo>
                    <a:pt x="220" y="19"/>
                    <a:pt x="229" y="14"/>
                    <a:pt x="222" y="0"/>
                  </a:cubicBezTo>
                  <a:cubicBezTo>
                    <a:pt x="216" y="2"/>
                    <a:pt x="210" y="2"/>
                    <a:pt x="205" y="2"/>
                  </a:cubicBezTo>
                  <a:cubicBezTo>
                    <a:pt x="183" y="3"/>
                    <a:pt x="162" y="4"/>
                    <a:pt x="141" y="5"/>
                  </a:cubicBezTo>
                  <a:cubicBezTo>
                    <a:pt x="128" y="6"/>
                    <a:pt x="115" y="7"/>
                    <a:pt x="102" y="8"/>
                  </a:cubicBezTo>
                  <a:cubicBezTo>
                    <a:pt x="87" y="9"/>
                    <a:pt x="73" y="9"/>
                    <a:pt x="58" y="10"/>
                  </a:cubicBezTo>
                  <a:cubicBezTo>
                    <a:pt x="41" y="11"/>
                    <a:pt x="24" y="12"/>
                    <a:pt x="7" y="11"/>
                  </a:cubicBezTo>
                  <a:cubicBezTo>
                    <a:pt x="5" y="11"/>
                    <a:pt x="3" y="11"/>
                    <a:pt x="2" y="10"/>
                  </a:cubicBezTo>
                  <a:cubicBezTo>
                    <a:pt x="0" y="18"/>
                    <a:pt x="4" y="26"/>
                    <a:pt x="11" y="27"/>
                  </a:cubicBezTo>
                  <a:cubicBezTo>
                    <a:pt x="18" y="28"/>
                    <a:pt x="25" y="28"/>
                    <a:pt x="32" y="28"/>
                  </a:cubicBezTo>
                  <a:cubicBezTo>
                    <a:pt x="56" y="29"/>
                    <a:pt x="80" y="29"/>
                    <a:pt x="104" y="28"/>
                  </a:cubicBezTo>
                  <a:cubicBezTo>
                    <a:pt x="109" y="27"/>
                    <a:pt x="114" y="27"/>
                    <a:pt x="119" y="27"/>
                  </a:cubicBezTo>
                  <a:cubicBezTo>
                    <a:pt x="140" y="24"/>
                    <a:pt x="161" y="23"/>
                    <a:pt x="182" y="22"/>
                  </a:cubicBezTo>
                </a:path>
              </a:pathLst>
            </a:custGeom>
            <a:solidFill>
              <a:srgbClr val="E5E5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ïṩ1îḓé">
              <a:extLst>
                <a:ext uri="{FF2B5EF4-FFF2-40B4-BE49-F238E27FC236}">
                  <a16:creationId xmlns:a16="http://schemas.microsoft.com/office/drawing/2014/main" id="{30D6F85D-7277-0877-FA36-6AE3934EB151}"/>
                </a:ext>
              </a:extLst>
            </p:cNvPr>
            <p:cNvSpPr/>
            <p:nvPr/>
          </p:nvSpPr>
          <p:spPr bwMode="auto">
            <a:xfrm>
              <a:off x="8904650" y="5665363"/>
              <a:ext cx="206591" cy="11277"/>
            </a:xfrm>
            <a:custGeom>
              <a:avLst/>
              <a:gdLst>
                <a:gd name="T0" fmla="*/ 215 w 220"/>
                <a:gd name="T1" fmla="*/ 0 h 12"/>
                <a:gd name="T2" fmla="*/ 74 w 220"/>
                <a:gd name="T3" fmla="*/ 8 h 12"/>
                <a:gd name="T4" fmla="*/ 0 w 220"/>
                <a:gd name="T5" fmla="*/ 10 h 12"/>
                <a:gd name="T6" fmla="*/ 5 w 220"/>
                <a:gd name="T7" fmla="*/ 11 h 12"/>
                <a:gd name="T8" fmla="*/ 56 w 220"/>
                <a:gd name="T9" fmla="*/ 10 h 12"/>
                <a:gd name="T10" fmla="*/ 100 w 220"/>
                <a:gd name="T11" fmla="*/ 8 h 12"/>
                <a:gd name="T12" fmla="*/ 139 w 220"/>
                <a:gd name="T13" fmla="*/ 5 h 12"/>
                <a:gd name="T14" fmla="*/ 203 w 220"/>
                <a:gd name="T15" fmla="*/ 2 h 12"/>
                <a:gd name="T16" fmla="*/ 220 w 220"/>
                <a:gd name="T17" fmla="*/ 0 h 12"/>
                <a:gd name="T18" fmla="*/ 215 w 220"/>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 h="12">
                  <a:moveTo>
                    <a:pt x="215" y="0"/>
                  </a:moveTo>
                  <a:cubicBezTo>
                    <a:pt x="168" y="2"/>
                    <a:pt x="121" y="5"/>
                    <a:pt x="74" y="8"/>
                  </a:cubicBezTo>
                  <a:cubicBezTo>
                    <a:pt x="49" y="9"/>
                    <a:pt x="25" y="10"/>
                    <a:pt x="0" y="10"/>
                  </a:cubicBezTo>
                  <a:cubicBezTo>
                    <a:pt x="1" y="11"/>
                    <a:pt x="3" y="11"/>
                    <a:pt x="5" y="11"/>
                  </a:cubicBezTo>
                  <a:cubicBezTo>
                    <a:pt x="22" y="12"/>
                    <a:pt x="39" y="11"/>
                    <a:pt x="56" y="10"/>
                  </a:cubicBezTo>
                  <a:cubicBezTo>
                    <a:pt x="71" y="9"/>
                    <a:pt x="85" y="9"/>
                    <a:pt x="100" y="8"/>
                  </a:cubicBezTo>
                  <a:cubicBezTo>
                    <a:pt x="113" y="7"/>
                    <a:pt x="126" y="6"/>
                    <a:pt x="139" y="5"/>
                  </a:cubicBezTo>
                  <a:cubicBezTo>
                    <a:pt x="160" y="4"/>
                    <a:pt x="181" y="3"/>
                    <a:pt x="203" y="2"/>
                  </a:cubicBezTo>
                  <a:cubicBezTo>
                    <a:pt x="208" y="2"/>
                    <a:pt x="214" y="2"/>
                    <a:pt x="220" y="0"/>
                  </a:cubicBezTo>
                  <a:cubicBezTo>
                    <a:pt x="218" y="0"/>
                    <a:pt x="217" y="0"/>
                    <a:pt x="215" y="0"/>
                  </a:cubicBezTo>
                  <a:close/>
                </a:path>
              </a:pathLst>
            </a:custGeom>
            <a:solidFill>
              <a:srgbClr val="A29F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íŝļîḓê">
              <a:extLst>
                <a:ext uri="{FF2B5EF4-FFF2-40B4-BE49-F238E27FC236}">
                  <a16:creationId xmlns:a16="http://schemas.microsoft.com/office/drawing/2014/main" id="{352B2B97-4983-E6CF-12C8-37C05A56A641}"/>
                </a:ext>
              </a:extLst>
            </p:cNvPr>
            <p:cNvSpPr/>
            <p:nvPr/>
          </p:nvSpPr>
          <p:spPr bwMode="auto">
            <a:xfrm>
              <a:off x="8793236" y="5363596"/>
              <a:ext cx="119083" cy="63150"/>
            </a:xfrm>
            <a:custGeom>
              <a:avLst/>
              <a:gdLst>
                <a:gd name="T0" fmla="*/ 8 w 127"/>
                <a:gd name="T1" fmla="*/ 65 h 67"/>
                <a:gd name="T2" fmla="*/ 11 w 127"/>
                <a:gd name="T3" fmla="*/ 63 h 67"/>
                <a:gd name="T4" fmla="*/ 22 w 127"/>
                <a:gd name="T5" fmla="*/ 54 h 67"/>
                <a:gd name="T6" fmla="*/ 52 w 127"/>
                <a:gd name="T7" fmla="*/ 37 h 67"/>
                <a:gd name="T8" fmla="*/ 105 w 127"/>
                <a:gd name="T9" fmla="*/ 16 h 67"/>
                <a:gd name="T10" fmla="*/ 123 w 127"/>
                <a:gd name="T11" fmla="*/ 8 h 67"/>
                <a:gd name="T12" fmla="*/ 126 w 127"/>
                <a:gd name="T13" fmla="*/ 3 h 67"/>
                <a:gd name="T14" fmla="*/ 122 w 127"/>
                <a:gd name="T15" fmla="*/ 0 h 67"/>
                <a:gd name="T16" fmla="*/ 115 w 127"/>
                <a:gd name="T17" fmla="*/ 3 h 67"/>
                <a:gd name="T18" fmla="*/ 61 w 127"/>
                <a:gd name="T19" fmla="*/ 23 h 67"/>
                <a:gd name="T20" fmla="*/ 25 w 127"/>
                <a:gd name="T21" fmla="*/ 42 h 67"/>
                <a:gd name="T22" fmla="*/ 3 w 127"/>
                <a:gd name="T23" fmla="*/ 58 h 67"/>
                <a:gd name="T24" fmla="*/ 2 w 127"/>
                <a:gd name="T25" fmla="*/ 65 h 67"/>
                <a:gd name="T26" fmla="*/ 8 w 127"/>
                <a:gd name="T27" fmla="*/ 6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67">
                  <a:moveTo>
                    <a:pt x="8" y="65"/>
                  </a:moveTo>
                  <a:cubicBezTo>
                    <a:pt x="9" y="64"/>
                    <a:pt x="10" y="64"/>
                    <a:pt x="11" y="63"/>
                  </a:cubicBezTo>
                  <a:cubicBezTo>
                    <a:pt x="14" y="59"/>
                    <a:pt x="18" y="57"/>
                    <a:pt x="22" y="54"/>
                  </a:cubicBezTo>
                  <a:cubicBezTo>
                    <a:pt x="32" y="48"/>
                    <a:pt x="42" y="41"/>
                    <a:pt x="52" y="37"/>
                  </a:cubicBezTo>
                  <a:cubicBezTo>
                    <a:pt x="70" y="30"/>
                    <a:pt x="88" y="25"/>
                    <a:pt x="105" y="16"/>
                  </a:cubicBezTo>
                  <a:cubicBezTo>
                    <a:pt x="111" y="13"/>
                    <a:pt x="117" y="11"/>
                    <a:pt x="123" y="8"/>
                  </a:cubicBezTo>
                  <a:cubicBezTo>
                    <a:pt x="125" y="7"/>
                    <a:pt x="127" y="5"/>
                    <a:pt x="126" y="3"/>
                  </a:cubicBezTo>
                  <a:cubicBezTo>
                    <a:pt x="125" y="1"/>
                    <a:pt x="123" y="1"/>
                    <a:pt x="122" y="0"/>
                  </a:cubicBezTo>
                  <a:cubicBezTo>
                    <a:pt x="119" y="1"/>
                    <a:pt x="117" y="2"/>
                    <a:pt x="115" y="3"/>
                  </a:cubicBezTo>
                  <a:cubicBezTo>
                    <a:pt x="97" y="9"/>
                    <a:pt x="79" y="16"/>
                    <a:pt x="61" y="23"/>
                  </a:cubicBezTo>
                  <a:cubicBezTo>
                    <a:pt x="49" y="28"/>
                    <a:pt x="36" y="33"/>
                    <a:pt x="25" y="42"/>
                  </a:cubicBezTo>
                  <a:cubicBezTo>
                    <a:pt x="18" y="47"/>
                    <a:pt x="9" y="51"/>
                    <a:pt x="3" y="58"/>
                  </a:cubicBezTo>
                  <a:cubicBezTo>
                    <a:pt x="2" y="60"/>
                    <a:pt x="0" y="62"/>
                    <a:pt x="2" y="65"/>
                  </a:cubicBezTo>
                  <a:cubicBezTo>
                    <a:pt x="3" y="67"/>
                    <a:pt x="6" y="66"/>
                    <a:pt x="8" y="65"/>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 name="ïṡ1íḓè">
              <a:extLst>
                <a:ext uri="{FF2B5EF4-FFF2-40B4-BE49-F238E27FC236}">
                  <a16:creationId xmlns:a16="http://schemas.microsoft.com/office/drawing/2014/main" id="{9982AFBB-027A-B02B-36FB-BC83AA598725}"/>
                </a:ext>
              </a:extLst>
            </p:cNvPr>
            <p:cNvSpPr/>
            <p:nvPr/>
          </p:nvSpPr>
          <p:spPr bwMode="auto">
            <a:xfrm>
              <a:off x="9095454" y="5356379"/>
              <a:ext cx="72171" cy="51422"/>
            </a:xfrm>
            <a:custGeom>
              <a:avLst/>
              <a:gdLst>
                <a:gd name="T0" fmla="*/ 12 w 77"/>
                <a:gd name="T1" fmla="*/ 16 h 55"/>
                <a:gd name="T2" fmla="*/ 54 w 77"/>
                <a:gd name="T3" fmla="*/ 42 h 55"/>
                <a:gd name="T4" fmla="*/ 70 w 77"/>
                <a:gd name="T5" fmla="*/ 53 h 55"/>
                <a:gd name="T6" fmla="*/ 76 w 77"/>
                <a:gd name="T7" fmla="*/ 53 h 55"/>
                <a:gd name="T8" fmla="*/ 75 w 77"/>
                <a:gd name="T9" fmla="*/ 46 h 55"/>
                <a:gd name="T10" fmla="*/ 54 w 77"/>
                <a:gd name="T11" fmla="*/ 27 h 55"/>
                <a:gd name="T12" fmla="*/ 39 w 77"/>
                <a:gd name="T13" fmla="*/ 18 h 55"/>
                <a:gd name="T14" fmla="*/ 13 w 77"/>
                <a:gd name="T15" fmla="*/ 2 h 55"/>
                <a:gd name="T16" fmla="*/ 6 w 77"/>
                <a:gd name="T17" fmla="*/ 0 h 55"/>
                <a:gd name="T18" fmla="*/ 1 w 77"/>
                <a:gd name="T19" fmla="*/ 2 h 55"/>
                <a:gd name="T20" fmla="*/ 3 w 77"/>
                <a:gd name="T21" fmla="*/ 8 h 55"/>
                <a:gd name="T22" fmla="*/ 12 w 77"/>
                <a:gd name="T23" fmla="*/ 1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55">
                  <a:moveTo>
                    <a:pt x="12" y="16"/>
                  </a:moveTo>
                  <a:cubicBezTo>
                    <a:pt x="26" y="24"/>
                    <a:pt x="39" y="34"/>
                    <a:pt x="54" y="42"/>
                  </a:cubicBezTo>
                  <a:cubicBezTo>
                    <a:pt x="59" y="46"/>
                    <a:pt x="64" y="51"/>
                    <a:pt x="70" y="53"/>
                  </a:cubicBezTo>
                  <a:cubicBezTo>
                    <a:pt x="72" y="54"/>
                    <a:pt x="74" y="55"/>
                    <a:pt x="76" y="53"/>
                  </a:cubicBezTo>
                  <a:cubicBezTo>
                    <a:pt x="77" y="50"/>
                    <a:pt x="76" y="49"/>
                    <a:pt x="75" y="46"/>
                  </a:cubicBezTo>
                  <a:cubicBezTo>
                    <a:pt x="70" y="38"/>
                    <a:pt x="62" y="32"/>
                    <a:pt x="54" y="27"/>
                  </a:cubicBezTo>
                  <a:cubicBezTo>
                    <a:pt x="49" y="24"/>
                    <a:pt x="44" y="21"/>
                    <a:pt x="39" y="18"/>
                  </a:cubicBezTo>
                  <a:cubicBezTo>
                    <a:pt x="31" y="12"/>
                    <a:pt x="21" y="8"/>
                    <a:pt x="13" y="2"/>
                  </a:cubicBezTo>
                  <a:cubicBezTo>
                    <a:pt x="11" y="1"/>
                    <a:pt x="9" y="0"/>
                    <a:pt x="6" y="0"/>
                  </a:cubicBezTo>
                  <a:cubicBezTo>
                    <a:pt x="4" y="0"/>
                    <a:pt x="2" y="0"/>
                    <a:pt x="1" y="2"/>
                  </a:cubicBezTo>
                  <a:cubicBezTo>
                    <a:pt x="0" y="4"/>
                    <a:pt x="1" y="6"/>
                    <a:pt x="3" y="8"/>
                  </a:cubicBezTo>
                  <a:cubicBezTo>
                    <a:pt x="6" y="11"/>
                    <a:pt x="8" y="13"/>
                    <a:pt x="12" y="16"/>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 name="îṥḻíḍê">
              <a:extLst>
                <a:ext uri="{FF2B5EF4-FFF2-40B4-BE49-F238E27FC236}">
                  <a16:creationId xmlns:a16="http://schemas.microsoft.com/office/drawing/2014/main" id="{B67EF070-4DEB-CA23-E5AB-8E1248580889}"/>
                </a:ext>
              </a:extLst>
            </p:cNvPr>
            <p:cNvSpPr/>
            <p:nvPr/>
          </p:nvSpPr>
          <p:spPr bwMode="auto">
            <a:xfrm>
              <a:off x="9277235" y="4949964"/>
              <a:ext cx="18494" cy="9473"/>
            </a:xfrm>
            <a:custGeom>
              <a:avLst/>
              <a:gdLst>
                <a:gd name="T0" fmla="*/ 3 w 20"/>
                <a:gd name="T1" fmla="*/ 7 h 10"/>
                <a:gd name="T2" fmla="*/ 15 w 20"/>
                <a:gd name="T3" fmla="*/ 10 h 10"/>
                <a:gd name="T4" fmla="*/ 19 w 20"/>
                <a:gd name="T5" fmla="*/ 9 h 10"/>
                <a:gd name="T6" fmla="*/ 18 w 20"/>
                <a:gd name="T7" fmla="*/ 5 h 10"/>
                <a:gd name="T8" fmla="*/ 10 w 20"/>
                <a:gd name="T9" fmla="*/ 0 h 10"/>
                <a:gd name="T10" fmla="*/ 3 w 20"/>
                <a:gd name="T11" fmla="*/ 2 h 10"/>
                <a:gd name="T12" fmla="*/ 0 w 20"/>
                <a:gd name="T13" fmla="*/ 5 h 10"/>
                <a:gd name="T14" fmla="*/ 3 w 20"/>
                <a:gd name="T15" fmla="*/ 7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0">
                  <a:moveTo>
                    <a:pt x="3" y="7"/>
                  </a:moveTo>
                  <a:cubicBezTo>
                    <a:pt x="7" y="8"/>
                    <a:pt x="11" y="7"/>
                    <a:pt x="15" y="10"/>
                  </a:cubicBezTo>
                  <a:cubicBezTo>
                    <a:pt x="16" y="10"/>
                    <a:pt x="18" y="10"/>
                    <a:pt x="19" y="9"/>
                  </a:cubicBezTo>
                  <a:cubicBezTo>
                    <a:pt x="20" y="7"/>
                    <a:pt x="19" y="6"/>
                    <a:pt x="18" y="5"/>
                  </a:cubicBezTo>
                  <a:cubicBezTo>
                    <a:pt x="16" y="2"/>
                    <a:pt x="14" y="0"/>
                    <a:pt x="10" y="0"/>
                  </a:cubicBezTo>
                  <a:cubicBezTo>
                    <a:pt x="7" y="0"/>
                    <a:pt x="5" y="0"/>
                    <a:pt x="3" y="2"/>
                  </a:cubicBezTo>
                  <a:cubicBezTo>
                    <a:pt x="1" y="3"/>
                    <a:pt x="0" y="3"/>
                    <a:pt x="0" y="5"/>
                  </a:cubicBezTo>
                  <a:cubicBezTo>
                    <a:pt x="0" y="7"/>
                    <a:pt x="2" y="7"/>
                    <a:pt x="3" y="7"/>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 name="îṩ1iḋé">
              <a:extLst>
                <a:ext uri="{FF2B5EF4-FFF2-40B4-BE49-F238E27FC236}">
                  <a16:creationId xmlns:a16="http://schemas.microsoft.com/office/drawing/2014/main" id="{79A45058-2679-5685-440E-85006F72570E}"/>
                </a:ext>
              </a:extLst>
            </p:cNvPr>
            <p:cNvSpPr/>
            <p:nvPr/>
          </p:nvSpPr>
          <p:spPr bwMode="auto">
            <a:xfrm>
              <a:off x="9293023" y="4971615"/>
              <a:ext cx="8570" cy="11277"/>
            </a:xfrm>
            <a:custGeom>
              <a:avLst/>
              <a:gdLst>
                <a:gd name="T0" fmla="*/ 1 w 9"/>
                <a:gd name="T1" fmla="*/ 5 h 12"/>
                <a:gd name="T2" fmla="*/ 5 w 9"/>
                <a:gd name="T3" fmla="*/ 12 h 12"/>
                <a:gd name="T4" fmla="*/ 9 w 9"/>
                <a:gd name="T5" fmla="*/ 6 h 12"/>
                <a:gd name="T6" fmla="*/ 4 w 9"/>
                <a:gd name="T7" fmla="*/ 0 h 12"/>
                <a:gd name="T8" fmla="*/ 1 w 9"/>
                <a:gd name="T9" fmla="*/ 5 h 12"/>
              </a:gdLst>
              <a:ahLst/>
              <a:cxnLst>
                <a:cxn ang="0">
                  <a:pos x="T0" y="T1"/>
                </a:cxn>
                <a:cxn ang="0">
                  <a:pos x="T2" y="T3"/>
                </a:cxn>
                <a:cxn ang="0">
                  <a:pos x="T4" y="T5"/>
                </a:cxn>
                <a:cxn ang="0">
                  <a:pos x="T6" y="T7"/>
                </a:cxn>
                <a:cxn ang="0">
                  <a:pos x="T8" y="T9"/>
                </a:cxn>
              </a:cxnLst>
              <a:rect l="0" t="0" r="r" b="b"/>
              <a:pathLst>
                <a:path w="9" h="12">
                  <a:moveTo>
                    <a:pt x="1" y="5"/>
                  </a:moveTo>
                  <a:cubicBezTo>
                    <a:pt x="1" y="8"/>
                    <a:pt x="0" y="12"/>
                    <a:pt x="5" y="12"/>
                  </a:cubicBezTo>
                  <a:cubicBezTo>
                    <a:pt x="9" y="12"/>
                    <a:pt x="9" y="9"/>
                    <a:pt x="9" y="6"/>
                  </a:cubicBezTo>
                  <a:cubicBezTo>
                    <a:pt x="9" y="3"/>
                    <a:pt x="8" y="0"/>
                    <a:pt x="4" y="0"/>
                  </a:cubicBezTo>
                  <a:cubicBezTo>
                    <a:pt x="0" y="0"/>
                    <a:pt x="0" y="2"/>
                    <a:pt x="1" y="5"/>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 name="ïṧļïḍé">
              <a:extLst>
                <a:ext uri="{FF2B5EF4-FFF2-40B4-BE49-F238E27FC236}">
                  <a16:creationId xmlns:a16="http://schemas.microsoft.com/office/drawing/2014/main" id="{F02E50EC-EF0E-23E7-7492-4B42915AAC83}"/>
                </a:ext>
              </a:extLst>
            </p:cNvPr>
            <p:cNvSpPr/>
            <p:nvPr/>
          </p:nvSpPr>
          <p:spPr bwMode="auto">
            <a:xfrm>
              <a:off x="8703022" y="4940491"/>
              <a:ext cx="24809" cy="27064"/>
            </a:xfrm>
            <a:custGeom>
              <a:avLst/>
              <a:gdLst>
                <a:gd name="T0" fmla="*/ 5 w 26"/>
                <a:gd name="T1" fmla="*/ 29 h 29"/>
                <a:gd name="T2" fmla="*/ 10 w 26"/>
                <a:gd name="T3" fmla="*/ 24 h 29"/>
                <a:gd name="T4" fmla="*/ 22 w 26"/>
                <a:gd name="T5" fmla="*/ 9 h 29"/>
                <a:gd name="T6" fmla="*/ 23 w 26"/>
                <a:gd name="T7" fmla="*/ 8 h 29"/>
                <a:gd name="T8" fmla="*/ 25 w 26"/>
                <a:gd name="T9" fmla="*/ 3 h 29"/>
                <a:gd name="T10" fmla="*/ 19 w 26"/>
                <a:gd name="T11" fmla="*/ 0 h 29"/>
                <a:gd name="T12" fmla="*/ 1 w 26"/>
                <a:gd name="T13" fmla="*/ 21 h 29"/>
                <a:gd name="T14" fmla="*/ 5 w 26"/>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9">
                  <a:moveTo>
                    <a:pt x="5" y="29"/>
                  </a:moveTo>
                  <a:cubicBezTo>
                    <a:pt x="8" y="29"/>
                    <a:pt x="10" y="26"/>
                    <a:pt x="10" y="24"/>
                  </a:cubicBezTo>
                  <a:cubicBezTo>
                    <a:pt x="11" y="16"/>
                    <a:pt x="15" y="11"/>
                    <a:pt x="22" y="9"/>
                  </a:cubicBezTo>
                  <a:cubicBezTo>
                    <a:pt x="22" y="9"/>
                    <a:pt x="22" y="9"/>
                    <a:pt x="23" y="8"/>
                  </a:cubicBezTo>
                  <a:cubicBezTo>
                    <a:pt x="24" y="7"/>
                    <a:pt x="26" y="6"/>
                    <a:pt x="25" y="3"/>
                  </a:cubicBezTo>
                  <a:cubicBezTo>
                    <a:pt x="24" y="1"/>
                    <a:pt x="22" y="0"/>
                    <a:pt x="19" y="0"/>
                  </a:cubicBezTo>
                  <a:cubicBezTo>
                    <a:pt x="11" y="2"/>
                    <a:pt x="0" y="10"/>
                    <a:pt x="1" y="21"/>
                  </a:cubicBezTo>
                  <a:cubicBezTo>
                    <a:pt x="1" y="24"/>
                    <a:pt x="1" y="28"/>
                    <a:pt x="5" y="29"/>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4" name="išļiḑé">
              <a:extLst>
                <a:ext uri="{FF2B5EF4-FFF2-40B4-BE49-F238E27FC236}">
                  <a16:creationId xmlns:a16="http://schemas.microsoft.com/office/drawing/2014/main" id="{49E5AEB5-A559-BF78-FA9C-524BA9234943}"/>
                </a:ext>
              </a:extLst>
            </p:cNvPr>
            <p:cNvSpPr/>
            <p:nvPr/>
          </p:nvSpPr>
          <p:spPr bwMode="auto">
            <a:xfrm>
              <a:off x="8984490" y="4783068"/>
              <a:ext cx="66759" cy="17141"/>
            </a:xfrm>
            <a:custGeom>
              <a:avLst/>
              <a:gdLst>
                <a:gd name="T0" fmla="*/ 53 w 71"/>
                <a:gd name="T1" fmla="*/ 12 h 18"/>
                <a:gd name="T2" fmla="*/ 65 w 71"/>
                <a:gd name="T3" fmla="*/ 15 h 18"/>
                <a:gd name="T4" fmla="*/ 70 w 71"/>
                <a:gd name="T5" fmla="*/ 13 h 18"/>
                <a:gd name="T6" fmla="*/ 69 w 71"/>
                <a:gd name="T7" fmla="*/ 9 h 18"/>
                <a:gd name="T8" fmla="*/ 61 w 71"/>
                <a:gd name="T9" fmla="*/ 3 h 18"/>
                <a:gd name="T10" fmla="*/ 40 w 71"/>
                <a:gd name="T11" fmla="*/ 0 h 18"/>
                <a:gd name="T12" fmla="*/ 30 w 71"/>
                <a:gd name="T13" fmla="*/ 1 h 18"/>
                <a:gd name="T14" fmla="*/ 3 w 71"/>
                <a:gd name="T15" fmla="*/ 13 h 18"/>
                <a:gd name="T16" fmla="*/ 1 w 71"/>
                <a:gd name="T17" fmla="*/ 17 h 18"/>
                <a:gd name="T18" fmla="*/ 5 w 71"/>
                <a:gd name="T19" fmla="*/ 17 h 18"/>
                <a:gd name="T20" fmla="*/ 18 w 71"/>
                <a:gd name="T21" fmla="*/ 12 h 18"/>
                <a:gd name="T22" fmla="*/ 53 w 71"/>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18">
                  <a:moveTo>
                    <a:pt x="53" y="12"/>
                  </a:moveTo>
                  <a:cubicBezTo>
                    <a:pt x="57" y="13"/>
                    <a:pt x="61" y="14"/>
                    <a:pt x="65" y="15"/>
                  </a:cubicBezTo>
                  <a:cubicBezTo>
                    <a:pt x="67" y="16"/>
                    <a:pt x="69" y="15"/>
                    <a:pt x="70" y="13"/>
                  </a:cubicBezTo>
                  <a:cubicBezTo>
                    <a:pt x="71" y="12"/>
                    <a:pt x="70" y="10"/>
                    <a:pt x="69" y="9"/>
                  </a:cubicBezTo>
                  <a:cubicBezTo>
                    <a:pt x="67" y="6"/>
                    <a:pt x="64" y="4"/>
                    <a:pt x="61" y="3"/>
                  </a:cubicBezTo>
                  <a:cubicBezTo>
                    <a:pt x="54" y="0"/>
                    <a:pt x="47" y="0"/>
                    <a:pt x="40" y="0"/>
                  </a:cubicBezTo>
                  <a:cubicBezTo>
                    <a:pt x="37" y="0"/>
                    <a:pt x="34" y="0"/>
                    <a:pt x="30" y="1"/>
                  </a:cubicBezTo>
                  <a:cubicBezTo>
                    <a:pt x="20" y="2"/>
                    <a:pt x="10" y="5"/>
                    <a:pt x="3" y="13"/>
                  </a:cubicBezTo>
                  <a:cubicBezTo>
                    <a:pt x="2" y="14"/>
                    <a:pt x="0" y="15"/>
                    <a:pt x="1" y="17"/>
                  </a:cubicBezTo>
                  <a:cubicBezTo>
                    <a:pt x="2" y="18"/>
                    <a:pt x="4" y="17"/>
                    <a:pt x="5" y="17"/>
                  </a:cubicBezTo>
                  <a:cubicBezTo>
                    <a:pt x="10" y="15"/>
                    <a:pt x="14" y="13"/>
                    <a:pt x="18" y="12"/>
                  </a:cubicBezTo>
                  <a:cubicBezTo>
                    <a:pt x="30" y="8"/>
                    <a:pt x="42" y="9"/>
                    <a:pt x="53" y="12"/>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5" name="iṣľiḑe">
              <a:extLst>
                <a:ext uri="{FF2B5EF4-FFF2-40B4-BE49-F238E27FC236}">
                  <a16:creationId xmlns:a16="http://schemas.microsoft.com/office/drawing/2014/main" id="{F3594F4C-B660-F013-374F-615F5C277F9A}"/>
                </a:ext>
              </a:extLst>
            </p:cNvPr>
            <p:cNvSpPr/>
            <p:nvPr/>
          </p:nvSpPr>
          <p:spPr bwMode="auto">
            <a:xfrm>
              <a:off x="9014712" y="4800208"/>
              <a:ext cx="9473" cy="8119"/>
            </a:xfrm>
            <a:custGeom>
              <a:avLst/>
              <a:gdLst>
                <a:gd name="T0" fmla="*/ 4 w 10"/>
                <a:gd name="T1" fmla="*/ 0 h 9"/>
                <a:gd name="T2" fmla="*/ 0 w 10"/>
                <a:gd name="T3" fmla="*/ 5 h 9"/>
                <a:gd name="T4" fmla="*/ 5 w 10"/>
                <a:gd name="T5" fmla="*/ 9 h 9"/>
                <a:gd name="T6" fmla="*/ 10 w 10"/>
                <a:gd name="T7" fmla="*/ 5 h 9"/>
                <a:gd name="T8" fmla="*/ 4 w 10"/>
                <a:gd name="T9" fmla="*/ 0 h 9"/>
              </a:gdLst>
              <a:ahLst/>
              <a:cxnLst>
                <a:cxn ang="0">
                  <a:pos x="T0" y="T1"/>
                </a:cxn>
                <a:cxn ang="0">
                  <a:pos x="T2" y="T3"/>
                </a:cxn>
                <a:cxn ang="0">
                  <a:pos x="T4" y="T5"/>
                </a:cxn>
                <a:cxn ang="0">
                  <a:pos x="T6" y="T7"/>
                </a:cxn>
                <a:cxn ang="0">
                  <a:pos x="T8" y="T9"/>
                </a:cxn>
              </a:cxnLst>
              <a:rect l="0" t="0" r="r" b="b"/>
              <a:pathLst>
                <a:path w="10" h="9">
                  <a:moveTo>
                    <a:pt x="4" y="0"/>
                  </a:moveTo>
                  <a:cubicBezTo>
                    <a:pt x="1" y="0"/>
                    <a:pt x="0" y="2"/>
                    <a:pt x="0" y="5"/>
                  </a:cubicBezTo>
                  <a:cubicBezTo>
                    <a:pt x="0" y="7"/>
                    <a:pt x="2" y="9"/>
                    <a:pt x="5" y="9"/>
                  </a:cubicBezTo>
                  <a:cubicBezTo>
                    <a:pt x="7" y="9"/>
                    <a:pt x="10" y="8"/>
                    <a:pt x="10" y="5"/>
                  </a:cubicBezTo>
                  <a:cubicBezTo>
                    <a:pt x="10" y="1"/>
                    <a:pt x="7" y="1"/>
                    <a:pt x="4" y="0"/>
                  </a:cubicBez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 name="íṥlíďê">
              <a:extLst>
                <a:ext uri="{FF2B5EF4-FFF2-40B4-BE49-F238E27FC236}">
                  <a16:creationId xmlns:a16="http://schemas.microsoft.com/office/drawing/2014/main" id="{0670711B-BCEE-6F83-242D-D02909CD5B75}"/>
                </a:ext>
              </a:extLst>
            </p:cNvPr>
            <p:cNvSpPr/>
            <p:nvPr/>
          </p:nvSpPr>
          <p:spPr bwMode="auto">
            <a:xfrm>
              <a:off x="8689038" y="5552144"/>
              <a:ext cx="24358" cy="31575"/>
            </a:xfrm>
            <a:custGeom>
              <a:avLst/>
              <a:gdLst>
                <a:gd name="T0" fmla="*/ 5 w 26"/>
                <a:gd name="T1" fmla="*/ 33 h 34"/>
                <a:gd name="T2" fmla="*/ 8 w 26"/>
                <a:gd name="T3" fmla="*/ 31 h 34"/>
                <a:gd name="T4" fmla="*/ 25 w 26"/>
                <a:gd name="T5" fmla="*/ 5 h 34"/>
                <a:gd name="T6" fmla="*/ 24 w 26"/>
                <a:gd name="T7" fmla="*/ 1 h 34"/>
                <a:gd name="T8" fmla="*/ 19 w 26"/>
                <a:gd name="T9" fmla="*/ 2 h 34"/>
                <a:gd name="T10" fmla="*/ 7 w 26"/>
                <a:gd name="T11" fmla="*/ 18 h 34"/>
                <a:gd name="T12" fmla="*/ 1 w 26"/>
                <a:gd name="T13" fmla="*/ 29 h 34"/>
                <a:gd name="T14" fmla="*/ 5 w 26"/>
                <a:gd name="T15" fmla="*/ 33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4">
                  <a:moveTo>
                    <a:pt x="5" y="33"/>
                  </a:moveTo>
                  <a:cubicBezTo>
                    <a:pt x="6" y="33"/>
                    <a:pt x="7" y="32"/>
                    <a:pt x="8" y="31"/>
                  </a:cubicBezTo>
                  <a:cubicBezTo>
                    <a:pt x="14" y="23"/>
                    <a:pt x="20" y="14"/>
                    <a:pt x="25" y="5"/>
                  </a:cubicBezTo>
                  <a:cubicBezTo>
                    <a:pt x="26" y="3"/>
                    <a:pt x="26" y="2"/>
                    <a:pt x="24" y="1"/>
                  </a:cubicBezTo>
                  <a:cubicBezTo>
                    <a:pt x="22" y="0"/>
                    <a:pt x="21" y="1"/>
                    <a:pt x="19" y="2"/>
                  </a:cubicBezTo>
                  <a:cubicBezTo>
                    <a:pt x="15" y="7"/>
                    <a:pt x="11" y="12"/>
                    <a:pt x="7" y="18"/>
                  </a:cubicBezTo>
                  <a:cubicBezTo>
                    <a:pt x="5" y="22"/>
                    <a:pt x="2" y="25"/>
                    <a:pt x="1" y="29"/>
                  </a:cubicBezTo>
                  <a:cubicBezTo>
                    <a:pt x="0" y="32"/>
                    <a:pt x="2" y="34"/>
                    <a:pt x="5" y="33"/>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ïṡ1ídè">
              <a:extLst>
                <a:ext uri="{FF2B5EF4-FFF2-40B4-BE49-F238E27FC236}">
                  <a16:creationId xmlns:a16="http://schemas.microsoft.com/office/drawing/2014/main" id="{695DB36E-399C-8DD2-D913-DD86C4AB1B30}"/>
                </a:ext>
              </a:extLst>
            </p:cNvPr>
            <p:cNvSpPr/>
            <p:nvPr/>
          </p:nvSpPr>
          <p:spPr bwMode="auto">
            <a:xfrm>
              <a:off x="8998473" y="4664436"/>
              <a:ext cx="35635" cy="17592"/>
            </a:xfrm>
            <a:custGeom>
              <a:avLst/>
              <a:gdLst>
                <a:gd name="T0" fmla="*/ 2 w 38"/>
                <a:gd name="T1" fmla="*/ 17 h 19"/>
                <a:gd name="T2" fmla="*/ 8 w 38"/>
                <a:gd name="T3" fmla="*/ 16 h 19"/>
                <a:gd name="T4" fmla="*/ 16 w 38"/>
                <a:gd name="T5" fmla="*/ 10 h 19"/>
                <a:gd name="T6" fmla="*/ 30 w 38"/>
                <a:gd name="T7" fmla="*/ 10 h 19"/>
                <a:gd name="T8" fmla="*/ 37 w 38"/>
                <a:gd name="T9" fmla="*/ 7 h 19"/>
                <a:gd name="T10" fmla="*/ 33 w 38"/>
                <a:gd name="T11" fmla="*/ 1 h 19"/>
                <a:gd name="T12" fmla="*/ 25 w 38"/>
                <a:gd name="T13" fmla="*/ 0 h 19"/>
                <a:gd name="T14" fmla="*/ 3 w 38"/>
                <a:gd name="T15" fmla="*/ 11 h 19"/>
                <a:gd name="T16" fmla="*/ 2 w 38"/>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9">
                  <a:moveTo>
                    <a:pt x="2" y="17"/>
                  </a:moveTo>
                  <a:cubicBezTo>
                    <a:pt x="5" y="19"/>
                    <a:pt x="6" y="17"/>
                    <a:pt x="8" y="16"/>
                  </a:cubicBezTo>
                  <a:cubicBezTo>
                    <a:pt x="10" y="14"/>
                    <a:pt x="12" y="11"/>
                    <a:pt x="16" y="10"/>
                  </a:cubicBezTo>
                  <a:cubicBezTo>
                    <a:pt x="20" y="8"/>
                    <a:pt x="25" y="8"/>
                    <a:pt x="30" y="10"/>
                  </a:cubicBezTo>
                  <a:cubicBezTo>
                    <a:pt x="33" y="11"/>
                    <a:pt x="36" y="10"/>
                    <a:pt x="37" y="7"/>
                  </a:cubicBezTo>
                  <a:cubicBezTo>
                    <a:pt x="38" y="3"/>
                    <a:pt x="35" y="2"/>
                    <a:pt x="33" y="1"/>
                  </a:cubicBezTo>
                  <a:cubicBezTo>
                    <a:pt x="30" y="0"/>
                    <a:pt x="28" y="0"/>
                    <a:pt x="25" y="0"/>
                  </a:cubicBezTo>
                  <a:cubicBezTo>
                    <a:pt x="16" y="0"/>
                    <a:pt x="8" y="3"/>
                    <a:pt x="3" y="11"/>
                  </a:cubicBezTo>
                  <a:cubicBezTo>
                    <a:pt x="1" y="13"/>
                    <a:pt x="0" y="16"/>
                    <a:pt x="2" y="17"/>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 name="íṡľïḑê">
              <a:extLst>
                <a:ext uri="{FF2B5EF4-FFF2-40B4-BE49-F238E27FC236}">
                  <a16:creationId xmlns:a16="http://schemas.microsoft.com/office/drawing/2014/main" id="{AF6B6DF3-7BE7-42BC-ECB5-2A94B36A6E95}"/>
                </a:ext>
              </a:extLst>
            </p:cNvPr>
            <p:cNvSpPr/>
            <p:nvPr/>
          </p:nvSpPr>
          <p:spPr bwMode="auto">
            <a:xfrm>
              <a:off x="9024184" y="4677517"/>
              <a:ext cx="9021" cy="9021"/>
            </a:xfrm>
            <a:custGeom>
              <a:avLst/>
              <a:gdLst>
                <a:gd name="T0" fmla="*/ 5 w 10"/>
                <a:gd name="T1" fmla="*/ 0 h 10"/>
                <a:gd name="T2" fmla="*/ 0 w 10"/>
                <a:gd name="T3" fmla="*/ 5 h 10"/>
                <a:gd name="T4" fmla="*/ 5 w 10"/>
                <a:gd name="T5" fmla="*/ 10 h 10"/>
                <a:gd name="T6" fmla="*/ 9 w 10"/>
                <a:gd name="T7" fmla="*/ 5 h 10"/>
                <a:gd name="T8" fmla="*/ 5 w 10"/>
                <a:gd name="T9" fmla="*/ 0 h 10"/>
              </a:gdLst>
              <a:ahLst/>
              <a:cxnLst>
                <a:cxn ang="0">
                  <a:pos x="T0" y="T1"/>
                </a:cxn>
                <a:cxn ang="0">
                  <a:pos x="T2" y="T3"/>
                </a:cxn>
                <a:cxn ang="0">
                  <a:pos x="T4" y="T5"/>
                </a:cxn>
                <a:cxn ang="0">
                  <a:pos x="T6" y="T7"/>
                </a:cxn>
                <a:cxn ang="0">
                  <a:pos x="T8" y="T9"/>
                </a:cxn>
              </a:cxnLst>
              <a:rect l="0" t="0" r="r" b="b"/>
              <a:pathLst>
                <a:path w="10" h="10">
                  <a:moveTo>
                    <a:pt x="5" y="0"/>
                  </a:moveTo>
                  <a:cubicBezTo>
                    <a:pt x="2" y="0"/>
                    <a:pt x="0" y="2"/>
                    <a:pt x="0" y="5"/>
                  </a:cubicBezTo>
                  <a:cubicBezTo>
                    <a:pt x="0" y="7"/>
                    <a:pt x="2" y="9"/>
                    <a:pt x="5" y="10"/>
                  </a:cubicBezTo>
                  <a:cubicBezTo>
                    <a:pt x="8" y="10"/>
                    <a:pt x="10" y="8"/>
                    <a:pt x="9" y="5"/>
                  </a:cubicBezTo>
                  <a:cubicBezTo>
                    <a:pt x="9" y="2"/>
                    <a:pt x="8" y="0"/>
                    <a:pt x="5" y="0"/>
                  </a:cubicBez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 name="íşḻíḋê">
              <a:extLst>
                <a:ext uri="{FF2B5EF4-FFF2-40B4-BE49-F238E27FC236}">
                  <a16:creationId xmlns:a16="http://schemas.microsoft.com/office/drawing/2014/main" id="{C8B80585-2D53-8833-796F-60A0904D4FB1}"/>
                </a:ext>
              </a:extLst>
            </p:cNvPr>
            <p:cNvSpPr/>
            <p:nvPr/>
          </p:nvSpPr>
          <p:spPr bwMode="auto">
            <a:xfrm>
              <a:off x="8653404" y="5613941"/>
              <a:ext cx="22554" cy="32477"/>
            </a:xfrm>
            <a:custGeom>
              <a:avLst/>
              <a:gdLst>
                <a:gd name="T0" fmla="*/ 1 w 24"/>
                <a:gd name="T1" fmla="*/ 34 h 35"/>
                <a:gd name="T2" fmla="*/ 6 w 24"/>
                <a:gd name="T3" fmla="*/ 33 h 35"/>
                <a:gd name="T4" fmla="*/ 23 w 24"/>
                <a:gd name="T5" fmla="*/ 4 h 35"/>
                <a:gd name="T6" fmla="*/ 20 w 24"/>
                <a:gd name="T7" fmla="*/ 0 h 35"/>
                <a:gd name="T8" fmla="*/ 17 w 24"/>
                <a:gd name="T9" fmla="*/ 3 h 35"/>
                <a:gd name="T10" fmla="*/ 5 w 24"/>
                <a:gd name="T11" fmla="*/ 22 h 35"/>
                <a:gd name="T12" fmla="*/ 1 w 24"/>
                <a:gd name="T13" fmla="*/ 30 h 35"/>
                <a:gd name="T14" fmla="*/ 1 w 24"/>
                <a:gd name="T15" fmla="*/ 34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5">
                  <a:moveTo>
                    <a:pt x="1" y="34"/>
                  </a:moveTo>
                  <a:cubicBezTo>
                    <a:pt x="3" y="35"/>
                    <a:pt x="5" y="34"/>
                    <a:pt x="6" y="33"/>
                  </a:cubicBezTo>
                  <a:cubicBezTo>
                    <a:pt x="13" y="24"/>
                    <a:pt x="18" y="15"/>
                    <a:pt x="23" y="4"/>
                  </a:cubicBezTo>
                  <a:cubicBezTo>
                    <a:pt x="24" y="2"/>
                    <a:pt x="23" y="1"/>
                    <a:pt x="20" y="0"/>
                  </a:cubicBezTo>
                  <a:cubicBezTo>
                    <a:pt x="18" y="1"/>
                    <a:pt x="18" y="2"/>
                    <a:pt x="17" y="3"/>
                  </a:cubicBezTo>
                  <a:cubicBezTo>
                    <a:pt x="13" y="10"/>
                    <a:pt x="9" y="16"/>
                    <a:pt x="5" y="22"/>
                  </a:cubicBezTo>
                  <a:cubicBezTo>
                    <a:pt x="3" y="25"/>
                    <a:pt x="1" y="27"/>
                    <a:pt x="1" y="30"/>
                  </a:cubicBezTo>
                  <a:cubicBezTo>
                    <a:pt x="0" y="32"/>
                    <a:pt x="0" y="34"/>
                    <a:pt x="1" y="34"/>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 name="ïṥḻíḍê">
              <a:extLst>
                <a:ext uri="{FF2B5EF4-FFF2-40B4-BE49-F238E27FC236}">
                  <a16:creationId xmlns:a16="http://schemas.microsoft.com/office/drawing/2014/main" id="{5F963578-E700-F517-C5E1-C2390C409B42}"/>
                </a:ext>
              </a:extLst>
            </p:cNvPr>
            <p:cNvSpPr/>
            <p:nvPr/>
          </p:nvSpPr>
          <p:spPr bwMode="auto">
            <a:xfrm>
              <a:off x="8723771" y="5493053"/>
              <a:ext cx="25260" cy="34733"/>
            </a:xfrm>
            <a:custGeom>
              <a:avLst/>
              <a:gdLst>
                <a:gd name="T0" fmla="*/ 2 w 27"/>
                <a:gd name="T1" fmla="*/ 36 h 37"/>
                <a:gd name="T2" fmla="*/ 6 w 27"/>
                <a:gd name="T3" fmla="*/ 36 h 37"/>
                <a:gd name="T4" fmla="*/ 10 w 27"/>
                <a:gd name="T5" fmla="*/ 32 h 37"/>
                <a:gd name="T6" fmla="*/ 25 w 27"/>
                <a:gd name="T7" fmla="*/ 10 h 37"/>
                <a:gd name="T8" fmla="*/ 24 w 27"/>
                <a:gd name="T9" fmla="*/ 2 h 37"/>
                <a:gd name="T10" fmla="*/ 18 w 27"/>
                <a:gd name="T11" fmla="*/ 5 h 37"/>
                <a:gd name="T12" fmla="*/ 3 w 27"/>
                <a:gd name="T13" fmla="*/ 25 h 37"/>
                <a:gd name="T14" fmla="*/ 0 w 27"/>
                <a:gd name="T15" fmla="*/ 33 h 37"/>
                <a:gd name="T16" fmla="*/ 2 w 27"/>
                <a:gd name="T17"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7">
                  <a:moveTo>
                    <a:pt x="2" y="36"/>
                  </a:moveTo>
                  <a:cubicBezTo>
                    <a:pt x="3" y="37"/>
                    <a:pt x="5" y="37"/>
                    <a:pt x="6" y="36"/>
                  </a:cubicBezTo>
                  <a:cubicBezTo>
                    <a:pt x="8" y="35"/>
                    <a:pt x="9" y="33"/>
                    <a:pt x="10" y="32"/>
                  </a:cubicBezTo>
                  <a:cubicBezTo>
                    <a:pt x="15" y="25"/>
                    <a:pt x="20" y="17"/>
                    <a:pt x="25" y="10"/>
                  </a:cubicBezTo>
                  <a:cubicBezTo>
                    <a:pt x="27" y="7"/>
                    <a:pt x="27" y="4"/>
                    <a:pt x="24" y="2"/>
                  </a:cubicBezTo>
                  <a:cubicBezTo>
                    <a:pt x="21" y="0"/>
                    <a:pt x="19" y="3"/>
                    <a:pt x="18" y="5"/>
                  </a:cubicBezTo>
                  <a:cubicBezTo>
                    <a:pt x="12" y="11"/>
                    <a:pt x="7" y="18"/>
                    <a:pt x="3" y="25"/>
                  </a:cubicBezTo>
                  <a:cubicBezTo>
                    <a:pt x="1" y="28"/>
                    <a:pt x="0" y="30"/>
                    <a:pt x="0" y="33"/>
                  </a:cubicBezTo>
                  <a:cubicBezTo>
                    <a:pt x="0" y="34"/>
                    <a:pt x="0" y="35"/>
                    <a:pt x="2" y="36"/>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 name="íśḻiḓé">
              <a:extLst>
                <a:ext uri="{FF2B5EF4-FFF2-40B4-BE49-F238E27FC236}">
                  <a16:creationId xmlns:a16="http://schemas.microsoft.com/office/drawing/2014/main" id="{C4E6B675-BD87-F32B-7DCA-3CE965CF6657}"/>
                </a:ext>
              </a:extLst>
            </p:cNvPr>
            <p:cNvSpPr/>
            <p:nvPr/>
          </p:nvSpPr>
          <p:spPr bwMode="auto">
            <a:xfrm>
              <a:off x="8631752" y="5674835"/>
              <a:ext cx="12630" cy="18494"/>
            </a:xfrm>
            <a:custGeom>
              <a:avLst/>
              <a:gdLst>
                <a:gd name="T0" fmla="*/ 2 w 13"/>
                <a:gd name="T1" fmla="*/ 19 h 20"/>
                <a:gd name="T2" fmla="*/ 6 w 13"/>
                <a:gd name="T3" fmla="*/ 18 h 20"/>
                <a:gd name="T4" fmla="*/ 12 w 13"/>
                <a:gd name="T5" fmla="*/ 4 h 20"/>
                <a:gd name="T6" fmla="*/ 6 w 13"/>
                <a:gd name="T7" fmla="*/ 2 h 20"/>
                <a:gd name="T8" fmla="*/ 0 w 13"/>
                <a:gd name="T9" fmla="*/ 15 h 20"/>
                <a:gd name="T10" fmla="*/ 2 w 13"/>
                <a:gd name="T11" fmla="*/ 19 h 20"/>
              </a:gdLst>
              <a:ahLst/>
              <a:cxnLst>
                <a:cxn ang="0">
                  <a:pos x="T0" y="T1"/>
                </a:cxn>
                <a:cxn ang="0">
                  <a:pos x="T2" y="T3"/>
                </a:cxn>
                <a:cxn ang="0">
                  <a:pos x="T4" y="T5"/>
                </a:cxn>
                <a:cxn ang="0">
                  <a:pos x="T6" y="T7"/>
                </a:cxn>
                <a:cxn ang="0">
                  <a:pos x="T8" y="T9"/>
                </a:cxn>
                <a:cxn ang="0">
                  <a:pos x="T10" y="T11"/>
                </a:cxn>
              </a:cxnLst>
              <a:rect l="0" t="0" r="r" b="b"/>
              <a:pathLst>
                <a:path w="13" h="20">
                  <a:moveTo>
                    <a:pt x="2" y="19"/>
                  </a:moveTo>
                  <a:cubicBezTo>
                    <a:pt x="4" y="20"/>
                    <a:pt x="5" y="19"/>
                    <a:pt x="6" y="18"/>
                  </a:cubicBezTo>
                  <a:cubicBezTo>
                    <a:pt x="9" y="16"/>
                    <a:pt x="13" y="8"/>
                    <a:pt x="12" y="4"/>
                  </a:cubicBezTo>
                  <a:cubicBezTo>
                    <a:pt x="11" y="1"/>
                    <a:pt x="7" y="0"/>
                    <a:pt x="6" y="2"/>
                  </a:cubicBezTo>
                  <a:cubicBezTo>
                    <a:pt x="4" y="6"/>
                    <a:pt x="1" y="10"/>
                    <a:pt x="0" y="15"/>
                  </a:cubicBezTo>
                  <a:cubicBezTo>
                    <a:pt x="0" y="17"/>
                    <a:pt x="1" y="18"/>
                    <a:pt x="2" y="19"/>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îṣḻïde">
              <a:extLst>
                <a:ext uri="{FF2B5EF4-FFF2-40B4-BE49-F238E27FC236}">
                  <a16:creationId xmlns:a16="http://schemas.microsoft.com/office/drawing/2014/main" id="{D825C134-355F-10C2-4FD7-8C22280F24CF}"/>
                </a:ext>
              </a:extLst>
            </p:cNvPr>
            <p:cNvSpPr/>
            <p:nvPr/>
          </p:nvSpPr>
          <p:spPr bwMode="auto">
            <a:xfrm>
              <a:off x="9258290" y="5564323"/>
              <a:ext cx="17141" cy="28869"/>
            </a:xfrm>
            <a:custGeom>
              <a:avLst/>
              <a:gdLst>
                <a:gd name="T0" fmla="*/ 9 w 18"/>
                <a:gd name="T1" fmla="*/ 28 h 31"/>
                <a:gd name="T2" fmla="*/ 15 w 18"/>
                <a:gd name="T3" fmla="*/ 30 h 31"/>
                <a:gd name="T4" fmla="*/ 18 w 18"/>
                <a:gd name="T5" fmla="*/ 25 h 31"/>
                <a:gd name="T6" fmla="*/ 17 w 18"/>
                <a:gd name="T7" fmla="*/ 24 h 31"/>
                <a:gd name="T8" fmla="*/ 5 w 18"/>
                <a:gd name="T9" fmla="*/ 3 h 31"/>
                <a:gd name="T10" fmla="*/ 0 w 18"/>
                <a:gd name="T11" fmla="*/ 5 h 31"/>
                <a:gd name="T12" fmla="*/ 0 w 18"/>
                <a:gd name="T13" fmla="*/ 11 h 31"/>
                <a:gd name="T14" fmla="*/ 9 w 18"/>
                <a:gd name="T15" fmla="*/ 28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31">
                  <a:moveTo>
                    <a:pt x="9" y="28"/>
                  </a:moveTo>
                  <a:cubicBezTo>
                    <a:pt x="10" y="30"/>
                    <a:pt x="12" y="31"/>
                    <a:pt x="15" y="30"/>
                  </a:cubicBezTo>
                  <a:cubicBezTo>
                    <a:pt x="17" y="30"/>
                    <a:pt x="17" y="27"/>
                    <a:pt x="18" y="25"/>
                  </a:cubicBezTo>
                  <a:cubicBezTo>
                    <a:pt x="18" y="25"/>
                    <a:pt x="17" y="24"/>
                    <a:pt x="17" y="24"/>
                  </a:cubicBezTo>
                  <a:cubicBezTo>
                    <a:pt x="16" y="15"/>
                    <a:pt x="10" y="9"/>
                    <a:pt x="5" y="3"/>
                  </a:cubicBezTo>
                  <a:cubicBezTo>
                    <a:pt x="3" y="0"/>
                    <a:pt x="1" y="2"/>
                    <a:pt x="0" y="5"/>
                  </a:cubicBezTo>
                  <a:cubicBezTo>
                    <a:pt x="0" y="7"/>
                    <a:pt x="0" y="9"/>
                    <a:pt x="0" y="11"/>
                  </a:cubicBezTo>
                  <a:cubicBezTo>
                    <a:pt x="3" y="17"/>
                    <a:pt x="6" y="22"/>
                    <a:pt x="9" y="28"/>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îṧḷíḓe">
              <a:extLst>
                <a:ext uri="{FF2B5EF4-FFF2-40B4-BE49-F238E27FC236}">
                  <a16:creationId xmlns:a16="http://schemas.microsoft.com/office/drawing/2014/main" id="{F98FAB08-2CEF-3F12-A314-BA6003EB42BE}"/>
                </a:ext>
              </a:extLst>
            </p:cNvPr>
            <p:cNvSpPr/>
            <p:nvPr/>
          </p:nvSpPr>
          <p:spPr bwMode="auto">
            <a:xfrm>
              <a:off x="9238894" y="5518313"/>
              <a:ext cx="14885" cy="24358"/>
            </a:xfrm>
            <a:custGeom>
              <a:avLst/>
              <a:gdLst>
                <a:gd name="T0" fmla="*/ 6 w 16"/>
                <a:gd name="T1" fmla="*/ 19 h 26"/>
                <a:gd name="T2" fmla="*/ 9 w 16"/>
                <a:gd name="T3" fmla="*/ 24 h 26"/>
                <a:gd name="T4" fmla="*/ 14 w 16"/>
                <a:gd name="T5" fmla="*/ 25 h 26"/>
                <a:gd name="T6" fmla="*/ 16 w 16"/>
                <a:gd name="T7" fmla="*/ 20 h 26"/>
                <a:gd name="T8" fmla="*/ 7 w 16"/>
                <a:gd name="T9" fmla="*/ 2 h 26"/>
                <a:gd name="T10" fmla="*/ 2 w 16"/>
                <a:gd name="T11" fmla="*/ 1 h 26"/>
                <a:gd name="T12" fmla="*/ 1 w 16"/>
                <a:gd name="T13" fmla="*/ 5 h 26"/>
                <a:gd name="T14" fmla="*/ 6 w 16"/>
                <a:gd name="T15" fmla="*/ 19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6">
                  <a:moveTo>
                    <a:pt x="6" y="19"/>
                  </a:moveTo>
                  <a:cubicBezTo>
                    <a:pt x="6" y="21"/>
                    <a:pt x="7" y="23"/>
                    <a:pt x="9" y="24"/>
                  </a:cubicBezTo>
                  <a:cubicBezTo>
                    <a:pt x="10" y="25"/>
                    <a:pt x="12" y="26"/>
                    <a:pt x="14" y="25"/>
                  </a:cubicBezTo>
                  <a:cubicBezTo>
                    <a:pt x="16" y="25"/>
                    <a:pt x="16" y="23"/>
                    <a:pt x="16" y="20"/>
                  </a:cubicBezTo>
                  <a:cubicBezTo>
                    <a:pt x="14" y="14"/>
                    <a:pt x="12" y="7"/>
                    <a:pt x="7" y="2"/>
                  </a:cubicBezTo>
                  <a:cubicBezTo>
                    <a:pt x="6" y="0"/>
                    <a:pt x="4" y="0"/>
                    <a:pt x="2" y="1"/>
                  </a:cubicBezTo>
                  <a:cubicBezTo>
                    <a:pt x="0" y="2"/>
                    <a:pt x="0" y="4"/>
                    <a:pt x="1" y="5"/>
                  </a:cubicBezTo>
                  <a:cubicBezTo>
                    <a:pt x="2" y="10"/>
                    <a:pt x="4" y="14"/>
                    <a:pt x="6" y="19"/>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 name="is1íďé">
              <a:extLst>
                <a:ext uri="{FF2B5EF4-FFF2-40B4-BE49-F238E27FC236}">
                  <a16:creationId xmlns:a16="http://schemas.microsoft.com/office/drawing/2014/main" id="{D23DEEA2-DE8E-FA4B-3F22-D50B0F63D305}"/>
                </a:ext>
              </a:extLst>
            </p:cNvPr>
            <p:cNvSpPr/>
            <p:nvPr/>
          </p:nvSpPr>
          <p:spPr bwMode="auto">
            <a:xfrm>
              <a:off x="9280844" y="5614843"/>
              <a:ext cx="10375" cy="16690"/>
            </a:xfrm>
            <a:custGeom>
              <a:avLst/>
              <a:gdLst>
                <a:gd name="T0" fmla="*/ 4 w 11"/>
                <a:gd name="T1" fmla="*/ 16 h 18"/>
                <a:gd name="T2" fmla="*/ 8 w 11"/>
                <a:gd name="T3" fmla="*/ 18 h 18"/>
                <a:gd name="T4" fmla="*/ 11 w 11"/>
                <a:gd name="T5" fmla="*/ 13 h 18"/>
                <a:gd name="T6" fmla="*/ 8 w 11"/>
                <a:gd name="T7" fmla="*/ 5 h 18"/>
                <a:gd name="T8" fmla="*/ 4 w 11"/>
                <a:gd name="T9" fmla="*/ 0 h 18"/>
                <a:gd name="T10" fmla="*/ 0 w 11"/>
                <a:gd name="T11" fmla="*/ 6 h 18"/>
                <a:gd name="T12" fmla="*/ 4 w 11"/>
                <a:gd name="T13" fmla="*/ 16 h 18"/>
              </a:gdLst>
              <a:ahLst/>
              <a:cxnLst>
                <a:cxn ang="0">
                  <a:pos x="T0" y="T1"/>
                </a:cxn>
                <a:cxn ang="0">
                  <a:pos x="T2" y="T3"/>
                </a:cxn>
                <a:cxn ang="0">
                  <a:pos x="T4" y="T5"/>
                </a:cxn>
                <a:cxn ang="0">
                  <a:pos x="T6" y="T7"/>
                </a:cxn>
                <a:cxn ang="0">
                  <a:pos x="T8" y="T9"/>
                </a:cxn>
                <a:cxn ang="0">
                  <a:pos x="T10" y="T11"/>
                </a:cxn>
                <a:cxn ang="0">
                  <a:pos x="T12" y="T13"/>
                </a:cxn>
              </a:cxnLst>
              <a:rect l="0" t="0" r="r" b="b"/>
              <a:pathLst>
                <a:path w="11" h="18">
                  <a:moveTo>
                    <a:pt x="4" y="16"/>
                  </a:moveTo>
                  <a:cubicBezTo>
                    <a:pt x="5" y="17"/>
                    <a:pt x="6" y="18"/>
                    <a:pt x="8" y="18"/>
                  </a:cubicBezTo>
                  <a:cubicBezTo>
                    <a:pt x="10" y="17"/>
                    <a:pt x="11" y="15"/>
                    <a:pt x="11" y="13"/>
                  </a:cubicBezTo>
                  <a:cubicBezTo>
                    <a:pt x="11" y="10"/>
                    <a:pt x="9" y="7"/>
                    <a:pt x="8" y="5"/>
                  </a:cubicBezTo>
                  <a:cubicBezTo>
                    <a:pt x="7" y="2"/>
                    <a:pt x="7" y="0"/>
                    <a:pt x="4" y="0"/>
                  </a:cubicBezTo>
                  <a:cubicBezTo>
                    <a:pt x="1" y="1"/>
                    <a:pt x="0" y="3"/>
                    <a:pt x="0" y="6"/>
                  </a:cubicBezTo>
                  <a:cubicBezTo>
                    <a:pt x="0" y="10"/>
                    <a:pt x="2" y="13"/>
                    <a:pt x="4" y="16"/>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 name="iSlíḍè">
              <a:extLst>
                <a:ext uri="{FF2B5EF4-FFF2-40B4-BE49-F238E27FC236}">
                  <a16:creationId xmlns:a16="http://schemas.microsoft.com/office/drawing/2014/main" id="{70267B68-7EC7-791E-47BC-7A1D11D57A13}"/>
                </a:ext>
              </a:extLst>
            </p:cNvPr>
            <p:cNvSpPr/>
            <p:nvPr/>
          </p:nvSpPr>
          <p:spPr bwMode="auto">
            <a:xfrm>
              <a:off x="8751286" y="5455614"/>
              <a:ext cx="15788" cy="20749"/>
            </a:xfrm>
            <a:custGeom>
              <a:avLst/>
              <a:gdLst>
                <a:gd name="T0" fmla="*/ 6 w 17"/>
                <a:gd name="T1" fmla="*/ 21 h 22"/>
                <a:gd name="T2" fmla="*/ 17 w 17"/>
                <a:gd name="T3" fmla="*/ 4 h 22"/>
                <a:gd name="T4" fmla="*/ 16 w 17"/>
                <a:gd name="T5" fmla="*/ 1 h 22"/>
                <a:gd name="T6" fmla="*/ 12 w 17"/>
                <a:gd name="T7" fmla="*/ 2 h 22"/>
                <a:gd name="T8" fmla="*/ 1 w 17"/>
                <a:gd name="T9" fmla="*/ 16 h 22"/>
                <a:gd name="T10" fmla="*/ 2 w 17"/>
                <a:gd name="T11" fmla="*/ 20 h 22"/>
                <a:gd name="T12" fmla="*/ 6 w 17"/>
                <a:gd name="T13" fmla="*/ 21 h 22"/>
              </a:gdLst>
              <a:ahLst/>
              <a:cxnLst>
                <a:cxn ang="0">
                  <a:pos x="T0" y="T1"/>
                </a:cxn>
                <a:cxn ang="0">
                  <a:pos x="T2" y="T3"/>
                </a:cxn>
                <a:cxn ang="0">
                  <a:pos x="T4" y="T5"/>
                </a:cxn>
                <a:cxn ang="0">
                  <a:pos x="T6" y="T7"/>
                </a:cxn>
                <a:cxn ang="0">
                  <a:pos x="T8" y="T9"/>
                </a:cxn>
                <a:cxn ang="0">
                  <a:pos x="T10" y="T11"/>
                </a:cxn>
                <a:cxn ang="0">
                  <a:pos x="T12" y="T13"/>
                </a:cxn>
              </a:cxnLst>
              <a:rect l="0" t="0" r="r" b="b"/>
              <a:pathLst>
                <a:path w="17" h="22">
                  <a:moveTo>
                    <a:pt x="6" y="21"/>
                  </a:moveTo>
                  <a:cubicBezTo>
                    <a:pt x="12" y="17"/>
                    <a:pt x="14" y="10"/>
                    <a:pt x="17" y="4"/>
                  </a:cubicBezTo>
                  <a:cubicBezTo>
                    <a:pt x="17" y="2"/>
                    <a:pt x="17" y="2"/>
                    <a:pt x="16" y="1"/>
                  </a:cubicBezTo>
                  <a:cubicBezTo>
                    <a:pt x="14" y="0"/>
                    <a:pt x="13" y="1"/>
                    <a:pt x="12" y="2"/>
                  </a:cubicBezTo>
                  <a:cubicBezTo>
                    <a:pt x="8" y="6"/>
                    <a:pt x="5" y="11"/>
                    <a:pt x="1" y="16"/>
                  </a:cubicBezTo>
                  <a:cubicBezTo>
                    <a:pt x="0" y="17"/>
                    <a:pt x="1" y="19"/>
                    <a:pt x="2" y="20"/>
                  </a:cubicBezTo>
                  <a:cubicBezTo>
                    <a:pt x="3" y="21"/>
                    <a:pt x="5" y="22"/>
                    <a:pt x="6" y="21"/>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 name="ïṥḻiďê">
              <a:extLst>
                <a:ext uri="{FF2B5EF4-FFF2-40B4-BE49-F238E27FC236}">
                  <a16:creationId xmlns:a16="http://schemas.microsoft.com/office/drawing/2014/main" id="{062B6773-BB98-D3E8-F62F-D60FABF715E5}"/>
                </a:ext>
              </a:extLst>
            </p:cNvPr>
            <p:cNvSpPr/>
            <p:nvPr/>
          </p:nvSpPr>
          <p:spPr bwMode="auto">
            <a:xfrm>
              <a:off x="9225362" y="5488543"/>
              <a:ext cx="7668" cy="9924"/>
            </a:xfrm>
            <a:custGeom>
              <a:avLst/>
              <a:gdLst>
                <a:gd name="T0" fmla="*/ 4 w 8"/>
                <a:gd name="T1" fmla="*/ 11 h 11"/>
                <a:gd name="T2" fmla="*/ 8 w 8"/>
                <a:gd name="T3" fmla="*/ 6 h 11"/>
                <a:gd name="T4" fmla="*/ 4 w 8"/>
                <a:gd name="T5" fmla="*/ 0 h 11"/>
                <a:gd name="T6" fmla="*/ 0 w 8"/>
                <a:gd name="T7" fmla="*/ 5 h 11"/>
                <a:gd name="T8" fmla="*/ 4 w 8"/>
                <a:gd name="T9" fmla="*/ 11 h 11"/>
              </a:gdLst>
              <a:ahLst/>
              <a:cxnLst>
                <a:cxn ang="0">
                  <a:pos x="T0" y="T1"/>
                </a:cxn>
                <a:cxn ang="0">
                  <a:pos x="T2" y="T3"/>
                </a:cxn>
                <a:cxn ang="0">
                  <a:pos x="T4" y="T5"/>
                </a:cxn>
                <a:cxn ang="0">
                  <a:pos x="T6" y="T7"/>
                </a:cxn>
                <a:cxn ang="0">
                  <a:pos x="T8" y="T9"/>
                </a:cxn>
              </a:cxnLst>
              <a:rect l="0" t="0" r="r" b="b"/>
              <a:pathLst>
                <a:path w="8" h="11">
                  <a:moveTo>
                    <a:pt x="4" y="11"/>
                  </a:moveTo>
                  <a:cubicBezTo>
                    <a:pt x="7" y="11"/>
                    <a:pt x="8" y="8"/>
                    <a:pt x="8" y="6"/>
                  </a:cubicBezTo>
                  <a:cubicBezTo>
                    <a:pt x="8" y="3"/>
                    <a:pt x="7" y="0"/>
                    <a:pt x="4" y="0"/>
                  </a:cubicBezTo>
                  <a:cubicBezTo>
                    <a:pt x="1" y="0"/>
                    <a:pt x="0" y="3"/>
                    <a:pt x="0" y="5"/>
                  </a:cubicBezTo>
                  <a:cubicBezTo>
                    <a:pt x="1" y="8"/>
                    <a:pt x="1" y="11"/>
                    <a:pt x="4" y="11"/>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 name="íṩļîḍê">
              <a:extLst>
                <a:ext uri="{FF2B5EF4-FFF2-40B4-BE49-F238E27FC236}">
                  <a16:creationId xmlns:a16="http://schemas.microsoft.com/office/drawing/2014/main" id="{F943DD31-1AF7-7774-6CA0-6E9CB6E849F7}"/>
                </a:ext>
              </a:extLst>
            </p:cNvPr>
            <p:cNvSpPr/>
            <p:nvPr/>
          </p:nvSpPr>
          <p:spPr bwMode="auto">
            <a:xfrm>
              <a:off x="9551036" y="5612136"/>
              <a:ext cx="82546" cy="77584"/>
            </a:xfrm>
            <a:custGeom>
              <a:avLst/>
              <a:gdLst>
                <a:gd name="T0" fmla="*/ 58 w 88"/>
                <a:gd name="T1" fmla="*/ 1 h 83"/>
                <a:gd name="T2" fmla="*/ 34 w 88"/>
                <a:gd name="T3" fmla="*/ 4 h 83"/>
                <a:gd name="T4" fmla="*/ 9 w 88"/>
                <a:gd name="T5" fmla="*/ 35 h 83"/>
                <a:gd name="T6" fmla="*/ 43 w 88"/>
                <a:gd name="T7" fmla="*/ 83 h 83"/>
                <a:gd name="T8" fmla="*/ 48 w 88"/>
                <a:gd name="T9" fmla="*/ 83 h 83"/>
                <a:gd name="T10" fmla="*/ 86 w 88"/>
                <a:gd name="T11" fmla="*/ 53 h 83"/>
                <a:gd name="T12" fmla="*/ 81 w 88"/>
                <a:gd name="T13" fmla="*/ 18 h 83"/>
                <a:gd name="T14" fmla="*/ 58 w 88"/>
                <a:gd name="T15" fmla="*/ 1 h 83"/>
                <a:gd name="T16" fmla="*/ 45 w 88"/>
                <a:gd name="T17" fmla="*/ 69 h 83"/>
                <a:gd name="T18" fmla="*/ 21 w 88"/>
                <a:gd name="T19" fmla="*/ 45 h 83"/>
                <a:gd name="T20" fmla="*/ 52 w 88"/>
                <a:gd name="T21" fmla="*/ 15 h 83"/>
                <a:gd name="T22" fmla="*/ 72 w 88"/>
                <a:gd name="T23" fmla="*/ 44 h 83"/>
                <a:gd name="T24" fmla="*/ 45 w 88"/>
                <a:gd name="T25" fmla="*/ 6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3">
                  <a:moveTo>
                    <a:pt x="58" y="1"/>
                  </a:moveTo>
                  <a:cubicBezTo>
                    <a:pt x="50" y="0"/>
                    <a:pt x="42" y="1"/>
                    <a:pt x="34" y="4"/>
                  </a:cubicBezTo>
                  <a:cubicBezTo>
                    <a:pt x="20" y="10"/>
                    <a:pt x="13" y="22"/>
                    <a:pt x="9" y="35"/>
                  </a:cubicBezTo>
                  <a:cubicBezTo>
                    <a:pt x="0" y="60"/>
                    <a:pt x="17" y="83"/>
                    <a:pt x="43" y="83"/>
                  </a:cubicBezTo>
                  <a:cubicBezTo>
                    <a:pt x="45" y="83"/>
                    <a:pt x="46" y="83"/>
                    <a:pt x="48" y="83"/>
                  </a:cubicBezTo>
                  <a:cubicBezTo>
                    <a:pt x="66" y="83"/>
                    <a:pt x="82" y="71"/>
                    <a:pt x="86" y="53"/>
                  </a:cubicBezTo>
                  <a:cubicBezTo>
                    <a:pt x="88" y="41"/>
                    <a:pt x="87" y="29"/>
                    <a:pt x="81" y="18"/>
                  </a:cubicBezTo>
                  <a:cubicBezTo>
                    <a:pt x="77" y="8"/>
                    <a:pt x="69" y="2"/>
                    <a:pt x="58" y="1"/>
                  </a:cubicBezTo>
                  <a:close/>
                  <a:moveTo>
                    <a:pt x="45" y="69"/>
                  </a:moveTo>
                  <a:cubicBezTo>
                    <a:pt x="32" y="71"/>
                    <a:pt x="20" y="58"/>
                    <a:pt x="21" y="45"/>
                  </a:cubicBezTo>
                  <a:cubicBezTo>
                    <a:pt x="21" y="31"/>
                    <a:pt x="31" y="15"/>
                    <a:pt x="52" y="15"/>
                  </a:cubicBezTo>
                  <a:cubicBezTo>
                    <a:pt x="65" y="16"/>
                    <a:pt x="72" y="25"/>
                    <a:pt x="72" y="44"/>
                  </a:cubicBezTo>
                  <a:cubicBezTo>
                    <a:pt x="73" y="56"/>
                    <a:pt x="61" y="70"/>
                    <a:pt x="45" y="69"/>
                  </a:cubicBezTo>
                  <a:close/>
                </a:path>
              </a:pathLst>
            </a:custGeom>
            <a:solidFill>
              <a:srgbClr val="E5E5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 name="iṩḻïḑé">
              <a:extLst>
                <a:ext uri="{FF2B5EF4-FFF2-40B4-BE49-F238E27FC236}">
                  <a16:creationId xmlns:a16="http://schemas.microsoft.com/office/drawing/2014/main" id="{1B4480F7-E35F-1C3C-9F23-26FB5D93B2B1}"/>
                </a:ext>
              </a:extLst>
            </p:cNvPr>
            <p:cNvSpPr/>
            <p:nvPr/>
          </p:nvSpPr>
          <p:spPr bwMode="auto">
            <a:xfrm>
              <a:off x="8827968" y="4929215"/>
              <a:ext cx="368525" cy="142538"/>
            </a:xfrm>
            <a:custGeom>
              <a:avLst/>
              <a:gdLst>
                <a:gd name="T0" fmla="*/ 389 w 393"/>
                <a:gd name="T1" fmla="*/ 86 h 152"/>
                <a:gd name="T2" fmla="*/ 384 w 393"/>
                <a:gd name="T3" fmla="*/ 10 h 152"/>
                <a:gd name="T4" fmla="*/ 373 w 393"/>
                <a:gd name="T5" fmla="*/ 1 h 152"/>
                <a:gd name="T6" fmla="*/ 295 w 393"/>
                <a:gd name="T7" fmla="*/ 4 h 152"/>
                <a:gd name="T8" fmla="*/ 225 w 393"/>
                <a:gd name="T9" fmla="*/ 6 h 152"/>
                <a:gd name="T10" fmla="*/ 111 w 393"/>
                <a:gd name="T11" fmla="*/ 10 h 152"/>
                <a:gd name="T12" fmla="*/ 63 w 393"/>
                <a:gd name="T13" fmla="*/ 13 h 152"/>
                <a:gd name="T14" fmla="*/ 12 w 393"/>
                <a:gd name="T15" fmla="*/ 17 h 152"/>
                <a:gd name="T16" fmla="*/ 0 w 393"/>
                <a:gd name="T17" fmla="*/ 28 h 152"/>
                <a:gd name="T18" fmla="*/ 0 w 393"/>
                <a:gd name="T19" fmla="*/ 31 h 152"/>
                <a:gd name="T20" fmla="*/ 2 w 393"/>
                <a:gd name="T21" fmla="*/ 85 h 152"/>
                <a:gd name="T22" fmla="*/ 4 w 393"/>
                <a:gd name="T23" fmla="*/ 143 h 152"/>
                <a:gd name="T24" fmla="*/ 12 w 393"/>
                <a:gd name="T25" fmla="*/ 151 h 152"/>
                <a:gd name="T26" fmla="*/ 50 w 393"/>
                <a:gd name="T27" fmla="*/ 151 h 152"/>
                <a:gd name="T28" fmla="*/ 105 w 393"/>
                <a:gd name="T29" fmla="*/ 151 h 152"/>
                <a:gd name="T30" fmla="*/ 217 w 393"/>
                <a:gd name="T31" fmla="*/ 151 h 152"/>
                <a:gd name="T32" fmla="*/ 368 w 393"/>
                <a:gd name="T33" fmla="*/ 148 h 152"/>
                <a:gd name="T34" fmla="*/ 388 w 393"/>
                <a:gd name="T35" fmla="*/ 147 h 152"/>
                <a:gd name="T36" fmla="*/ 393 w 393"/>
                <a:gd name="T37" fmla="*/ 140 h 152"/>
                <a:gd name="T38" fmla="*/ 389 w 393"/>
                <a:gd name="T39" fmla="*/ 86 h 152"/>
                <a:gd name="T40" fmla="*/ 142 w 393"/>
                <a:gd name="T41" fmla="*/ 108 h 152"/>
                <a:gd name="T42" fmla="*/ 85 w 393"/>
                <a:gd name="T43" fmla="*/ 111 h 152"/>
                <a:gd name="T44" fmla="*/ 69 w 393"/>
                <a:gd name="T45" fmla="*/ 111 h 152"/>
                <a:gd name="T46" fmla="*/ 56 w 393"/>
                <a:gd name="T47" fmla="*/ 95 h 152"/>
                <a:gd name="T48" fmla="*/ 97 w 393"/>
                <a:gd name="T49" fmla="*/ 51 h 152"/>
                <a:gd name="T50" fmla="*/ 118 w 393"/>
                <a:gd name="T51" fmla="*/ 54 h 152"/>
                <a:gd name="T52" fmla="*/ 149 w 393"/>
                <a:gd name="T53" fmla="*/ 98 h 152"/>
                <a:gd name="T54" fmla="*/ 142 w 393"/>
                <a:gd name="T55" fmla="*/ 108 h 152"/>
                <a:gd name="T56" fmla="*/ 337 w 393"/>
                <a:gd name="T57" fmla="*/ 100 h 152"/>
                <a:gd name="T58" fmla="*/ 266 w 393"/>
                <a:gd name="T59" fmla="*/ 105 h 152"/>
                <a:gd name="T60" fmla="*/ 258 w 393"/>
                <a:gd name="T61" fmla="*/ 105 h 152"/>
                <a:gd name="T62" fmla="*/ 250 w 393"/>
                <a:gd name="T63" fmla="*/ 90 h 152"/>
                <a:gd name="T64" fmla="*/ 275 w 393"/>
                <a:gd name="T65" fmla="*/ 49 h 152"/>
                <a:gd name="T66" fmla="*/ 335 w 393"/>
                <a:gd name="T67" fmla="*/ 64 h 152"/>
                <a:gd name="T68" fmla="*/ 344 w 393"/>
                <a:gd name="T69" fmla="*/ 89 h 152"/>
                <a:gd name="T70" fmla="*/ 337 w 393"/>
                <a:gd name="T71" fmla="*/ 10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3" h="152">
                  <a:moveTo>
                    <a:pt x="389" y="86"/>
                  </a:moveTo>
                  <a:cubicBezTo>
                    <a:pt x="388" y="61"/>
                    <a:pt x="387" y="35"/>
                    <a:pt x="384" y="10"/>
                  </a:cubicBezTo>
                  <a:cubicBezTo>
                    <a:pt x="383" y="0"/>
                    <a:pt x="383" y="0"/>
                    <a:pt x="373" y="1"/>
                  </a:cubicBezTo>
                  <a:cubicBezTo>
                    <a:pt x="347" y="3"/>
                    <a:pt x="321" y="4"/>
                    <a:pt x="295" y="4"/>
                  </a:cubicBezTo>
                  <a:cubicBezTo>
                    <a:pt x="272" y="4"/>
                    <a:pt x="248" y="5"/>
                    <a:pt x="225" y="6"/>
                  </a:cubicBezTo>
                  <a:cubicBezTo>
                    <a:pt x="187" y="7"/>
                    <a:pt x="149" y="8"/>
                    <a:pt x="111" y="10"/>
                  </a:cubicBezTo>
                  <a:cubicBezTo>
                    <a:pt x="95" y="11"/>
                    <a:pt x="79" y="12"/>
                    <a:pt x="63" y="13"/>
                  </a:cubicBezTo>
                  <a:cubicBezTo>
                    <a:pt x="46" y="15"/>
                    <a:pt x="29" y="17"/>
                    <a:pt x="12" y="17"/>
                  </a:cubicBezTo>
                  <a:cubicBezTo>
                    <a:pt x="2" y="17"/>
                    <a:pt x="1" y="18"/>
                    <a:pt x="0" y="28"/>
                  </a:cubicBezTo>
                  <a:cubicBezTo>
                    <a:pt x="0" y="29"/>
                    <a:pt x="0" y="30"/>
                    <a:pt x="0" y="31"/>
                  </a:cubicBezTo>
                  <a:cubicBezTo>
                    <a:pt x="1" y="49"/>
                    <a:pt x="2" y="67"/>
                    <a:pt x="2" y="85"/>
                  </a:cubicBezTo>
                  <a:cubicBezTo>
                    <a:pt x="3" y="105"/>
                    <a:pt x="3" y="124"/>
                    <a:pt x="4" y="143"/>
                  </a:cubicBezTo>
                  <a:cubicBezTo>
                    <a:pt x="4" y="149"/>
                    <a:pt x="6" y="151"/>
                    <a:pt x="12" y="151"/>
                  </a:cubicBezTo>
                  <a:cubicBezTo>
                    <a:pt x="25" y="151"/>
                    <a:pt x="38" y="151"/>
                    <a:pt x="50" y="151"/>
                  </a:cubicBezTo>
                  <a:cubicBezTo>
                    <a:pt x="69" y="152"/>
                    <a:pt x="87" y="152"/>
                    <a:pt x="105" y="151"/>
                  </a:cubicBezTo>
                  <a:cubicBezTo>
                    <a:pt x="142" y="150"/>
                    <a:pt x="179" y="150"/>
                    <a:pt x="217" y="151"/>
                  </a:cubicBezTo>
                  <a:cubicBezTo>
                    <a:pt x="267" y="151"/>
                    <a:pt x="317" y="152"/>
                    <a:pt x="368" y="148"/>
                  </a:cubicBezTo>
                  <a:cubicBezTo>
                    <a:pt x="374" y="148"/>
                    <a:pt x="381" y="148"/>
                    <a:pt x="388" y="147"/>
                  </a:cubicBezTo>
                  <a:cubicBezTo>
                    <a:pt x="392" y="146"/>
                    <a:pt x="393" y="144"/>
                    <a:pt x="393" y="140"/>
                  </a:cubicBezTo>
                  <a:cubicBezTo>
                    <a:pt x="390" y="122"/>
                    <a:pt x="390" y="104"/>
                    <a:pt x="389" y="86"/>
                  </a:cubicBezTo>
                  <a:close/>
                  <a:moveTo>
                    <a:pt x="142" y="108"/>
                  </a:moveTo>
                  <a:cubicBezTo>
                    <a:pt x="123" y="109"/>
                    <a:pt x="104" y="112"/>
                    <a:pt x="85" y="111"/>
                  </a:cubicBezTo>
                  <a:cubicBezTo>
                    <a:pt x="79" y="111"/>
                    <a:pt x="74" y="111"/>
                    <a:pt x="69" y="111"/>
                  </a:cubicBezTo>
                  <a:cubicBezTo>
                    <a:pt x="58" y="111"/>
                    <a:pt x="53" y="105"/>
                    <a:pt x="56" y="95"/>
                  </a:cubicBezTo>
                  <a:cubicBezTo>
                    <a:pt x="62" y="74"/>
                    <a:pt x="75" y="58"/>
                    <a:pt x="97" y="51"/>
                  </a:cubicBezTo>
                  <a:cubicBezTo>
                    <a:pt x="104" y="49"/>
                    <a:pt x="112" y="50"/>
                    <a:pt x="118" y="54"/>
                  </a:cubicBezTo>
                  <a:cubicBezTo>
                    <a:pt x="136" y="63"/>
                    <a:pt x="146" y="78"/>
                    <a:pt x="149" y="98"/>
                  </a:cubicBezTo>
                  <a:cubicBezTo>
                    <a:pt x="150" y="104"/>
                    <a:pt x="148" y="107"/>
                    <a:pt x="142" y="108"/>
                  </a:cubicBezTo>
                  <a:close/>
                  <a:moveTo>
                    <a:pt x="337" y="100"/>
                  </a:moveTo>
                  <a:cubicBezTo>
                    <a:pt x="313" y="102"/>
                    <a:pt x="289" y="104"/>
                    <a:pt x="266" y="105"/>
                  </a:cubicBezTo>
                  <a:cubicBezTo>
                    <a:pt x="263" y="106"/>
                    <a:pt x="261" y="105"/>
                    <a:pt x="258" y="105"/>
                  </a:cubicBezTo>
                  <a:cubicBezTo>
                    <a:pt x="251" y="103"/>
                    <a:pt x="248" y="98"/>
                    <a:pt x="250" y="90"/>
                  </a:cubicBezTo>
                  <a:cubicBezTo>
                    <a:pt x="253" y="73"/>
                    <a:pt x="260" y="58"/>
                    <a:pt x="275" y="49"/>
                  </a:cubicBezTo>
                  <a:cubicBezTo>
                    <a:pt x="295" y="35"/>
                    <a:pt x="324" y="42"/>
                    <a:pt x="335" y="64"/>
                  </a:cubicBezTo>
                  <a:cubicBezTo>
                    <a:pt x="340" y="72"/>
                    <a:pt x="342" y="81"/>
                    <a:pt x="344" y="89"/>
                  </a:cubicBezTo>
                  <a:cubicBezTo>
                    <a:pt x="345" y="95"/>
                    <a:pt x="342" y="99"/>
                    <a:pt x="337" y="100"/>
                  </a:cubicBezTo>
                  <a:close/>
                </a:path>
              </a:pathLst>
            </a:custGeom>
            <a:solidFill>
              <a:srgbClr val="555B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 name="iṣḷîḋè">
              <a:extLst>
                <a:ext uri="{FF2B5EF4-FFF2-40B4-BE49-F238E27FC236}">
                  <a16:creationId xmlns:a16="http://schemas.microsoft.com/office/drawing/2014/main" id="{340A9D18-ED66-8012-5F3A-B8F508B1AA6A}"/>
                </a:ext>
              </a:extLst>
            </p:cNvPr>
            <p:cNvSpPr/>
            <p:nvPr/>
          </p:nvSpPr>
          <p:spPr bwMode="auto">
            <a:xfrm>
              <a:off x="8925400" y="5124980"/>
              <a:ext cx="184939" cy="65405"/>
            </a:xfrm>
            <a:custGeom>
              <a:avLst/>
              <a:gdLst>
                <a:gd name="T0" fmla="*/ 192 w 197"/>
                <a:gd name="T1" fmla="*/ 1 h 70"/>
                <a:gd name="T2" fmla="*/ 99 w 197"/>
                <a:gd name="T3" fmla="*/ 4 h 70"/>
                <a:gd name="T4" fmla="*/ 45 w 197"/>
                <a:gd name="T5" fmla="*/ 2 h 70"/>
                <a:gd name="T6" fmla="*/ 4 w 197"/>
                <a:gd name="T7" fmla="*/ 1 h 70"/>
                <a:gd name="T8" fmla="*/ 0 w 197"/>
                <a:gd name="T9" fmla="*/ 4 h 70"/>
                <a:gd name="T10" fmla="*/ 8 w 197"/>
                <a:gd name="T11" fmla="*/ 32 h 70"/>
                <a:gd name="T12" fmla="*/ 47 w 197"/>
                <a:gd name="T13" fmla="*/ 62 h 70"/>
                <a:gd name="T14" fmla="*/ 112 w 197"/>
                <a:gd name="T15" fmla="*/ 69 h 70"/>
                <a:gd name="T16" fmla="*/ 176 w 197"/>
                <a:gd name="T17" fmla="*/ 45 h 70"/>
                <a:gd name="T18" fmla="*/ 197 w 197"/>
                <a:gd name="T19" fmla="*/ 5 h 70"/>
                <a:gd name="T20" fmla="*/ 192 w 197"/>
                <a:gd name="T21" fmla="*/ 1 h 70"/>
                <a:gd name="T22" fmla="*/ 133 w 197"/>
                <a:gd name="T23" fmla="*/ 37 h 70"/>
                <a:gd name="T24" fmla="*/ 127 w 197"/>
                <a:gd name="T25" fmla="*/ 38 h 70"/>
                <a:gd name="T26" fmla="*/ 120 w 197"/>
                <a:gd name="T27" fmla="*/ 45 h 70"/>
                <a:gd name="T28" fmla="*/ 116 w 197"/>
                <a:gd name="T29" fmla="*/ 53 h 70"/>
                <a:gd name="T30" fmla="*/ 110 w 197"/>
                <a:gd name="T31" fmla="*/ 46 h 70"/>
                <a:gd name="T32" fmla="*/ 104 w 197"/>
                <a:gd name="T33" fmla="*/ 40 h 70"/>
                <a:gd name="T34" fmla="*/ 91 w 197"/>
                <a:gd name="T35" fmla="*/ 40 h 70"/>
                <a:gd name="T36" fmla="*/ 88 w 197"/>
                <a:gd name="T37" fmla="*/ 44 h 70"/>
                <a:gd name="T38" fmla="*/ 86 w 197"/>
                <a:gd name="T39" fmla="*/ 48 h 70"/>
                <a:gd name="T40" fmla="*/ 82 w 197"/>
                <a:gd name="T41" fmla="*/ 53 h 70"/>
                <a:gd name="T42" fmla="*/ 77 w 197"/>
                <a:gd name="T43" fmla="*/ 47 h 70"/>
                <a:gd name="T44" fmla="*/ 77 w 197"/>
                <a:gd name="T45" fmla="*/ 46 h 70"/>
                <a:gd name="T46" fmla="*/ 75 w 197"/>
                <a:gd name="T47" fmla="*/ 39 h 70"/>
                <a:gd name="T48" fmla="*/ 67 w 197"/>
                <a:gd name="T49" fmla="*/ 37 h 70"/>
                <a:gd name="T50" fmla="*/ 56 w 197"/>
                <a:gd name="T51" fmla="*/ 34 h 70"/>
                <a:gd name="T52" fmla="*/ 57 w 197"/>
                <a:gd name="T53" fmla="*/ 30 h 70"/>
                <a:gd name="T54" fmla="*/ 68 w 197"/>
                <a:gd name="T55" fmla="*/ 30 h 70"/>
                <a:gd name="T56" fmla="*/ 75 w 197"/>
                <a:gd name="T57" fmla="*/ 24 h 70"/>
                <a:gd name="T58" fmla="*/ 79 w 197"/>
                <a:gd name="T59" fmla="*/ 20 h 70"/>
                <a:gd name="T60" fmla="*/ 84 w 197"/>
                <a:gd name="T61" fmla="*/ 24 h 70"/>
                <a:gd name="T62" fmla="*/ 96 w 197"/>
                <a:gd name="T63" fmla="*/ 31 h 70"/>
                <a:gd name="T64" fmla="*/ 101 w 197"/>
                <a:gd name="T65" fmla="*/ 31 h 70"/>
                <a:gd name="T66" fmla="*/ 113 w 197"/>
                <a:gd name="T67" fmla="*/ 23 h 70"/>
                <a:gd name="T68" fmla="*/ 120 w 197"/>
                <a:gd name="T69" fmla="*/ 23 h 70"/>
                <a:gd name="T70" fmla="*/ 133 w 197"/>
                <a:gd name="T71" fmla="*/ 30 h 70"/>
                <a:gd name="T72" fmla="*/ 143 w 197"/>
                <a:gd name="T73" fmla="*/ 30 h 70"/>
                <a:gd name="T74" fmla="*/ 133 w 197"/>
                <a:gd name="T75" fmla="*/ 3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7" h="70">
                  <a:moveTo>
                    <a:pt x="192" y="1"/>
                  </a:moveTo>
                  <a:cubicBezTo>
                    <a:pt x="161" y="2"/>
                    <a:pt x="130" y="4"/>
                    <a:pt x="99" y="4"/>
                  </a:cubicBezTo>
                  <a:cubicBezTo>
                    <a:pt x="81" y="4"/>
                    <a:pt x="63" y="3"/>
                    <a:pt x="45" y="2"/>
                  </a:cubicBezTo>
                  <a:cubicBezTo>
                    <a:pt x="32" y="1"/>
                    <a:pt x="18" y="1"/>
                    <a:pt x="4" y="1"/>
                  </a:cubicBezTo>
                  <a:cubicBezTo>
                    <a:pt x="2" y="1"/>
                    <a:pt x="0" y="1"/>
                    <a:pt x="0" y="4"/>
                  </a:cubicBezTo>
                  <a:cubicBezTo>
                    <a:pt x="0" y="14"/>
                    <a:pt x="2" y="24"/>
                    <a:pt x="8" y="32"/>
                  </a:cubicBezTo>
                  <a:cubicBezTo>
                    <a:pt x="19" y="45"/>
                    <a:pt x="32" y="55"/>
                    <a:pt x="47" y="62"/>
                  </a:cubicBezTo>
                  <a:cubicBezTo>
                    <a:pt x="68" y="70"/>
                    <a:pt x="90" y="70"/>
                    <a:pt x="112" y="69"/>
                  </a:cubicBezTo>
                  <a:cubicBezTo>
                    <a:pt x="136" y="68"/>
                    <a:pt x="158" y="61"/>
                    <a:pt x="176" y="45"/>
                  </a:cubicBezTo>
                  <a:cubicBezTo>
                    <a:pt x="188" y="34"/>
                    <a:pt x="197" y="22"/>
                    <a:pt x="197" y="5"/>
                  </a:cubicBezTo>
                  <a:cubicBezTo>
                    <a:pt x="197" y="2"/>
                    <a:pt x="196" y="0"/>
                    <a:pt x="192" y="1"/>
                  </a:cubicBezTo>
                  <a:close/>
                  <a:moveTo>
                    <a:pt x="133" y="37"/>
                  </a:moveTo>
                  <a:cubicBezTo>
                    <a:pt x="131" y="37"/>
                    <a:pt x="129" y="38"/>
                    <a:pt x="127" y="38"/>
                  </a:cubicBezTo>
                  <a:cubicBezTo>
                    <a:pt x="122" y="37"/>
                    <a:pt x="120" y="41"/>
                    <a:pt x="120" y="45"/>
                  </a:cubicBezTo>
                  <a:cubicBezTo>
                    <a:pt x="120" y="49"/>
                    <a:pt x="120" y="53"/>
                    <a:pt x="116" y="53"/>
                  </a:cubicBezTo>
                  <a:cubicBezTo>
                    <a:pt x="111" y="53"/>
                    <a:pt x="110" y="49"/>
                    <a:pt x="110" y="46"/>
                  </a:cubicBezTo>
                  <a:cubicBezTo>
                    <a:pt x="109" y="42"/>
                    <a:pt x="108" y="40"/>
                    <a:pt x="104" y="40"/>
                  </a:cubicBezTo>
                  <a:cubicBezTo>
                    <a:pt x="100" y="41"/>
                    <a:pt x="95" y="41"/>
                    <a:pt x="91" y="40"/>
                  </a:cubicBezTo>
                  <a:cubicBezTo>
                    <a:pt x="89" y="40"/>
                    <a:pt x="88" y="41"/>
                    <a:pt x="88" y="44"/>
                  </a:cubicBezTo>
                  <a:cubicBezTo>
                    <a:pt x="87" y="45"/>
                    <a:pt x="87" y="47"/>
                    <a:pt x="86" y="48"/>
                  </a:cubicBezTo>
                  <a:cubicBezTo>
                    <a:pt x="85" y="50"/>
                    <a:pt x="84" y="53"/>
                    <a:pt x="82" y="53"/>
                  </a:cubicBezTo>
                  <a:cubicBezTo>
                    <a:pt x="79" y="53"/>
                    <a:pt x="78" y="50"/>
                    <a:pt x="77" y="47"/>
                  </a:cubicBezTo>
                  <a:cubicBezTo>
                    <a:pt x="77" y="47"/>
                    <a:pt x="77" y="47"/>
                    <a:pt x="77" y="46"/>
                  </a:cubicBezTo>
                  <a:cubicBezTo>
                    <a:pt x="76" y="44"/>
                    <a:pt x="77" y="41"/>
                    <a:pt x="75" y="39"/>
                  </a:cubicBezTo>
                  <a:cubicBezTo>
                    <a:pt x="73" y="38"/>
                    <a:pt x="70" y="38"/>
                    <a:pt x="67" y="37"/>
                  </a:cubicBezTo>
                  <a:cubicBezTo>
                    <a:pt x="63" y="37"/>
                    <a:pt x="59" y="36"/>
                    <a:pt x="56" y="34"/>
                  </a:cubicBezTo>
                  <a:cubicBezTo>
                    <a:pt x="54" y="32"/>
                    <a:pt x="54" y="31"/>
                    <a:pt x="57" y="30"/>
                  </a:cubicBezTo>
                  <a:cubicBezTo>
                    <a:pt x="60" y="29"/>
                    <a:pt x="64" y="30"/>
                    <a:pt x="68" y="30"/>
                  </a:cubicBezTo>
                  <a:cubicBezTo>
                    <a:pt x="72" y="30"/>
                    <a:pt x="75" y="29"/>
                    <a:pt x="75" y="24"/>
                  </a:cubicBezTo>
                  <a:cubicBezTo>
                    <a:pt x="76" y="22"/>
                    <a:pt x="76" y="20"/>
                    <a:pt x="79" y="20"/>
                  </a:cubicBezTo>
                  <a:cubicBezTo>
                    <a:pt x="82" y="20"/>
                    <a:pt x="84" y="21"/>
                    <a:pt x="84" y="24"/>
                  </a:cubicBezTo>
                  <a:cubicBezTo>
                    <a:pt x="85" y="31"/>
                    <a:pt x="90" y="31"/>
                    <a:pt x="96" y="31"/>
                  </a:cubicBezTo>
                  <a:cubicBezTo>
                    <a:pt x="98" y="31"/>
                    <a:pt x="100" y="31"/>
                    <a:pt x="101" y="31"/>
                  </a:cubicBezTo>
                  <a:cubicBezTo>
                    <a:pt x="107" y="31"/>
                    <a:pt x="112" y="30"/>
                    <a:pt x="113" y="23"/>
                  </a:cubicBezTo>
                  <a:cubicBezTo>
                    <a:pt x="114" y="19"/>
                    <a:pt x="119" y="19"/>
                    <a:pt x="120" y="23"/>
                  </a:cubicBezTo>
                  <a:cubicBezTo>
                    <a:pt x="123" y="30"/>
                    <a:pt x="127" y="30"/>
                    <a:pt x="133" y="30"/>
                  </a:cubicBezTo>
                  <a:cubicBezTo>
                    <a:pt x="136" y="30"/>
                    <a:pt x="139" y="30"/>
                    <a:pt x="143" y="30"/>
                  </a:cubicBezTo>
                  <a:cubicBezTo>
                    <a:pt x="140" y="35"/>
                    <a:pt x="137" y="36"/>
                    <a:pt x="133" y="37"/>
                  </a:cubicBezTo>
                  <a:close/>
                </a:path>
              </a:pathLst>
            </a:custGeom>
            <a:solidFill>
              <a:srgbClr val="D7FA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 name="ïSľíďé">
              <a:extLst>
                <a:ext uri="{FF2B5EF4-FFF2-40B4-BE49-F238E27FC236}">
                  <a16:creationId xmlns:a16="http://schemas.microsoft.com/office/drawing/2014/main" id="{29B4F7EB-AE9B-6D2C-0C93-AF8D91E9C341}"/>
                </a:ext>
              </a:extLst>
            </p:cNvPr>
            <p:cNvSpPr/>
            <p:nvPr/>
          </p:nvSpPr>
          <p:spPr bwMode="auto">
            <a:xfrm>
              <a:off x="8887961" y="5489445"/>
              <a:ext cx="247638" cy="175016"/>
            </a:xfrm>
            <a:custGeom>
              <a:avLst/>
              <a:gdLst>
                <a:gd name="T0" fmla="*/ 0 w 264"/>
                <a:gd name="T1" fmla="*/ 32 h 187"/>
                <a:gd name="T2" fmla="*/ 8 w 264"/>
                <a:gd name="T3" fmla="*/ 106 h 187"/>
                <a:gd name="T4" fmla="*/ 20 w 264"/>
                <a:gd name="T5" fmla="*/ 180 h 187"/>
                <a:gd name="T6" fmla="*/ 30 w 264"/>
                <a:gd name="T7" fmla="*/ 187 h 187"/>
                <a:gd name="T8" fmla="*/ 115 w 264"/>
                <a:gd name="T9" fmla="*/ 183 h 187"/>
                <a:gd name="T10" fmla="*/ 231 w 264"/>
                <a:gd name="T11" fmla="*/ 176 h 187"/>
                <a:gd name="T12" fmla="*/ 241 w 264"/>
                <a:gd name="T13" fmla="*/ 168 h 187"/>
                <a:gd name="T14" fmla="*/ 242 w 264"/>
                <a:gd name="T15" fmla="*/ 164 h 187"/>
                <a:gd name="T16" fmla="*/ 253 w 264"/>
                <a:gd name="T17" fmla="*/ 112 h 187"/>
                <a:gd name="T18" fmla="*/ 261 w 264"/>
                <a:gd name="T19" fmla="*/ 42 h 187"/>
                <a:gd name="T20" fmla="*/ 264 w 264"/>
                <a:gd name="T21" fmla="*/ 11 h 187"/>
                <a:gd name="T22" fmla="*/ 259 w 264"/>
                <a:gd name="T23" fmla="*/ 6 h 187"/>
                <a:gd name="T24" fmla="*/ 195 w 264"/>
                <a:gd name="T25" fmla="*/ 1 h 187"/>
                <a:gd name="T26" fmla="*/ 23 w 264"/>
                <a:gd name="T27" fmla="*/ 7 h 187"/>
                <a:gd name="T28" fmla="*/ 4 w 264"/>
                <a:gd name="T29" fmla="*/ 8 h 187"/>
                <a:gd name="T30" fmla="*/ 0 w 264"/>
                <a:gd name="T31" fmla="*/ 12 h 187"/>
                <a:gd name="T32" fmla="*/ 0 w 264"/>
                <a:gd name="T33" fmla="*/ 3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4" h="187">
                  <a:moveTo>
                    <a:pt x="0" y="32"/>
                  </a:moveTo>
                  <a:cubicBezTo>
                    <a:pt x="1" y="57"/>
                    <a:pt x="4" y="82"/>
                    <a:pt x="8" y="106"/>
                  </a:cubicBezTo>
                  <a:cubicBezTo>
                    <a:pt x="11" y="131"/>
                    <a:pt x="15" y="156"/>
                    <a:pt x="20" y="180"/>
                  </a:cubicBezTo>
                  <a:cubicBezTo>
                    <a:pt x="22" y="187"/>
                    <a:pt x="22" y="187"/>
                    <a:pt x="30" y="187"/>
                  </a:cubicBezTo>
                  <a:cubicBezTo>
                    <a:pt x="63" y="185"/>
                    <a:pt x="96" y="184"/>
                    <a:pt x="115" y="183"/>
                  </a:cubicBezTo>
                  <a:cubicBezTo>
                    <a:pt x="163" y="180"/>
                    <a:pt x="197" y="178"/>
                    <a:pt x="231" y="176"/>
                  </a:cubicBezTo>
                  <a:cubicBezTo>
                    <a:pt x="238" y="176"/>
                    <a:pt x="240" y="175"/>
                    <a:pt x="241" y="168"/>
                  </a:cubicBezTo>
                  <a:cubicBezTo>
                    <a:pt x="242" y="167"/>
                    <a:pt x="242" y="166"/>
                    <a:pt x="242" y="164"/>
                  </a:cubicBezTo>
                  <a:cubicBezTo>
                    <a:pt x="246" y="147"/>
                    <a:pt x="251" y="130"/>
                    <a:pt x="253" y="112"/>
                  </a:cubicBezTo>
                  <a:cubicBezTo>
                    <a:pt x="255" y="88"/>
                    <a:pt x="258" y="65"/>
                    <a:pt x="261" y="42"/>
                  </a:cubicBezTo>
                  <a:cubicBezTo>
                    <a:pt x="262" y="32"/>
                    <a:pt x="264" y="22"/>
                    <a:pt x="264" y="11"/>
                  </a:cubicBezTo>
                  <a:cubicBezTo>
                    <a:pt x="264" y="8"/>
                    <a:pt x="263" y="7"/>
                    <a:pt x="259" y="6"/>
                  </a:cubicBezTo>
                  <a:cubicBezTo>
                    <a:pt x="238" y="3"/>
                    <a:pt x="216" y="0"/>
                    <a:pt x="195" y="1"/>
                  </a:cubicBezTo>
                  <a:cubicBezTo>
                    <a:pt x="137" y="4"/>
                    <a:pt x="80" y="7"/>
                    <a:pt x="23" y="7"/>
                  </a:cubicBezTo>
                  <a:cubicBezTo>
                    <a:pt x="16" y="7"/>
                    <a:pt x="10" y="7"/>
                    <a:pt x="4" y="8"/>
                  </a:cubicBezTo>
                  <a:cubicBezTo>
                    <a:pt x="1" y="9"/>
                    <a:pt x="0" y="10"/>
                    <a:pt x="0" y="12"/>
                  </a:cubicBezTo>
                  <a:cubicBezTo>
                    <a:pt x="0" y="19"/>
                    <a:pt x="0" y="25"/>
                    <a:pt x="0" y="32"/>
                  </a:cubicBezTo>
                  <a:close/>
                </a:path>
              </a:pathLst>
            </a:custGeom>
            <a:solidFill>
              <a:srgbClr val="555B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 name="íslîdè">
              <a:extLst>
                <a:ext uri="{FF2B5EF4-FFF2-40B4-BE49-F238E27FC236}">
                  <a16:creationId xmlns:a16="http://schemas.microsoft.com/office/drawing/2014/main" id="{AF52CC5C-E3CC-7B1D-A6ED-57C612F153BB}"/>
                </a:ext>
              </a:extLst>
            </p:cNvPr>
            <p:cNvSpPr/>
            <p:nvPr/>
          </p:nvSpPr>
          <p:spPr bwMode="auto">
            <a:xfrm>
              <a:off x="9569529" y="5626119"/>
              <a:ext cx="50069" cy="52324"/>
            </a:xfrm>
            <a:custGeom>
              <a:avLst/>
              <a:gdLst>
                <a:gd name="T0" fmla="*/ 32 w 53"/>
                <a:gd name="T1" fmla="*/ 0 h 56"/>
                <a:gd name="T2" fmla="*/ 1 w 53"/>
                <a:gd name="T3" fmla="*/ 30 h 56"/>
                <a:gd name="T4" fmla="*/ 25 w 53"/>
                <a:gd name="T5" fmla="*/ 54 h 56"/>
                <a:gd name="T6" fmla="*/ 52 w 53"/>
                <a:gd name="T7" fmla="*/ 29 h 56"/>
                <a:gd name="T8" fmla="*/ 32 w 53"/>
                <a:gd name="T9" fmla="*/ 0 h 56"/>
              </a:gdLst>
              <a:ahLst/>
              <a:cxnLst>
                <a:cxn ang="0">
                  <a:pos x="T0" y="T1"/>
                </a:cxn>
                <a:cxn ang="0">
                  <a:pos x="T2" y="T3"/>
                </a:cxn>
                <a:cxn ang="0">
                  <a:pos x="T4" y="T5"/>
                </a:cxn>
                <a:cxn ang="0">
                  <a:pos x="T6" y="T7"/>
                </a:cxn>
                <a:cxn ang="0">
                  <a:pos x="T8" y="T9"/>
                </a:cxn>
              </a:cxnLst>
              <a:rect l="0" t="0" r="r" b="b"/>
              <a:pathLst>
                <a:path w="53" h="56">
                  <a:moveTo>
                    <a:pt x="32" y="0"/>
                  </a:moveTo>
                  <a:cubicBezTo>
                    <a:pt x="11" y="0"/>
                    <a:pt x="1" y="16"/>
                    <a:pt x="1" y="30"/>
                  </a:cubicBezTo>
                  <a:cubicBezTo>
                    <a:pt x="0" y="43"/>
                    <a:pt x="12" y="56"/>
                    <a:pt x="25" y="54"/>
                  </a:cubicBezTo>
                  <a:cubicBezTo>
                    <a:pt x="41" y="55"/>
                    <a:pt x="53" y="41"/>
                    <a:pt x="52" y="29"/>
                  </a:cubicBezTo>
                  <a:cubicBezTo>
                    <a:pt x="52" y="10"/>
                    <a:pt x="45" y="1"/>
                    <a:pt x="32" y="0"/>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iṥḻïďe">
              <a:extLst>
                <a:ext uri="{FF2B5EF4-FFF2-40B4-BE49-F238E27FC236}">
                  <a16:creationId xmlns:a16="http://schemas.microsoft.com/office/drawing/2014/main" id="{CFDFF89C-C8F9-A378-C132-47CE79E4B2F4}"/>
                </a:ext>
              </a:extLst>
            </p:cNvPr>
            <p:cNvSpPr/>
            <p:nvPr/>
          </p:nvSpPr>
          <p:spPr bwMode="auto">
            <a:xfrm>
              <a:off x="9060721" y="4962143"/>
              <a:ext cx="90665" cy="66308"/>
            </a:xfrm>
            <a:custGeom>
              <a:avLst/>
              <a:gdLst>
                <a:gd name="T0" fmla="*/ 87 w 97"/>
                <a:gd name="T1" fmla="*/ 29 h 71"/>
                <a:gd name="T2" fmla="*/ 27 w 97"/>
                <a:gd name="T3" fmla="*/ 14 h 71"/>
                <a:gd name="T4" fmla="*/ 2 w 97"/>
                <a:gd name="T5" fmla="*/ 55 h 71"/>
                <a:gd name="T6" fmla="*/ 10 w 97"/>
                <a:gd name="T7" fmla="*/ 70 h 71"/>
                <a:gd name="T8" fmla="*/ 18 w 97"/>
                <a:gd name="T9" fmla="*/ 70 h 71"/>
                <a:gd name="T10" fmla="*/ 89 w 97"/>
                <a:gd name="T11" fmla="*/ 65 h 71"/>
                <a:gd name="T12" fmla="*/ 96 w 97"/>
                <a:gd name="T13" fmla="*/ 54 h 71"/>
                <a:gd name="T14" fmla="*/ 87 w 97"/>
                <a:gd name="T15" fmla="*/ 29 h 71"/>
                <a:gd name="T16" fmla="*/ 77 w 97"/>
                <a:gd name="T17" fmla="*/ 52 h 71"/>
                <a:gd name="T18" fmla="*/ 22 w 97"/>
                <a:gd name="T19" fmla="*/ 58 h 71"/>
                <a:gd name="T20" fmla="*/ 17 w 97"/>
                <a:gd name="T21" fmla="*/ 52 h 71"/>
                <a:gd name="T22" fmla="*/ 40 w 97"/>
                <a:gd name="T23" fmla="*/ 21 h 71"/>
                <a:gd name="T24" fmla="*/ 66 w 97"/>
                <a:gd name="T25" fmla="*/ 26 h 71"/>
                <a:gd name="T26" fmla="*/ 80 w 97"/>
                <a:gd name="T27" fmla="*/ 49 h 71"/>
                <a:gd name="T28" fmla="*/ 77 w 97"/>
                <a:gd name="T29" fmla="*/ 5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 h="71">
                  <a:moveTo>
                    <a:pt x="87" y="29"/>
                  </a:moveTo>
                  <a:cubicBezTo>
                    <a:pt x="76" y="7"/>
                    <a:pt x="47" y="0"/>
                    <a:pt x="27" y="14"/>
                  </a:cubicBezTo>
                  <a:cubicBezTo>
                    <a:pt x="12" y="23"/>
                    <a:pt x="5" y="38"/>
                    <a:pt x="2" y="55"/>
                  </a:cubicBezTo>
                  <a:cubicBezTo>
                    <a:pt x="0" y="63"/>
                    <a:pt x="3" y="68"/>
                    <a:pt x="10" y="70"/>
                  </a:cubicBezTo>
                  <a:cubicBezTo>
                    <a:pt x="13" y="70"/>
                    <a:pt x="15" y="71"/>
                    <a:pt x="18" y="70"/>
                  </a:cubicBezTo>
                  <a:cubicBezTo>
                    <a:pt x="41" y="69"/>
                    <a:pt x="65" y="67"/>
                    <a:pt x="89" y="65"/>
                  </a:cubicBezTo>
                  <a:cubicBezTo>
                    <a:pt x="94" y="64"/>
                    <a:pt x="97" y="60"/>
                    <a:pt x="96" y="54"/>
                  </a:cubicBezTo>
                  <a:cubicBezTo>
                    <a:pt x="94" y="46"/>
                    <a:pt x="92" y="37"/>
                    <a:pt x="87" y="29"/>
                  </a:cubicBezTo>
                  <a:close/>
                  <a:moveTo>
                    <a:pt x="77" y="52"/>
                  </a:moveTo>
                  <a:cubicBezTo>
                    <a:pt x="59" y="54"/>
                    <a:pt x="40" y="56"/>
                    <a:pt x="22" y="58"/>
                  </a:cubicBezTo>
                  <a:cubicBezTo>
                    <a:pt x="16" y="58"/>
                    <a:pt x="16" y="58"/>
                    <a:pt x="17" y="52"/>
                  </a:cubicBezTo>
                  <a:cubicBezTo>
                    <a:pt x="19" y="38"/>
                    <a:pt x="28" y="28"/>
                    <a:pt x="40" y="21"/>
                  </a:cubicBezTo>
                  <a:cubicBezTo>
                    <a:pt x="49" y="16"/>
                    <a:pt x="58" y="19"/>
                    <a:pt x="66" y="26"/>
                  </a:cubicBezTo>
                  <a:cubicBezTo>
                    <a:pt x="73" y="32"/>
                    <a:pt x="77" y="40"/>
                    <a:pt x="80" y="49"/>
                  </a:cubicBezTo>
                  <a:cubicBezTo>
                    <a:pt x="80" y="52"/>
                    <a:pt x="79" y="52"/>
                    <a:pt x="77" y="52"/>
                  </a:cubicBezTo>
                  <a:close/>
                </a:path>
              </a:pathLst>
            </a:custGeom>
            <a:solidFill>
              <a:srgbClr val="00000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îṩļiḍè">
              <a:extLst>
                <a:ext uri="{FF2B5EF4-FFF2-40B4-BE49-F238E27FC236}">
                  <a16:creationId xmlns:a16="http://schemas.microsoft.com/office/drawing/2014/main" id="{D4BDAF84-CEC8-1C36-BA97-1DDABB39B5DB}"/>
                </a:ext>
              </a:extLst>
            </p:cNvPr>
            <p:cNvSpPr/>
            <p:nvPr/>
          </p:nvSpPr>
          <p:spPr bwMode="auto">
            <a:xfrm>
              <a:off x="8877586" y="4975224"/>
              <a:ext cx="91116" cy="59090"/>
            </a:xfrm>
            <a:custGeom>
              <a:avLst/>
              <a:gdLst>
                <a:gd name="T0" fmla="*/ 65 w 97"/>
                <a:gd name="T1" fmla="*/ 5 h 63"/>
                <a:gd name="T2" fmla="*/ 44 w 97"/>
                <a:gd name="T3" fmla="*/ 2 h 63"/>
                <a:gd name="T4" fmla="*/ 3 w 97"/>
                <a:gd name="T5" fmla="*/ 46 h 63"/>
                <a:gd name="T6" fmla="*/ 16 w 97"/>
                <a:gd name="T7" fmla="*/ 62 h 63"/>
                <a:gd name="T8" fmla="*/ 32 w 97"/>
                <a:gd name="T9" fmla="*/ 62 h 63"/>
                <a:gd name="T10" fmla="*/ 89 w 97"/>
                <a:gd name="T11" fmla="*/ 59 h 63"/>
                <a:gd name="T12" fmla="*/ 96 w 97"/>
                <a:gd name="T13" fmla="*/ 49 h 63"/>
                <a:gd name="T14" fmla="*/ 65 w 97"/>
                <a:gd name="T15" fmla="*/ 5 h 63"/>
                <a:gd name="T16" fmla="*/ 77 w 97"/>
                <a:gd name="T17" fmla="*/ 46 h 63"/>
                <a:gd name="T18" fmla="*/ 50 w 97"/>
                <a:gd name="T19" fmla="*/ 49 h 63"/>
                <a:gd name="T20" fmla="*/ 38 w 97"/>
                <a:gd name="T21" fmla="*/ 49 h 63"/>
                <a:gd name="T22" fmla="*/ 38 w 97"/>
                <a:gd name="T23" fmla="*/ 49 h 63"/>
                <a:gd name="T24" fmla="*/ 19 w 97"/>
                <a:gd name="T25" fmla="*/ 49 h 63"/>
                <a:gd name="T26" fmla="*/ 16 w 97"/>
                <a:gd name="T27" fmla="*/ 46 h 63"/>
                <a:gd name="T28" fmla="*/ 20 w 97"/>
                <a:gd name="T29" fmla="*/ 36 h 63"/>
                <a:gd name="T30" fmla="*/ 43 w 97"/>
                <a:gd name="T31" fmla="*/ 16 h 63"/>
                <a:gd name="T32" fmla="*/ 55 w 97"/>
                <a:gd name="T33" fmla="*/ 16 h 63"/>
                <a:gd name="T34" fmla="*/ 79 w 97"/>
                <a:gd name="T35" fmla="*/ 43 h 63"/>
                <a:gd name="T36" fmla="*/ 77 w 97"/>
                <a:gd name="T37" fmla="*/ 4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 h="63">
                  <a:moveTo>
                    <a:pt x="65" y="5"/>
                  </a:moveTo>
                  <a:cubicBezTo>
                    <a:pt x="59" y="1"/>
                    <a:pt x="51" y="0"/>
                    <a:pt x="44" y="2"/>
                  </a:cubicBezTo>
                  <a:cubicBezTo>
                    <a:pt x="22" y="9"/>
                    <a:pt x="9" y="25"/>
                    <a:pt x="3" y="46"/>
                  </a:cubicBezTo>
                  <a:cubicBezTo>
                    <a:pt x="0" y="56"/>
                    <a:pt x="5" y="62"/>
                    <a:pt x="16" y="62"/>
                  </a:cubicBezTo>
                  <a:cubicBezTo>
                    <a:pt x="21" y="62"/>
                    <a:pt x="26" y="62"/>
                    <a:pt x="32" y="62"/>
                  </a:cubicBezTo>
                  <a:cubicBezTo>
                    <a:pt x="51" y="63"/>
                    <a:pt x="70" y="60"/>
                    <a:pt x="89" y="59"/>
                  </a:cubicBezTo>
                  <a:cubicBezTo>
                    <a:pt x="95" y="58"/>
                    <a:pt x="97" y="55"/>
                    <a:pt x="96" y="49"/>
                  </a:cubicBezTo>
                  <a:cubicBezTo>
                    <a:pt x="93" y="29"/>
                    <a:pt x="83" y="14"/>
                    <a:pt x="65" y="5"/>
                  </a:cubicBezTo>
                  <a:close/>
                  <a:moveTo>
                    <a:pt x="77" y="46"/>
                  </a:moveTo>
                  <a:cubicBezTo>
                    <a:pt x="68" y="48"/>
                    <a:pt x="59" y="49"/>
                    <a:pt x="50" y="49"/>
                  </a:cubicBezTo>
                  <a:cubicBezTo>
                    <a:pt x="46" y="49"/>
                    <a:pt x="42" y="49"/>
                    <a:pt x="38" y="49"/>
                  </a:cubicBezTo>
                  <a:cubicBezTo>
                    <a:pt x="38" y="49"/>
                    <a:pt x="38" y="49"/>
                    <a:pt x="38" y="49"/>
                  </a:cubicBezTo>
                  <a:cubicBezTo>
                    <a:pt x="32" y="49"/>
                    <a:pt x="26" y="49"/>
                    <a:pt x="19" y="49"/>
                  </a:cubicBezTo>
                  <a:cubicBezTo>
                    <a:pt x="17" y="49"/>
                    <a:pt x="16" y="49"/>
                    <a:pt x="16" y="46"/>
                  </a:cubicBezTo>
                  <a:cubicBezTo>
                    <a:pt x="17" y="43"/>
                    <a:pt x="18" y="39"/>
                    <a:pt x="20" y="36"/>
                  </a:cubicBezTo>
                  <a:cubicBezTo>
                    <a:pt x="26" y="27"/>
                    <a:pt x="34" y="21"/>
                    <a:pt x="43" y="16"/>
                  </a:cubicBezTo>
                  <a:cubicBezTo>
                    <a:pt x="47" y="14"/>
                    <a:pt x="51" y="14"/>
                    <a:pt x="55" y="16"/>
                  </a:cubicBezTo>
                  <a:cubicBezTo>
                    <a:pt x="68" y="21"/>
                    <a:pt x="75" y="30"/>
                    <a:pt x="79" y="43"/>
                  </a:cubicBezTo>
                  <a:cubicBezTo>
                    <a:pt x="80" y="46"/>
                    <a:pt x="78" y="46"/>
                    <a:pt x="77" y="46"/>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4" name="îśľîḋé">
              <a:extLst>
                <a:ext uri="{FF2B5EF4-FFF2-40B4-BE49-F238E27FC236}">
                  <a16:creationId xmlns:a16="http://schemas.microsoft.com/office/drawing/2014/main" id="{98A37B89-8E8F-4247-7AF5-2A39721CE525}"/>
                </a:ext>
              </a:extLst>
            </p:cNvPr>
            <p:cNvSpPr/>
            <p:nvPr/>
          </p:nvSpPr>
          <p:spPr bwMode="auto">
            <a:xfrm>
              <a:off x="8975920" y="5143022"/>
              <a:ext cx="83899" cy="31575"/>
            </a:xfrm>
            <a:custGeom>
              <a:avLst/>
              <a:gdLst>
                <a:gd name="T0" fmla="*/ 66 w 89"/>
                <a:gd name="T1" fmla="*/ 4 h 34"/>
                <a:gd name="T2" fmla="*/ 59 w 89"/>
                <a:gd name="T3" fmla="*/ 4 h 34"/>
                <a:gd name="T4" fmla="*/ 47 w 89"/>
                <a:gd name="T5" fmla="*/ 12 h 34"/>
                <a:gd name="T6" fmla="*/ 42 w 89"/>
                <a:gd name="T7" fmla="*/ 12 h 34"/>
                <a:gd name="T8" fmla="*/ 30 w 89"/>
                <a:gd name="T9" fmla="*/ 5 h 34"/>
                <a:gd name="T10" fmla="*/ 25 w 89"/>
                <a:gd name="T11" fmla="*/ 1 h 34"/>
                <a:gd name="T12" fmla="*/ 21 w 89"/>
                <a:gd name="T13" fmla="*/ 5 h 34"/>
                <a:gd name="T14" fmla="*/ 14 w 89"/>
                <a:gd name="T15" fmla="*/ 11 h 34"/>
                <a:gd name="T16" fmla="*/ 3 w 89"/>
                <a:gd name="T17" fmla="*/ 11 h 34"/>
                <a:gd name="T18" fmla="*/ 2 w 89"/>
                <a:gd name="T19" fmla="*/ 15 h 34"/>
                <a:gd name="T20" fmla="*/ 13 w 89"/>
                <a:gd name="T21" fmla="*/ 18 h 34"/>
                <a:gd name="T22" fmla="*/ 21 w 89"/>
                <a:gd name="T23" fmla="*/ 20 h 34"/>
                <a:gd name="T24" fmla="*/ 23 w 89"/>
                <a:gd name="T25" fmla="*/ 27 h 34"/>
                <a:gd name="T26" fmla="*/ 23 w 89"/>
                <a:gd name="T27" fmla="*/ 28 h 34"/>
                <a:gd name="T28" fmla="*/ 28 w 89"/>
                <a:gd name="T29" fmla="*/ 34 h 34"/>
                <a:gd name="T30" fmla="*/ 32 w 89"/>
                <a:gd name="T31" fmla="*/ 29 h 34"/>
                <a:gd name="T32" fmla="*/ 34 w 89"/>
                <a:gd name="T33" fmla="*/ 25 h 34"/>
                <a:gd name="T34" fmla="*/ 37 w 89"/>
                <a:gd name="T35" fmla="*/ 21 h 34"/>
                <a:gd name="T36" fmla="*/ 50 w 89"/>
                <a:gd name="T37" fmla="*/ 21 h 34"/>
                <a:gd name="T38" fmla="*/ 56 w 89"/>
                <a:gd name="T39" fmla="*/ 27 h 34"/>
                <a:gd name="T40" fmla="*/ 62 w 89"/>
                <a:gd name="T41" fmla="*/ 34 h 34"/>
                <a:gd name="T42" fmla="*/ 66 w 89"/>
                <a:gd name="T43" fmla="*/ 26 h 34"/>
                <a:gd name="T44" fmla="*/ 73 w 89"/>
                <a:gd name="T45" fmla="*/ 19 h 34"/>
                <a:gd name="T46" fmla="*/ 79 w 89"/>
                <a:gd name="T47" fmla="*/ 18 h 34"/>
                <a:gd name="T48" fmla="*/ 89 w 89"/>
                <a:gd name="T49" fmla="*/ 11 h 34"/>
                <a:gd name="T50" fmla="*/ 79 w 89"/>
                <a:gd name="T51" fmla="*/ 11 h 34"/>
                <a:gd name="T52" fmla="*/ 66 w 89"/>
                <a:gd name="T53" fmla="*/ 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34">
                  <a:moveTo>
                    <a:pt x="66" y="4"/>
                  </a:moveTo>
                  <a:cubicBezTo>
                    <a:pt x="65" y="0"/>
                    <a:pt x="60" y="0"/>
                    <a:pt x="59" y="4"/>
                  </a:cubicBezTo>
                  <a:cubicBezTo>
                    <a:pt x="58" y="11"/>
                    <a:pt x="53" y="12"/>
                    <a:pt x="47" y="12"/>
                  </a:cubicBezTo>
                  <a:cubicBezTo>
                    <a:pt x="46" y="12"/>
                    <a:pt x="44" y="12"/>
                    <a:pt x="42" y="12"/>
                  </a:cubicBezTo>
                  <a:cubicBezTo>
                    <a:pt x="36" y="12"/>
                    <a:pt x="31" y="12"/>
                    <a:pt x="30" y="5"/>
                  </a:cubicBezTo>
                  <a:cubicBezTo>
                    <a:pt x="30" y="2"/>
                    <a:pt x="28" y="1"/>
                    <a:pt x="25" y="1"/>
                  </a:cubicBezTo>
                  <a:cubicBezTo>
                    <a:pt x="22" y="1"/>
                    <a:pt x="22" y="3"/>
                    <a:pt x="21" y="5"/>
                  </a:cubicBezTo>
                  <a:cubicBezTo>
                    <a:pt x="21" y="10"/>
                    <a:pt x="18" y="11"/>
                    <a:pt x="14" y="11"/>
                  </a:cubicBezTo>
                  <a:cubicBezTo>
                    <a:pt x="10" y="11"/>
                    <a:pt x="6" y="10"/>
                    <a:pt x="3" y="11"/>
                  </a:cubicBezTo>
                  <a:cubicBezTo>
                    <a:pt x="0" y="12"/>
                    <a:pt x="0" y="13"/>
                    <a:pt x="2" y="15"/>
                  </a:cubicBezTo>
                  <a:cubicBezTo>
                    <a:pt x="5" y="17"/>
                    <a:pt x="9" y="18"/>
                    <a:pt x="13" y="18"/>
                  </a:cubicBezTo>
                  <a:cubicBezTo>
                    <a:pt x="16" y="19"/>
                    <a:pt x="19" y="19"/>
                    <a:pt x="21" y="20"/>
                  </a:cubicBezTo>
                  <a:cubicBezTo>
                    <a:pt x="23" y="22"/>
                    <a:pt x="22" y="25"/>
                    <a:pt x="23" y="27"/>
                  </a:cubicBezTo>
                  <a:cubicBezTo>
                    <a:pt x="23" y="28"/>
                    <a:pt x="23" y="28"/>
                    <a:pt x="23" y="28"/>
                  </a:cubicBezTo>
                  <a:cubicBezTo>
                    <a:pt x="24" y="31"/>
                    <a:pt x="25" y="34"/>
                    <a:pt x="28" y="34"/>
                  </a:cubicBezTo>
                  <a:cubicBezTo>
                    <a:pt x="30" y="34"/>
                    <a:pt x="31" y="31"/>
                    <a:pt x="32" y="29"/>
                  </a:cubicBezTo>
                  <a:cubicBezTo>
                    <a:pt x="33" y="28"/>
                    <a:pt x="33" y="26"/>
                    <a:pt x="34" y="25"/>
                  </a:cubicBezTo>
                  <a:cubicBezTo>
                    <a:pt x="34" y="22"/>
                    <a:pt x="35" y="21"/>
                    <a:pt x="37" y="21"/>
                  </a:cubicBezTo>
                  <a:cubicBezTo>
                    <a:pt x="41" y="22"/>
                    <a:pt x="46" y="22"/>
                    <a:pt x="50" y="21"/>
                  </a:cubicBezTo>
                  <a:cubicBezTo>
                    <a:pt x="54" y="21"/>
                    <a:pt x="55" y="23"/>
                    <a:pt x="56" y="27"/>
                  </a:cubicBezTo>
                  <a:cubicBezTo>
                    <a:pt x="56" y="30"/>
                    <a:pt x="57" y="34"/>
                    <a:pt x="62" y="34"/>
                  </a:cubicBezTo>
                  <a:cubicBezTo>
                    <a:pt x="66" y="34"/>
                    <a:pt x="66" y="30"/>
                    <a:pt x="66" y="26"/>
                  </a:cubicBezTo>
                  <a:cubicBezTo>
                    <a:pt x="66" y="22"/>
                    <a:pt x="68" y="18"/>
                    <a:pt x="73" y="19"/>
                  </a:cubicBezTo>
                  <a:cubicBezTo>
                    <a:pt x="75" y="19"/>
                    <a:pt x="77" y="18"/>
                    <a:pt x="79" y="18"/>
                  </a:cubicBezTo>
                  <a:cubicBezTo>
                    <a:pt x="83" y="17"/>
                    <a:pt x="86" y="16"/>
                    <a:pt x="89" y="11"/>
                  </a:cubicBezTo>
                  <a:cubicBezTo>
                    <a:pt x="85" y="11"/>
                    <a:pt x="82" y="11"/>
                    <a:pt x="79" y="11"/>
                  </a:cubicBezTo>
                  <a:cubicBezTo>
                    <a:pt x="73" y="11"/>
                    <a:pt x="69" y="11"/>
                    <a:pt x="66" y="4"/>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5" name="îslîḍê">
              <a:extLst>
                <a:ext uri="{FF2B5EF4-FFF2-40B4-BE49-F238E27FC236}">
                  <a16:creationId xmlns:a16="http://schemas.microsoft.com/office/drawing/2014/main" id="{74466F19-513C-4274-FE8F-8925115CAC0C}"/>
                </a:ext>
              </a:extLst>
            </p:cNvPr>
            <p:cNvSpPr/>
            <p:nvPr/>
          </p:nvSpPr>
          <p:spPr bwMode="auto">
            <a:xfrm>
              <a:off x="8931264" y="5526884"/>
              <a:ext cx="160130" cy="85253"/>
            </a:xfrm>
            <a:custGeom>
              <a:avLst/>
              <a:gdLst>
                <a:gd name="T0" fmla="*/ 2 w 171"/>
                <a:gd name="T1" fmla="*/ 73 h 91"/>
                <a:gd name="T2" fmla="*/ 8 w 171"/>
                <a:gd name="T3" fmla="*/ 71 h 91"/>
                <a:gd name="T4" fmla="*/ 12 w 171"/>
                <a:gd name="T5" fmla="*/ 62 h 91"/>
                <a:gd name="T6" fmla="*/ 14 w 171"/>
                <a:gd name="T7" fmla="*/ 56 h 91"/>
                <a:gd name="T8" fmla="*/ 15 w 171"/>
                <a:gd name="T9" fmla="*/ 58 h 91"/>
                <a:gd name="T10" fmla="*/ 23 w 171"/>
                <a:gd name="T11" fmla="*/ 69 h 91"/>
                <a:gd name="T12" fmla="*/ 33 w 171"/>
                <a:gd name="T13" fmla="*/ 68 h 91"/>
                <a:gd name="T14" fmla="*/ 35 w 171"/>
                <a:gd name="T15" fmla="*/ 62 h 91"/>
                <a:gd name="T16" fmla="*/ 50 w 171"/>
                <a:gd name="T17" fmla="*/ 26 h 91"/>
                <a:gd name="T18" fmla="*/ 56 w 171"/>
                <a:gd name="T19" fmla="*/ 16 h 91"/>
                <a:gd name="T20" fmla="*/ 62 w 171"/>
                <a:gd name="T21" fmla="*/ 62 h 91"/>
                <a:gd name="T22" fmla="*/ 65 w 171"/>
                <a:gd name="T23" fmla="*/ 85 h 91"/>
                <a:gd name="T24" fmla="*/ 71 w 171"/>
                <a:gd name="T25" fmla="*/ 91 h 91"/>
                <a:gd name="T26" fmla="*/ 76 w 171"/>
                <a:gd name="T27" fmla="*/ 86 h 91"/>
                <a:gd name="T28" fmla="*/ 77 w 171"/>
                <a:gd name="T29" fmla="*/ 84 h 91"/>
                <a:gd name="T30" fmla="*/ 84 w 171"/>
                <a:gd name="T31" fmla="*/ 60 h 91"/>
                <a:gd name="T32" fmla="*/ 87 w 171"/>
                <a:gd name="T33" fmla="*/ 52 h 91"/>
                <a:gd name="T34" fmla="*/ 89 w 171"/>
                <a:gd name="T35" fmla="*/ 57 h 91"/>
                <a:gd name="T36" fmla="*/ 93 w 171"/>
                <a:gd name="T37" fmla="*/ 70 h 91"/>
                <a:gd name="T38" fmla="*/ 102 w 171"/>
                <a:gd name="T39" fmla="*/ 71 h 91"/>
                <a:gd name="T40" fmla="*/ 104 w 171"/>
                <a:gd name="T41" fmla="*/ 68 h 91"/>
                <a:gd name="T42" fmla="*/ 109 w 171"/>
                <a:gd name="T43" fmla="*/ 56 h 91"/>
                <a:gd name="T44" fmla="*/ 114 w 171"/>
                <a:gd name="T45" fmla="*/ 55 h 91"/>
                <a:gd name="T46" fmla="*/ 122 w 171"/>
                <a:gd name="T47" fmla="*/ 67 h 91"/>
                <a:gd name="T48" fmla="*/ 131 w 171"/>
                <a:gd name="T49" fmla="*/ 67 h 91"/>
                <a:gd name="T50" fmla="*/ 134 w 171"/>
                <a:gd name="T51" fmla="*/ 62 h 91"/>
                <a:gd name="T52" fmla="*/ 153 w 171"/>
                <a:gd name="T53" fmla="*/ 26 h 91"/>
                <a:gd name="T54" fmla="*/ 154 w 171"/>
                <a:gd name="T55" fmla="*/ 26 h 91"/>
                <a:gd name="T56" fmla="*/ 154 w 171"/>
                <a:gd name="T57" fmla="*/ 66 h 91"/>
                <a:gd name="T58" fmla="*/ 155 w 171"/>
                <a:gd name="T59" fmla="*/ 72 h 91"/>
                <a:gd name="T60" fmla="*/ 163 w 171"/>
                <a:gd name="T61" fmla="*/ 74 h 91"/>
                <a:gd name="T62" fmla="*/ 169 w 171"/>
                <a:gd name="T63" fmla="*/ 66 h 91"/>
                <a:gd name="T64" fmla="*/ 165 w 171"/>
                <a:gd name="T65" fmla="*/ 60 h 91"/>
                <a:gd name="T66" fmla="*/ 163 w 171"/>
                <a:gd name="T67" fmla="*/ 58 h 91"/>
                <a:gd name="T68" fmla="*/ 163 w 171"/>
                <a:gd name="T69" fmla="*/ 42 h 91"/>
                <a:gd name="T70" fmla="*/ 163 w 171"/>
                <a:gd name="T71" fmla="*/ 14 h 91"/>
                <a:gd name="T72" fmla="*/ 158 w 171"/>
                <a:gd name="T73" fmla="*/ 6 h 91"/>
                <a:gd name="T74" fmla="*/ 151 w 171"/>
                <a:gd name="T75" fmla="*/ 11 h 91"/>
                <a:gd name="T76" fmla="*/ 150 w 171"/>
                <a:gd name="T77" fmla="*/ 12 h 91"/>
                <a:gd name="T78" fmla="*/ 128 w 171"/>
                <a:gd name="T79" fmla="*/ 56 h 91"/>
                <a:gd name="T80" fmla="*/ 125 w 171"/>
                <a:gd name="T81" fmla="*/ 56 h 91"/>
                <a:gd name="T82" fmla="*/ 119 w 171"/>
                <a:gd name="T83" fmla="*/ 48 h 91"/>
                <a:gd name="T84" fmla="*/ 102 w 171"/>
                <a:gd name="T85" fmla="*/ 50 h 91"/>
                <a:gd name="T86" fmla="*/ 98 w 171"/>
                <a:gd name="T87" fmla="*/ 57 h 91"/>
                <a:gd name="T88" fmla="*/ 91 w 171"/>
                <a:gd name="T89" fmla="*/ 41 h 91"/>
                <a:gd name="T90" fmla="*/ 85 w 171"/>
                <a:gd name="T91" fmla="*/ 38 h 91"/>
                <a:gd name="T92" fmla="*/ 80 w 171"/>
                <a:gd name="T93" fmla="*/ 42 h 91"/>
                <a:gd name="T94" fmla="*/ 75 w 171"/>
                <a:gd name="T95" fmla="*/ 59 h 91"/>
                <a:gd name="T96" fmla="*/ 72 w 171"/>
                <a:gd name="T97" fmla="*/ 70 h 91"/>
                <a:gd name="T98" fmla="*/ 70 w 171"/>
                <a:gd name="T99" fmla="*/ 67 h 91"/>
                <a:gd name="T100" fmla="*/ 62 w 171"/>
                <a:gd name="T101" fmla="*/ 8 h 91"/>
                <a:gd name="T102" fmla="*/ 58 w 171"/>
                <a:gd name="T103" fmla="*/ 1 h 91"/>
                <a:gd name="T104" fmla="*/ 52 w 171"/>
                <a:gd name="T105" fmla="*/ 6 h 91"/>
                <a:gd name="T106" fmla="*/ 28 w 171"/>
                <a:gd name="T107" fmla="*/ 60 h 91"/>
                <a:gd name="T108" fmla="*/ 27 w 171"/>
                <a:gd name="T109" fmla="*/ 62 h 91"/>
                <a:gd name="T110" fmla="*/ 18 w 171"/>
                <a:gd name="T111" fmla="*/ 48 h 91"/>
                <a:gd name="T112" fmla="*/ 13 w 171"/>
                <a:gd name="T113" fmla="*/ 44 h 91"/>
                <a:gd name="T114" fmla="*/ 8 w 171"/>
                <a:gd name="T115" fmla="*/ 49 h 91"/>
                <a:gd name="T116" fmla="*/ 2 w 171"/>
                <a:gd name="T117" fmla="*/ 68 h 91"/>
                <a:gd name="T118" fmla="*/ 2 w 171"/>
                <a:gd name="T119" fmla="*/ 7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1" h="91">
                  <a:moveTo>
                    <a:pt x="2" y="73"/>
                  </a:moveTo>
                  <a:cubicBezTo>
                    <a:pt x="5" y="75"/>
                    <a:pt x="7" y="73"/>
                    <a:pt x="8" y="71"/>
                  </a:cubicBezTo>
                  <a:cubicBezTo>
                    <a:pt x="10" y="68"/>
                    <a:pt x="11" y="65"/>
                    <a:pt x="12" y="62"/>
                  </a:cubicBezTo>
                  <a:cubicBezTo>
                    <a:pt x="12" y="60"/>
                    <a:pt x="13" y="58"/>
                    <a:pt x="14" y="56"/>
                  </a:cubicBezTo>
                  <a:cubicBezTo>
                    <a:pt x="15" y="57"/>
                    <a:pt x="15" y="58"/>
                    <a:pt x="15" y="58"/>
                  </a:cubicBezTo>
                  <a:cubicBezTo>
                    <a:pt x="18" y="62"/>
                    <a:pt x="20" y="66"/>
                    <a:pt x="23" y="69"/>
                  </a:cubicBezTo>
                  <a:cubicBezTo>
                    <a:pt x="26" y="74"/>
                    <a:pt x="31" y="73"/>
                    <a:pt x="33" y="68"/>
                  </a:cubicBezTo>
                  <a:cubicBezTo>
                    <a:pt x="34" y="66"/>
                    <a:pt x="35" y="64"/>
                    <a:pt x="35" y="62"/>
                  </a:cubicBezTo>
                  <a:cubicBezTo>
                    <a:pt x="39" y="50"/>
                    <a:pt x="45" y="38"/>
                    <a:pt x="50" y="26"/>
                  </a:cubicBezTo>
                  <a:cubicBezTo>
                    <a:pt x="51" y="22"/>
                    <a:pt x="53" y="19"/>
                    <a:pt x="56" y="16"/>
                  </a:cubicBezTo>
                  <a:cubicBezTo>
                    <a:pt x="58" y="32"/>
                    <a:pt x="61" y="46"/>
                    <a:pt x="62" y="62"/>
                  </a:cubicBezTo>
                  <a:cubicBezTo>
                    <a:pt x="62" y="70"/>
                    <a:pt x="63" y="78"/>
                    <a:pt x="65" y="85"/>
                  </a:cubicBezTo>
                  <a:cubicBezTo>
                    <a:pt x="66" y="88"/>
                    <a:pt x="67" y="91"/>
                    <a:pt x="71" y="91"/>
                  </a:cubicBezTo>
                  <a:cubicBezTo>
                    <a:pt x="74" y="91"/>
                    <a:pt x="75" y="88"/>
                    <a:pt x="76" y="86"/>
                  </a:cubicBezTo>
                  <a:cubicBezTo>
                    <a:pt x="76" y="85"/>
                    <a:pt x="77" y="85"/>
                    <a:pt x="77" y="84"/>
                  </a:cubicBezTo>
                  <a:cubicBezTo>
                    <a:pt x="79" y="76"/>
                    <a:pt x="81" y="68"/>
                    <a:pt x="84" y="60"/>
                  </a:cubicBezTo>
                  <a:cubicBezTo>
                    <a:pt x="85" y="58"/>
                    <a:pt x="85" y="55"/>
                    <a:pt x="87" y="52"/>
                  </a:cubicBezTo>
                  <a:cubicBezTo>
                    <a:pt x="88" y="54"/>
                    <a:pt x="88" y="55"/>
                    <a:pt x="89" y="57"/>
                  </a:cubicBezTo>
                  <a:cubicBezTo>
                    <a:pt x="90" y="61"/>
                    <a:pt x="91" y="66"/>
                    <a:pt x="93" y="70"/>
                  </a:cubicBezTo>
                  <a:cubicBezTo>
                    <a:pt x="95" y="74"/>
                    <a:pt x="99" y="75"/>
                    <a:pt x="102" y="71"/>
                  </a:cubicBezTo>
                  <a:cubicBezTo>
                    <a:pt x="103" y="70"/>
                    <a:pt x="103" y="69"/>
                    <a:pt x="104" y="68"/>
                  </a:cubicBezTo>
                  <a:cubicBezTo>
                    <a:pt x="106" y="64"/>
                    <a:pt x="107" y="59"/>
                    <a:pt x="109" y="56"/>
                  </a:cubicBezTo>
                  <a:cubicBezTo>
                    <a:pt x="111" y="52"/>
                    <a:pt x="112" y="52"/>
                    <a:pt x="114" y="55"/>
                  </a:cubicBezTo>
                  <a:cubicBezTo>
                    <a:pt x="117" y="59"/>
                    <a:pt x="119" y="63"/>
                    <a:pt x="122" y="67"/>
                  </a:cubicBezTo>
                  <a:cubicBezTo>
                    <a:pt x="124" y="71"/>
                    <a:pt x="128" y="71"/>
                    <a:pt x="131" y="67"/>
                  </a:cubicBezTo>
                  <a:cubicBezTo>
                    <a:pt x="132" y="66"/>
                    <a:pt x="133" y="64"/>
                    <a:pt x="134" y="62"/>
                  </a:cubicBezTo>
                  <a:cubicBezTo>
                    <a:pt x="141" y="50"/>
                    <a:pt x="147" y="38"/>
                    <a:pt x="153" y="26"/>
                  </a:cubicBezTo>
                  <a:cubicBezTo>
                    <a:pt x="153" y="26"/>
                    <a:pt x="154" y="26"/>
                    <a:pt x="154" y="26"/>
                  </a:cubicBezTo>
                  <a:cubicBezTo>
                    <a:pt x="154" y="39"/>
                    <a:pt x="154" y="53"/>
                    <a:pt x="154" y="66"/>
                  </a:cubicBezTo>
                  <a:cubicBezTo>
                    <a:pt x="154" y="68"/>
                    <a:pt x="154" y="70"/>
                    <a:pt x="155" y="72"/>
                  </a:cubicBezTo>
                  <a:cubicBezTo>
                    <a:pt x="156" y="76"/>
                    <a:pt x="160" y="77"/>
                    <a:pt x="163" y="74"/>
                  </a:cubicBezTo>
                  <a:cubicBezTo>
                    <a:pt x="165" y="72"/>
                    <a:pt x="167" y="69"/>
                    <a:pt x="169" y="66"/>
                  </a:cubicBezTo>
                  <a:cubicBezTo>
                    <a:pt x="171" y="63"/>
                    <a:pt x="169" y="60"/>
                    <a:pt x="165" y="60"/>
                  </a:cubicBezTo>
                  <a:cubicBezTo>
                    <a:pt x="163" y="60"/>
                    <a:pt x="163" y="59"/>
                    <a:pt x="163" y="58"/>
                  </a:cubicBezTo>
                  <a:cubicBezTo>
                    <a:pt x="163" y="52"/>
                    <a:pt x="163" y="47"/>
                    <a:pt x="163" y="42"/>
                  </a:cubicBezTo>
                  <a:cubicBezTo>
                    <a:pt x="163" y="33"/>
                    <a:pt x="163" y="23"/>
                    <a:pt x="163" y="14"/>
                  </a:cubicBezTo>
                  <a:cubicBezTo>
                    <a:pt x="163" y="10"/>
                    <a:pt x="161" y="7"/>
                    <a:pt x="158" y="6"/>
                  </a:cubicBezTo>
                  <a:cubicBezTo>
                    <a:pt x="154" y="5"/>
                    <a:pt x="152" y="9"/>
                    <a:pt x="151" y="11"/>
                  </a:cubicBezTo>
                  <a:cubicBezTo>
                    <a:pt x="150" y="12"/>
                    <a:pt x="150" y="12"/>
                    <a:pt x="150" y="12"/>
                  </a:cubicBezTo>
                  <a:cubicBezTo>
                    <a:pt x="143" y="27"/>
                    <a:pt x="135" y="41"/>
                    <a:pt x="128" y="56"/>
                  </a:cubicBezTo>
                  <a:cubicBezTo>
                    <a:pt x="127" y="58"/>
                    <a:pt x="126" y="58"/>
                    <a:pt x="125" y="56"/>
                  </a:cubicBezTo>
                  <a:cubicBezTo>
                    <a:pt x="123" y="53"/>
                    <a:pt x="121" y="50"/>
                    <a:pt x="119" y="48"/>
                  </a:cubicBezTo>
                  <a:cubicBezTo>
                    <a:pt x="113" y="42"/>
                    <a:pt x="106" y="43"/>
                    <a:pt x="102" y="50"/>
                  </a:cubicBezTo>
                  <a:cubicBezTo>
                    <a:pt x="101" y="52"/>
                    <a:pt x="100" y="55"/>
                    <a:pt x="98" y="57"/>
                  </a:cubicBezTo>
                  <a:cubicBezTo>
                    <a:pt x="97" y="51"/>
                    <a:pt x="94" y="46"/>
                    <a:pt x="91" y="41"/>
                  </a:cubicBezTo>
                  <a:cubicBezTo>
                    <a:pt x="90" y="39"/>
                    <a:pt x="88" y="38"/>
                    <a:pt x="85" y="38"/>
                  </a:cubicBezTo>
                  <a:cubicBezTo>
                    <a:pt x="82" y="38"/>
                    <a:pt x="81" y="40"/>
                    <a:pt x="80" y="42"/>
                  </a:cubicBezTo>
                  <a:cubicBezTo>
                    <a:pt x="78" y="48"/>
                    <a:pt x="76" y="53"/>
                    <a:pt x="75" y="59"/>
                  </a:cubicBezTo>
                  <a:cubicBezTo>
                    <a:pt x="74" y="63"/>
                    <a:pt x="73" y="67"/>
                    <a:pt x="72" y="70"/>
                  </a:cubicBezTo>
                  <a:cubicBezTo>
                    <a:pt x="71" y="69"/>
                    <a:pt x="70" y="68"/>
                    <a:pt x="70" y="67"/>
                  </a:cubicBezTo>
                  <a:cubicBezTo>
                    <a:pt x="69" y="47"/>
                    <a:pt x="66" y="27"/>
                    <a:pt x="62" y="8"/>
                  </a:cubicBezTo>
                  <a:cubicBezTo>
                    <a:pt x="61" y="5"/>
                    <a:pt x="61" y="2"/>
                    <a:pt x="58" y="1"/>
                  </a:cubicBezTo>
                  <a:cubicBezTo>
                    <a:pt x="54" y="0"/>
                    <a:pt x="53" y="4"/>
                    <a:pt x="52" y="6"/>
                  </a:cubicBezTo>
                  <a:cubicBezTo>
                    <a:pt x="42" y="23"/>
                    <a:pt x="34" y="41"/>
                    <a:pt x="28" y="60"/>
                  </a:cubicBezTo>
                  <a:cubicBezTo>
                    <a:pt x="28" y="61"/>
                    <a:pt x="28" y="61"/>
                    <a:pt x="27" y="62"/>
                  </a:cubicBezTo>
                  <a:cubicBezTo>
                    <a:pt x="24" y="57"/>
                    <a:pt x="21" y="53"/>
                    <a:pt x="18" y="48"/>
                  </a:cubicBezTo>
                  <a:cubicBezTo>
                    <a:pt x="17" y="46"/>
                    <a:pt x="16" y="44"/>
                    <a:pt x="13" y="44"/>
                  </a:cubicBezTo>
                  <a:cubicBezTo>
                    <a:pt x="10" y="44"/>
                    <a:pt x="9" y="47"/>
                    <a:pt x="8" y="49"/>
                  </a:cubicBezTo>
                  <a:cubicBezTo>
                    <a:pt x="7" y="55"/>
                    <a:pt x="5" y="62"/>
                    <a:pt x="2" y="68"/>
                  </a:cubicBezTo>
                  <a:cubicBezTo>
                    <a:pt x="1" y="70"/>
                    <a:pt x="0" y="72"/>
                    <a:pt x="2" y="73"/>
                  </a:cubicBezTo>
                  <a:close/>
                </a:path>
              </a:pathLst>
            </a:custGeom>
            <a:solidFill>
              <a:srgbClr val="57B3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 name="ísļïḋè">
              <a:extLst>
                <a:ext uri="{FF2B5EF4-FFF2-40B4-BE49-F238E27FC236}">
                  <a16:creationId xmlns:a16="http://schemas.microsoft.com/office/drawing/2014/main" id="{62BC36AA-BA8D-8915-88BC-376ACD148B8B}"/>
                </a:ext>
              </a:extLst>
            </p:cNvPr>
            <p:cNvSpPr/>
            <p:nvPr/>
          </p:nvSpPr>
          <p:spPr bwMode="auto">
            <a:xfrm>
              <a:off x="9075607" y="4977028"/>
              <a:ext cx="59993" cy="39243"/>
            </a:xfrm>
            <a:custGeom>
              <a:avLst/>
              <a:gdLst>
                <a:gd name="T0" fmla="*/ 50 w 64"/>
                <a:gd name="T1" fmla="*/ 10 h 42"/>
                <a:gd name="T2" fmla="*/ 24 w 64"/>
                <a:gd name="T3" fmla="*/ 5 h 42"/>
                <a:gd name="T4" fmla="*/ 1 w 64"/>
                <a:gd name="T5" fmla="*/ 36 h 42"/>
                <a:gd name="T6" fmla="*/ 6 w 64"/>
                <a:gd name="T7" fmla="*/ 42 h 42"/>
                <a:gd name="T8" fmla="*/ 61 w 64"/>
                <a:gd name="T9" fmla="*/ 36 h 42"/>
                <a:gd name="T10" fmla="*/ 64 w 64"/>
                <a:gd name="T11" fmla="*/ 33 h 42"/>
                <a:gd name="T12" fmla="*/ 50 w 64"/>
                <a:gd name="T13" fmla="*/ 10 h 42"/>
              </a:gdLst>
              <a:ahLst/>
              <a:cxnLst>
                <a:cxn ang="0">
                  <a:pos x="T0" y="T1"/>
                </a:cxn>
                <a:cxn ang="0">
                  <a:pos x="T2" y="T3"/>
                </a:cxn>
                <a:cxn ang="0">
                  <a:pos x="T4" y="T5"/>
                </a:cxn>
                <a:cxn ang="0">
                  <a:pos x="T6" y="T7"/>
                </a:cxn>
                <a:cxn ang="0">
                  <a:pos x="T8" y="T9"/>
                </a:cxn>
                <a:cxn ang="0">
                  <a:pos x="T10" y="T11"/>
                </a:cxn>
                <a:cxn ang="0">
                  <a:pos x="T12" y="T13"/>
                </a:cxn>
              </a:cxnLst>
              <a:rect l="0" t="0" r="r" b="b"/>
              <a:pathLst>
                <a:path w="64" h="42">
                  <a:moveTo>
                    <a:pt x="50" y="10"/>
                  </a:moveTo>
                  <a:cubicBezTo>
                    <a:pt x="42" y="3"/>
                    <a:pt x="33" y="0"/>
                    <a:pt x="24" y="5"/>
                  </a:cubicBezTo>
                  <a:cubicBezTo>
                    <a:pt x="12" y="12"/>
                    <a:pt x="3" y="22"/>
                    <a:pt x="1" y="36"/>
                  </a:cubicBezTo>
                  <a:cubicBezTo>
                    <a:pt x="0" y="42"/>
                    <a:pt x="0" y="42"/>
                    <a:pt x="6" y="42"/>
                  </a:cubicBezTo>
                  <a:cubicBezTo>
                    <a:pt x="24" y="40"/>
                    <a:pt x="43" y="38"/>
                    <a:pt x="61" y="36"/>
                  </a:cubicBezTo>
                  <a:cubicBezTo>
                    <a:pt x="63" y="36"/>
                    <a:pt x="64" y="36"/>
                    <a:pt x="64" y="33"/>
                  </a:cubicBezTo>
                  <a:cubicBezTo>
                    <a:pt x="61" y="24"/>
                    <a:pt x="57" y="16"/>
                    <a:pt x="50" y="10"/>
                  </a:cubicBezTo>
                  <a:close/>
                </a:path>
              </a:pathLst>
            </a:custGeom>
            <a:solidFill>
              <a:srgbClr val="D7FA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 name="îṥľíḓe">
              <a:extLst>
                <a:ext uri="{FF2B5EF4-FFF2-40B4-BE49-F238E27FC236}">
                  <a16:creationId xmlns:a16="http://schemas.microsoft.com/office/drawing/2014/main" id="{E75A146F-F9E2-993D-E151-9F16FD55C2F4}"/>
                </a:ext>
              </a:extLst>
            </p:cNvPr>
            <p:cNvSpPr/>
            <p:nvPr/>
          </p:nvSpPr>
          <p:spPr bwMode="auto">
            <a:xfrm>
              <a:off x="8892472" y="4988305"/>
              <a:ext cx="60444" cy="32928"/>
            </a:xfrm>
            <a:custGeom>
              <a:avLst/>
              <a:gdLst>
                <a:gd name="T0" fmla="*/ 39 w 64"/>
                <a:gd name="T1" fmla="*/ 2 h 35"/>
                <a:gd name="T2" fmla="*/ 27 w 64"/>
                <a:gd name="T3" fmla="*/ 2 h 35"/>
                <a:gd name="T4" fmla="*/ 4 w 64"/>
                <a:gd name="T5" fmla="*/ 22 h 35"/>
                <a:gd name="T6" fmla="*/ 0 w 64"/>
                <a:gd name="T7" fmla="*/ 32 h 35"/>
                <a:gd name="T8" fmla="*/ 3 w 64"/>
                <a:gd name="T9" fmla="*/ 35 h 35"/>
                <a:gd name="T10" fmla="*/ 22 w 64"/>
                <a:gd name="T11" fmla="*/ 35 h 35"/>
                <a:gd name="T12" fmla="*/ 22 w 64"/>
                <a:gd name="T13" fmla="*/ 35 h 35"/>
                <a:gd name="T14" fmla="*/ 34 w 64"/>
                <a:gd name="T15" fmla="*/ 35 h 35"/>
                <a:gd name="T16" fmla="*/ 61 w 64"/>
                <a:gd name="T17" fmla="*/ 32 h 35"/>
                <a:gd name="T18" fmla="*/ 63 w 64"/>
                <a:gd name="T19" fmla="*/ 29 h 35"/>
                <a:gd name="T20" fmla="*/ 39 w 64"/>
                <a:gd name="T21"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35">
                  <a:moveTo>
                    <a:pt x="39" y="2"/>
                  </a:moveTo>
                  <a:cubicBezTo>
                    <a:pt x="35" y="0"/>
                    <a:pt x="31" y="0"/>
                    <a:pt x="27" y="2"/>
                  </a:cubicBezTo>
                  <a:cubicBezTo>
                    <a:pt x="18" y="7"/>
                    <a:pt x="10" y="13"/>
                    <a:pt x="4" y="22"/>
                  </a:cubicBezTo>
                  <a:cubicBezTo>
                    <a:pt x="2" y="25"/>
                    <a:pt x="1" y="29"/>
                    <a:pt x="0" y="32"/>
                  </a:cubicBezTo>
                  <a:cubicBezTo>
                    <a:pt x="0" y="35"/>
                    <a:pt x="1" y="35"/>
                    <a:pt x="3" y="35"/>
                  </a:cubicBezTo>
                  <a:cubicBezTo>
                    <a:pt x="10" y="35"/>
                    <a:pt x="16" y="35"/>
                    <a:pt x="22" y="35"/>
                  </a:cubicBezTo>
                  <a:cubicBezTo>
                    <a:pt x="22" y="35"/>
                    <a:pt x="22" y="35"/>
                    <a:pt x="22" y="35"/>
                  </a:cubicBezTo>
                  <a:cubicBezTo>
                    <a:pt x="26" y="35"/>
                    <a:pt x="30" y="35"/>
                    <a:pt x="34" y="35"/>
                  </a:cubicBezTo>
                  <a:cubicBezTo>
                    <a:pt x="43" y="35"/>
                    <a:pt x="52" y="34"/>
                    <a:pt x="61" y="32"/>
                  </a:cubicBezTo>
                  <a:cubicBezTo>
                    <a:pt x="62" y="32"/>
                    <a:pt x="64" y="32"/>
                    <a:pt x="63" y="29"/>
                  </a:cubicBezTo>
                  <a:cubicBezTo>
                    <a:pt x="59" y="16"/>
                    <a:pt x="52" y="7"/>
                    <a:pt x="39" y="2"/>
                  </a:cubicBezTo>
                  <a:close/>
                </a:path>
              </a:pathLst>
            </a:custGeom>
            <a:solidFill>
              <a:srgbClr val="D7FA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42" name="平行四边形 141">
            <a:extLst>
              <a:ext uri="{FF2B5EF4-FFF2-40B4-BE49-F238E27FC236}">
                <a16:creationId xmlns:a16="http://schemas.microsoft.com/office/drawing/2014/main" id="{15F270A5-BEDE-2351-5B23-73E1811E3F04}"/>
              </a:ext>
            </a:extLst>
          </p:cNvPr>
          <p:cNvSpPr/>
          <p:nvPr/>
        </p:nvSpPr>
        <p:spPr>
          <a:xfrm>
            <a:off x="7338220" y="3794200"/>
            <a:ext cx="3534765" cy="431484"/>
          </a:xfrm>
          <a:prstGeom prst="parallelogram">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Json</a:t>
            </a:r>
            <a:r>
              <a:rPr lang="zh-CN" altLang="en-US" b="1" dirty="0">
                <a:solidFill>
                  <a:schemeClr val="tx1"/>
                </a:solidFill>
              </a:rPr>
              <a:t>文件</a:t>
            </a:r>
          </a:p>
        </p:txBody>
      </p:sp>
      <p:sp>
        <p:nvSpPr>
          <p:cNvPr id="146" name="矩形: 圆角 145">
            <a:extLst>
              <a:ext uri="{FF2B5EF4-FFF2-40B4-BE49-F238E27FC236}">
                <a16:creationId xmlns:a16="http://schemas.microsoft.com/office/drawing/2014/main" id="{CB1A81B6-6489-15F1-69F9-B61FA4FD34D4}"/>
              </a:ext>
            </a:extLst>
          </p:cNvPr>
          <p:cNvSpPr/>
          <p:nvPr/>
        </p:nvSpPr>
        <p:spPr>
          <a:xfrm>
            <a:off x="143964" y="4421106"/>
            <a:ext cx="4711360" cy="319358"/>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代码执行结果（自然语言）</a:t>
            </a:r>
            <a:endParaRPr lang="en-US" altLang="zh-CN" b="1" dirty="0">
              <a:solidFill>
                <a:schemeClr val="tx1"/>
              </a:solidFill>
            </a:endParaRPr>
          </a:p>
        </p:txBody>
      </p:sp>
      <p:sp>
        <p:nvSpPr>
          <p:cNvPr id="147" name="文本框 146">
            <a:extLst>
              <a:ext uri="{FF2B5EF4-FFF2-40B4-BE49-F238E27FC236}">
                <a16:creationId xmlns:a16="http://schemas.microsoft.com/office/drawing/2014/main" id="{EE2237EA-9C4F-D9EF-2249-41E39381B389}"/>
              </a:ext>
            </a:extLst>
          </p:cNvPr>
          <p:cNvSpPr txBox="1"/>
          <p:nvPr/>
        </p:nvSpPr>
        <p:spPr>
          <a:xfrm>
            <a:off x="143961" y="4749111"/>
            <a:ext cx="4644661" cy="2092881"/>
          </a:xfrm>
          <a:prstGeom prst="rect">
            <a:avLst/>
          </a:prstGeom>
          <a:noFill/>
        </p:spPr>
        <p:txBody>
          <a:bodyPr wrap="square" rtlCol="0">
            <a:spAutoFit/>
          </a:bodyPr>
          <a:lstStyle/>
          <a:p>
            <a:r>
              <a:rPr lang="en-US" altLang="zh-CN" sz="1000" b="0" i="0" dirty="0">
                <a:solidFill>
                  <a:srgbClr val="1F1F1F"/>
                </a:solidFill>
                <a:effectLst/>
                <a:latin typeface="Courier New" panose="02070309020205020404" pitchFamily="49" charset="0"/>
              </a:rPr>
              <a:t>Best parameters found for </a:t>
            </a:r>
            <a:r>
              <a:rPr lang="en-US" altLang="zh-CN" sz="1000" b="0" i="0" dirty="0" err="1">
                <a:solidFill>
                  <a:srgbClr val="1F1F1F"/>
                </a:solidFill>
                <a:effectLst/>
                <a:latin typeface="Courier New" panose="02070309020205020404" pitchFamily="49" charset="0"/>
              </a:rPr>
              <a:t>RandomForest</a:t>
            </a:r>
            <a:r>
              <a:rPr lang="en-US" altLang="zh-CN" sz="1000" b="0" i="0" dirty="0">
                <a:solidFill>
                  <a:srgbClr val="1F1F1F"/>
                </a:solidFill>
                <a:effectLst/>
                <a:latin typeface="Courier New" panose="02070309020205020404" pitchFamily="49" charset="0"/>
              </a:rPr>
              <a:t>:  {'</a:t>
            </a:r>
            <a:r>
              <a:rPr lang="en-US" altLang="zh-CN" sz="1000" b="0" i="0" dirty="0" err="1">
                <a:solidFill>
                  <a:srgbClr val="1F1F1F"/>
                </a:solidFill>
                <a:effectLst/>
                <a:latin typeface="Courier New" panose="02070309020205020404" pitchFamily="49" charset="0"/>
              </a:rPr>
              <a:t>max_depth</a:t>
            </a:r>
            <a:r>
              <a:rPr lang="en-US" altLang="zh-CN" sz="1000" b="0" i="0" dirty="0">
                <a:solidFill>
                  <a:srgbClr val="1F1F1F"/>
                </a:solidFill>
                <a:effectLst/>
                <a:latin typeface="Courier New" panose="02070309020205020404" pitchFamily="49" charset="0"/>
              </a:rPr>
              <a:t>': 10, '</a:t>
            </a:r>
            <a:r>
              <a:rPr lang="en-US" altLang="zh-CN" sz="1000" b="0" i="0" dirty="0" err="1">
                <a:solidFill>
                  <a:srgbClr val="1F1F1F"/>
                </a:solidFill>
                <a:effectLst/>
                <a:latin typeface="Courier New" panose="02070309020205020404" pitchFamily="49" charset="0"/>
              </a:rPr>
              <a:t>min_samples_split</a:t>
            </a:r>
            <a:r>
              <a:rPr lang="en-US" altLang="zh-CN" sz="1000" b="0" i="0" dirty="0">
                <a:solidFill>
                  <a:srgbClr val="1F1F1F"/>
                </a:solidFill>
                <a:effectLst/>
                <a:latin typeface="Courier New" panose="02070309020205020404" pitchFamily="49" charset="0"/>
              </a:rPr>
              <a:t>': 5, '</a:t>
            </a:r>
            <a:r>
              <a:rPr lang="en-US" altLang="zh-CN" sz="1000" b="0" i="0" dirty="0" err="1">
                <a:solidFill>
                  <a:srgbClr val="1F1F1F"/>
                </a:solidFill>
                <a:effectLst/>
                <a:latin typeface="Courier New" panose="02070309020205020404" pitchFamily="49" charset="0"/>
              </a:rPr>
              <a:t>n_estimators</a:t>
            </a:r>
            <a:r>
              <a:rPr lang="en-US" altLang="zh-CN" sz="1000" b="0" i="0" dirty="0">
                <a:solidFill>
                  <a:srgbClr val="1F1F1F"/>
                </a:solidFill>
                <a:effectLst/>
                <a:latin typeface="Courier New" panose="02070309020205020404" pitchFamily="49" charset="0"/>
              </a:rPr>
              <a:t>': 300}</a:t>
            </a:r>
          </a:p>
          <a:p>
            <a:r>
              <a:rPr lang="en-US" altLang="zh-CN" sz="1000" b="0" i="0" dirty="0">
                <a:solidFill>
                  <a:srgbClr val="1F1F1F"/>
                </a:solidFill>
                <a:effectLst/>
                <a:latin typeface="Courier New" panose="02070309020205020404" pitchFamily="49" charset="0"/>
              </a:rPr>
              <a:t>Mean CV Score for </a:t>
            </a:r>
            <a:r>
              <a:rPr lang="en-US" altLang="zh-CN" sz="1000" b="0" i="0" dirty="0" err="1">
                <a:solidFill>
                  <a:srgbClr val="1F1F1F"/>
                </a:solidFill>
                <a:effectLst/>
                <a:latin typeface="Courier New" panose="02070309020205020404" pitchFamily="49" charset="0"/>
              </a:rPr>
              <a:t>RandomForest</a:t>
            </a:r>
            <a:r>
              <a:rPr lang="en-US" altLang="zh-CN" sz="1000" b="0" i="0" dirty="0">
                <a:solidFill>
                  <a:srgbClr val="1F1F1F"/>
                </a:solidFill>
                <a:effectLst/>
                <a:latin typeface="Courier New" panose="02070309020205020404" pitchFamily="49" charset="0"/>
              </a:rPr>
              <a:t>: 1.0670051298593886</a:t>
            </a:r>
          </a:p>
          <a:p>
            <a:r>
              <a:rPr lang="en-US" altLang="zh-CN" sz="1000" b="0" i="0" dirty="0">
                <a:solidFill>
                  <a:srgbClr val="1F1F1F"/>
                </a:solidFill>
                <a:effectLst/>
                <a:latin typeface="Courier New" panose="02070309020205020404" pitchFamily="49" charset="0"/>
              </a:rPr>
              <a:t>Best parameters found for </a:t>
            </a:r>
            <a:r>
              <a:rPr lang="en-US" altLang="zh-CN" sz="1000" b="0" i="0" dirty="0" err="1">
                <a:solidFill>
                  <a:srgbClr val="1F1F1F"/>
                </a:solidFill>
                <a:effectLst/>
                <a:latin typeface="Courier New" panose="02070309020205020404" pitchFamily="49" charset="0"/>
              </a:rPr>
              <a:t>GradientBoosting</a:t>
            </a:r>
            <a:r>
              <a:rPr lang="en-US" altLang="zh-CN" sz="1000" b="0" i="0" dirty="0">
                <a:solidFill>
                  <a:srgbClr val="1F1F1F"/>
                </a:solidFill>
                <a:effectLst/>
                <a:latin typeface="Courier New" panose="02070309020205020404" pitchFamily="49" charset="0"/>
              </a:rPr>
              <a:t>:  {'</a:t>
            </a:r>
            <a:r>
              <a:rPr lang="en-US" altLang="zh-CN" sz="1000" b="0" i="0" dirty="0" err="1">
                <a:solidFill>
                  <a:srgbClr val="1F1F1F"/>
                </a:solidFill>
                <a:effectLst/>
                <a:latin typeface="Courier New" panose="02070309020205020404" pitchFamily="49" charset="0"/>
              </a:rPr>
              <a:t>learning_rate</a:t>
            </a:r>
            <a:r>
              <a:rPr lang="en-US" altLang="zh-CN" sz="1000" b="0" i="0" dirty="0">
                <a:solidFill>
                  <a:srgbClr val="1F1F1F"/>
                </a:solidFill>
                <a:effectLst/>
                <a:latin typeface="Courier New" panose="02070309020205020404" pitchFamily="49" charset="0"/>
              </a:rPr>
              <a:t>': 0.1, '</a:t>
            </a:r>
            <a:r>
              <a:rPr lang="en-US" altLang="zh-CN" sz="1000" b="0" i="0" dirty="0" err="1">
                <a:solidFill>
                  <a:srgbClr val="1F1F1F"/>
                </a:solidFill>
                <a:effectLst/>
                <a:latin typeface="Courier New" panose="02070309020205020404" pitchFamily="49" charset="0"/>
              </a:rPr>
              <a:t>max_depth</a:t>
            </a:r>
            <a:r>
              <a:rPr lang="en-US" altLang="zh-CN" sz="1000" b="0" i="0" dirty="0">
                <a:solidFill>
                  <a:srgbClr val="1F1F1F"/>
                </a:solidFill>
                <a:effectLst/>
                <a:latin typeface="Courier New" panose="02070309020205020404" pitchFamily="49" charset="0"/>
              </a:rPr>
              <a:t>': 10, '</a:t>
            </a:r>
            <a:r>
              <a:rPr lang="en-US" altLang="zh-CN" sz="1000" b="0" i="0" dirty="0" err="1">
                <a:solidFill>
                  <a:srgbClr val="1F1F1F"/>
                </a:solidFill>
                <a:effectLst/>
                <a:latin typeface="Courier New" panose="02070309020205020404" pitchFamily="49" charset="0"/>
              </a:rPr>
              <a:t>n_estimators</a:t>
            </a:r>
            <a:r>
              <a:rPr lang="en-US" altLang="zh-CN" sz="1000" b="0" i="0" dirty="0">
                <a:solidFill>
                  <a:srgbClr val="1F1F1F"/>
                </a:solidFill>
                <a:effectLst/>
                <a:latin typeface="Courier New" panose="02070309020205020404" pitchFamily="49" charset="0"/>
              </a:rPr>
              <a:t>': 100}</a:t>
            </a:r>
          </a:p>
          <a:p>
            <a:r>
              <a:rPr lang="en-US" altLang="zh-CN" sz="1000" b="0" i="0" dirty="0">
                <a:solidFill>
                  <a:srgbClr val="1F1F1F"/>
                </a:solidFill>
                <a:effectLst/>
                <a:latin typeface="Courier New" panose="02070309020205020404" pitchFamily="49" charset="0"/>
              </a:rPr>
              <a:t>Mean CV Score for </a:t>
            </a:r>
            <a:r>
              <a:rPr lang="en-US" altLang="zh-CN" sz="1000" b="0" i="0" dirty="0" err="1">
                <a:solidFill>
                  <a:srgbClr val="1F1F1F"/>
                </a:solidFill>
                <a:effectLst/>
                <a:latin typeface="Courier New" panose="02070309020205020404" pitchFamily="49" charset="0"/>
              </a:rPr>
              <a:t>GradientBoosting</a:t>
            </a:r>
            <a:r>
              <a:rPr lang="en-US" altLang="zh-CN" sz="1000" b="0" i="0" dirty="0">
                <a:solidFill>
                  <a:srgbClr val="1F1F1F"/>
                </a:solidFill>
                <a:effectLst/>
                <a:latin typeface="Courier New" panose="02070309020205020404" pitchFamily="49" charset="0"/>
              </a:rPr>
              <a:t>: 1.3564175328014496</a:t>
            </a:r>
          </a:p>
          <a:p>
            <a:r>
              <a:rPr lang="en-US" altLang="zh-CN" sz="1000" b="0" i="0" dirty="0">
                <a:solidFill>
                  <a:srgbClr val="1F1F1F"/>
                </a:solidFill>
                <a:effectLst/>
                <a:latin typeface="Courier New" panose="02070309020205020404" pitchFamily="49" charset="0"/>
              </a:rPr>
              <a:t>Traceback (most recent call last):</a:t>
            </a:r>
          </a:p>
          <a:p>
            <a:r>
              <a:rPr lang="en-US" altLang="zh-CN" sz="1000" b="0" i="0" dirty="0">
                <a:solidFill>
                  <a:srgbClr val="1F1F1F"/>
                </a:solidFill>
                <a:effectLst/>
                <a:latin typeface="Courier New" panose="02070309020205020404" pitchFamily="49" charset="0"/>
              </a:rPr>
              <a:t>  File "&lt;ipython-input-8-50e78fef4f4a&gt;", line 144, in</a:t>
            </a:r>
          </a:p>
          <a:p>
            <a:r>
              <a:rPr lang="en-US" altLang="zh-CN" sz="1000" dirty="0">
                <a:solidFill>
                  <a:srgbClr val="1F1F1F"/>
                </a:solidFill>
                <a:latin typeface="Courier New" panose="02070309020205020404" pitchFamily="49" charset="0"/>
              </a:rPr>
              <a:t>……</a:t>
            </a:r>
            <a:r>
              <a:rPr lang="zh-CN" altLang="en-US" sz="1000" dirty="0">
                <a:solidFill>
                  <a:srgbClr val="1F1F1F"/>
                </a:solidFill>
                <a:latin typeface="Courier New" panose="02070309020205020404" pitchFamily="49" charset="0"/>
              </a:rPr>
              <a:t>（省略报错部分）</a:t>
            </a:r>
            <a:br>
              <a:rPr lang="en-US" altLang="zh-CN" sz="1000" dirty="0">
                <a:solidFill>
                  <a:srgbClr val="1F1F1F"/>
                </a:solidFill>
                <a:latin typeface="Courier New" panose="02070309020205020404" pitchFamily="49" charset="0"/>
              </a:rPr>
            </a:br>
            <a:r>
              <a:rPr lang="en-US" altLang="zh-CN" sz="1000" dirty="0" err="1">
                <a:solidFill>
                  <a:srgbClr val="1F1F1F"/>
                </a:solidFill>
                <a:latin typeface="Courier New" panose="02070309020205020404" pitchFamily="49" charset="0"/>
              </a:rPr>
              <a:t>KeyboardInterrupt</a:t>
            </a:r>
            <a:endParaRPr lang="en-US" altLang="zh-CN" sz="1000" dirty="0">
              <a:solidFill>
                <a:srgbClr val="1F1F1F"/>
              </a:solidFill>
              <a:latin typeface="Courier New" panose="02070309020205020404" pitchFamily="49" charset="0"/>
            </a:endParaRPr>
          </a:p>
          <a:p>
            <a:r>
              <a:rPr lang="en-US" altLang="zh-CN" sz="1000" dirty="0" err="1">
                <a:solidFill>
                  <a:srgbClr val="1F1F1F"/>
                </a:solidFill>
                <a:latin typeface="Courier New" panose="02070309020205020404" pitchFamily="49" charset="0"/>
              </a:rPr>
              <a:t>TimeoutError</a:t>
            </a:r>
            <a:r>
              <a:rPr lang="en-US" altLang="zh-CN" sz="1000" dirty="0">
                <a:solidFill>
                  <a:srgbClr val="1F1F1F"/>
                </a:solidFill>
                <a:latin typeface="Courier New" panose="02070309020205020404" pitchFamily="49" charset="0"/>
              </a:rPr>
              <a:t>: Execution exceeded the time limit of 20 minutes</a:t>
            </a:r>
            <a:endParaRPr lang="zh-CN" altLang="en-US" sz="1000" dirty="0"/>
          </a:p>
        </p:txBody>
      </p:sp>
      <p:sp>
        <p:nvSpPr>
          <p:cNvPr id="149" name="矩形 148">
            <a:extLst>
              <a:ext uri="{FF2B5EF4-FFF2-40B4-BE49-F238E27FC236}">
                <a16:creationId xmlns:a16="http://schemas.microsoft.com/office/drawing/2014/main" id="{91006133-2D74-53B3-B8A8-D17B8222ECC6}"/>
              </a:ext>
            </a:extLst>
          </p:cNvPr>
          <p:cNvSpPr/>
          <p:nvPr/>
        </p:nvSpPr>
        <p:spPr>
          <a:xfrm>
            <a:off x="7296528" y="4425967"/>
            <a:ext cx="4711360" cy="2336781"/>
          </a:xfrm>
          <a:prstGeom prst="rect">
            <a:avLst/>
          </a:prstGeom>
          <a:noFill/>
          <a:ln w="38100">
            <a:solidFill>
              <a:srgbClr val="0070C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圆角 149">
            <a:extLst>
              <a:ext uri="{FF2B5EF4-FFF2-40B4-BE49-F238E27FC236}">
                <a16:creationId xmlns:a16="http://schemas.microsoft.com/office/drawing/2014/main" id="{68338BD3-7B0C-9951-AE8A-7EEE7C23DF51}"/>
              </a:ext>
            </a:extLst>
          </p:cNvPr>
          <p:cNvSpPr/>
          <p:nvPr/>
        </p:nvSpPr>
        <p:spPr>
          <a:xfrm>
            <a:off x="7296528" y="4421106"/>
            <a:ext cx="4711360" cy="3193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Json</a:t>
            </a:r>
            <a:r>
              <a:rPr lang="zh-CN" altLang="en-US" b="1" dirty="0">
                <a:solidFill>
                  <a:schemeClr val="tx1"/>
                </a:solidFill>
              </a:rPr>
              <a:t>文件（供程序使用的变量）</a:t>
            </a:r>
            <a:endParaRPr lang="en-US" altLang="zh-CN" b="1" dirty="0">
              <a:solidFill>
                <a:schemeClr val="tx1"/>
              </a:solidFill>
            </a:endParaRPr>
          </a:p>
        </p:txBody>
      </p:sp>
      <p:sp>
        <p:nvSpPr>
          <p:cNvPr id="151" name="文本框 150">
            <a:extLst>
              <a:ext uri="{FF2B5EF4-FFF2-40B4-BE49-F238E27FC236}">
                <a16:creationId xmlns:a16="http://schemas.microsoft.com/office/drawing/2014/main" id="{E474AABB-9A37-67ED-70EE-4DE30E512386}"/>
              </a:ext>
            </a:extLst>
          </p:cNvPr>
          <p:cNvSpPr txBox="1"/>
          <p:nvPr/>
        </p:nvSpPr>
        <p:spPr>
          <a:xfrm>
            <a:off x="7345384" y="4720938"/>
            <a:ext cx="4662503" cy="1815882"/>
          </a:xfrm>
          <a:prstGeom prst="rect">
            <a:avLst/>
          </a:prstGeom>
          <a:noFill/>
        </p:spPr>
        <p:txBody>
          <a:bodyPr wrap="square" rtlCol="0">
            <a:spAutoFit/>
          </a:bodyPr>
          <a:lstStyle/>
          <a:p>
            <a:r>
              <a:rPr lang="zh-CN" altLang="en-US" sz="1100" b="0" i="0" dirty="0">
                <a:solidFill>
                  <a:srgbClr val="1F1F1F"/>
                </a:solidFill>
                <a:effectLst/>
                <a:latin typeface="Courier New" panose="02070309020205020404" pitchFamily="49" charset="0"/>
              </a:rPr>
              <a:t> </a:t>
            </a:r>
            <a:r>
              <a:rPr lang="en-US" altLang="zh-CN" sz="1400" b="0" i="0" dirty="0">
                <a:solidFill>
                  <a:srgbClr val="1F1F1F"/>
                </a:solidFill>
                <a:effectLst/>
                <a:latin typeface="Courier New" panose="02070309020205020404" pitchFamily="49" charset="0"/>
              </a:rPr>
              <a:t>"summary": "</a:t>
            </a:r>
            <a:r>
              <a:rPr lang="zh-CN" altLang="en-US" sz="1400" b="0" i="0" dirty="0">
                <a:solidFill>
                  <a:srgbClr val="1F1F1F"/>
                </a:solidFill>
                <a:effectLst/>
                <a:latin typeface="Courier New" panose="02070309020205020404" pitchFamily="49" charset="0"/>
              </a:rPr>
              <a:t>代码实现了一个基于特征选择和超参数调优的回归模型，使用了随机森林、梯度提升、</a:t>
            </a:r>
            <a:r>
              <a:rPr lang="en-US" altLang="zh-CN" sz="1400" b="0" i="0" dirty="0" err="1">
                <a:solidFill>
                  <a:srgbClr val="1F1F1F"/>
                </a:solidFill>
                <a:effectLst/>
                <a:latin typeface="Courier New" panose="02070309020205020404" pitchFamily="49" charset="0"/>
              </a:rPr>
              <a:t>XGBoost</a:t>
            </a:r>
            <a:r>
              <a:rPr lang="zh-CN" altLang="en-US" sz="1400" b="0" i="0" dirty="0">
                <a:solidFill>
                  <a:srgbClr val="1F1F1F"/>
                </a:solidFill>
                <a:effectLst/>
                <a:latin typeface="Courier New" panose="02070309020205020404" pitchFamily="49" charset="0"/>
              </a:rPr>
              <a:t>和</a:t>
            </a:r>
            <a:r>
              <a:rPr lang="en-US" altLang="zh-CN" sz="1400" b="0" i="0" dirty="0" err="1">
                <a:solidFill>
                  <a:srgbClr val="1F1F1F"/>
                </a:solidFill>
                <a:effectLst/>
                <a:latin typeface="Courier New" panose="02070309020205020404" pitchFamily="49" charset="0"/>
              </a:rPr>
              <a:t>LightGBM</a:t>
            </a:r>
            <a:r>
              <a:rPr lang="zh-CN" altLang="en-US" sz="1400" b="0" i="0" dirty="0">
                <a:solidFill>
                  <a:srgbClr val="1F1F1F"/>
                </a:solidFill>
                <a:effectLst/>
                <a:latin typeface="Courier New" panose="02070309020205020404" pitchFamily="49" charset="0"/>
              </a:rPr>
              <a:t>四种模型。通过相关性分析选择了与目标变量相关的特征，并进行了标准化处理。然而，在执行超参数调优时，代码因超时而中断，未能完成所有模型的网格搜索和评估。最佳模型和</a:t>
            </a:r>
            <a:r>
              <a:rPr lang="en-US" altLang="zh-CN" sz="1400" b="0" i="0" dirty="0">
                <a:solidFill>
                  <a:srgbClr val="1F1F1F"/>
                </a:solidFill>
                <a:effectLst/>
                <a:latin typeface="Courier New" panose="02070309020205020404" pitchFamily="49" charset="0"/>
              </a:rPr>
              <a:t>MSE</a:t>
            </a:r>
            <a:r>
              <a:rPr lang="zh-CN" altLang="en-US" sz="1400" b="0" i="0" dirty="0">
                <a:solidFill>
                  <a:srgbClr val="1F1F1F"/>
                </a:solidFill>
                <a:effectLst/>
                <a:latin typeface="Courier New" panose="02070309020205020404" pitchFamily="49" charset="0"/>
              </a:rPr>
              <a:t>值未能输出。</a:t>
            </a:r>
            <a:r>
              <a:rPr lang="en-US" altLang="zh-CN" sz="1400" b="0" i="0" dirty="0">
                <a:solidFill>
                  <a:srgbClr val="1F1F1F"/>
                </a:solidFill>
                <a:effectLst/>
                <a:latin typeface="Courier New" panose="02070309020205020404" pitchFamily="49" charset="0"/>
              </a:rPr>
              <a:t>",</a:t>
            </a:r>
          </a:p>
          <a:p>
            <a:r>
              <a:rPr lang="en-US" altLang="zh-CN" sz="1400" b="0" i="0" dirty="0">
                <a:solidFill>
                  <a:srgbClr val="1F1F1F"/>
                </a:solidFill>
                <a:effectLst/>
                <a:latin typeface="Courier New" panose="02070309020205020404" pitchFamily="49" charset="0"/>
              </a:rPr>
              <a:t> "</a:t>
            </a:r>
            <a:r>
              <a:rPr lang="en-US" altLang="zh-CN" sz="1400" b="0" i="0" dirty="0" err="1">
                <a:solidFill>
                  <a:srgbClr val="1F1F1F"/>
                </a:solidFill>
                <a:effectLst/>
                <a:latin typeface="Courier New" panose="02070309020205020404" pitchFamily="49" charset="0"/>
              </a:rPr>
              <a:t>is_buggy</a:t>
            </a:r>
            <a:r>
              <a:rPr lang="en-US" altLang="zh-CN" sz="1400" b="0" i="0" dirty="0">
                <a:solidFill>
                  <a:srgbClr val="1F1F1F"/>
                </a:solidFill>
                <a:effectLst/>
                <a:latin typeface="Courier New" panose="02070309020205020404" pitchFamily="49" charset="0"/>
              </a:rPr>
              <a:t>": true,</a:t>
            </a:r>
          </a:p>
          <a:p>
            <a:r>
              <a:rPr lang="en-US" altLang="zh-CN" sz="1400" b="0" i="0" dirty="0">
                <a:solidFill>
                  <a:srgbClr val="1F1F1F"/>
                </a:solidFill>
                <a:effectLst/>
                <a:latin typeface="Courier New" panose="02070309020205020404" pitchFamily="49" charset="0"/>
              </a:rPr>
              <a:t> "metric": 3.0</a:t>
            </a:r>
            <a:endParaRPr lang="zh-CN" altLang="en-US" sz="1400" dirty="0"/>
          </a:p>
        </p:txBody>
      </p:sp>
      <p:cxnSp>
        <p:nvCxnSpPr>
          <p:cNvPr id="152" name="直接箭头连接符 151">
            <a:extLst>
              <a:ext uri="{FF2B5EF4-FFF2-40B4-BE49-F238E27FC236}">
                <a16:creationId xmlns:a16="http://schemas.microsoft.com/office/drawing/2014/main" id="{22DBB594-B286-2DA8-B4A3-189B6372E92B}"/>
              </a:ext>
            </a:extLst>
          </p:cNvPr>
          <p:cNvCxnSpPr>
            <a:cxnSpLocks/>
          </p:cNvCxnSpPr>
          <p:nvPr/>
        </p:nvCxnSpPr>
        <p:spPr>
          <a:xfrm>
            <a:off x="4926901" y="5642478"/>
            <a:ext cx="42262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4" name="直接箭头连接符 153">
            <a:extLst>
              <a:ext uri="{FF2B5EF4-FFF2-40B4-BE49-F238E27FC236}">
                <a16:creationId xmlns:a16="http://schemas.microsoft.com/office/drawing/2014/main" id="{05B24FDF-B301-11D2-7DFA-90FC7EFDC9C8}"/>
              </a:ext>
            </a:extLst>
          </p:cNvPr>
          <p:cNvCxnSpPr>
            <a:cxnSpLocks/>
          </p:cNvCxnSpPr>
          <p:nvPr/>
        </p:nvCxnSpPr>
        <p:spPr>
          <a:xfrm>
            <a:off x="6794006" y="5650841"/>
            <a:ext cx="42262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6" name="矩形: 圆角 155">
            <a:extLst>
              <a:ext uri="{FF2B5EF4-FFF2-40B4-BE49-F238E27FC236}">
                <a16:creationId xmlns:a16="http://schemas.microsoft.com/office/drawing/2014/main" id="{254E1CDC-9D85-9C79-4F11-AF00F430C56C}"/>
              </a:ext>
            </a:extLst>
          </p:cNvPr>
          <p:cNvSpPr/>
          <p:nvPr/>
        </p:nvSpPr>
        <p:spPr>
          <a:xfrm>
            <a:off x="5174547" y="4961953"/>
            <a:ext cx="1685414" cy="241365"/>
          </a:xfrm>
          <a:prstGeom prst="roundRect">
            <a:avLst/>
          </a:prstGeom>
          <a:solidFill>
            <a:schemeClr val="accent4">
              <a:lumMod val="60000"/>
              <a:lumOff val="40000"/>
              <a:alpha val="3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solidFill>
                  <a:schemeClr val="tx1"/>
                </a:solidFill>
              </a:rPr>
              <a:t>User_prompt</a:t>
            </a:r>
            <a:endParaRPr lang="en-US" altLang="zh-CN" sz="1600" b="1" dirty="0">
              <a:solidFill>
                <a:schemeClr val="tx1"/>
              </a:solidFill>
            </a:endParaRPr>
          </a:p>
        </p:txBody>
      </p:sp>
      <p:sp>
        <p:nvSpPr>
          <p:cNvPr id="157" name="矩形: 圆角 156">
            <a:extLst>
              <a:ext uri="{FF2B5EF4-FFF2-40B4-BE49-F238E27FC236}">
                <a16:creationId xmlns:a16="http://schemas.microsoft.com/office/drawing/2014/main" id="{049D82E9-AA73-7141-57C9-63065AFFF30E}"/>
              </a:ext>
            </a:extLst>
          </p:cNvPr>
          <p:cNvSpPr/>
          <p:nvPr/>
        </p:nvSpPr>
        <p:spPr>
          <a:xfrm>
            <a:off x="5159392" y="4609827"/>
            <a:ext cx="1685414" cy="241365"/>
          </a:xfrm>
          <a:prstGeom prst="roundRect">
            <a:avLst/>
          </a:prstGeom>
          <a:solidFill>
            <a:schemeClr val="accent4">
              <a:lumMod val="60000"/>
              <a:lumOff val="40000"/>
              <a:alpha val="3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solidFill>
                  <a:schemeClr val="tx1"/>
                </a:solidFill>
              </a:rPr>
              <a:t>System_prompt</a:t>
            </a:r>
            <a:endParaRPr lang="en-US" altLang="zh-CN" sz="1600" b="1" dirty="0">
              <a:solidFill>
                <a:schemeClr val="tx1"/>
              </a:solidFill>
            </a:endParaRPr>
          </a:p>
        </p:txBody>
      </p:sp>
      <p:sp>
        <p:nvSpPr>
          <p:cNvPr id="6" name="平行四边形 5">
            <a:extLst>
              <a:ext uri="{FF2B5EF4-FFF2-40B4-BE49-F238E27FC236}">
                <a16:creationId xmlns:a16="http://schemas.microsoft.com/office/drawing/2014/main" id="{2324ABC8-DBAC-EEAE-8F44-8C9F972E94CA}"/>
              </a:ext>
            </a:extLst>
          </p:cNvPr>
          <p:cNvSpPr/>
          <p:nvPr/>
        </p:nvSpPr>
        <p:spPr>
          <a:xfrm>
            <a:off x="7345384" y="803428"/>
            <a:ext cx="3534765" cy="431484"/>
          </a:xfrm>
          <a:prstGeom prst="parallelogram">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上一页</a:t>
            </a:r>
            <a:r>
              <a:rPr lang="en-US" altLang="zh-CN" b="1" dirty="0">
                <a:solidFill>
                  <a:schemeClr val="tx1"/>
                </a:solidFill>
              </a:rPr>
              <a:t>PPT</a:t>
            </a:r>
            <a:endParaRPr lang="zh-CN" altLang="en-US" b="1" dirty="0">
              <a:solidFill>
                <a:schemeClr val="tx1"/>
              </a:solidFill>
            </a:endParaRPr>
          </a:p>
        </p:txBody>
      </p:sp>
      <p:cxnSp>
        <p:nvCxnSpPr>
          <p:cNvPr id="155" name="直接箭头连接符 154">
            <a:extLst>
              <a:ext uri="{FF2B5EF4-FFF2-40B4-BE49-F238E27FC236}">
                <a16:creationId xmlns:a16="http://schemas.microsoft.com/office/drawing/2014/main" id="{0701D91F-84FC-DEF5-3AA1-BE7542667202}"/>
              </a:ext>
            </a:extLst>
          </p:cNvPr>
          <p:cNvCxnSpPr>
            <a:cxnSpLocks/>
          </p:cNvCxnSpPr>
          <p:nvPr/>
        </p:nvCxnSpPr>
        <p:spPr>
          <a:xfrm>
            <a:off x="9077321" y="1227292"/>
            <a:ext cx="0" cy="3177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8" name="矩形: 圆角 157">
            <a:extLst>
              <a:ext uri="{FF2B5EF4-FFF2-40B4-BE49-F238E27FC236}">
                <a16:creationId xmlns:a16="http://schemas.microsoft.com/office/drawing/2014/main" id="{26D80D96-7AFE-14CA-F378-A167C542F6AF}"/>
              </a:ext>
            </a:extLst>
          </p:cNvPr>
          <p:cNvSpPr/>
          <p:nvPr/>
        </p:nvSpPr>
        <p:spPr>
          <a:xfrm>
            <a:off x="7527027" y="6053731"/>
            <a:ext cx="1967185" cy="384529"/>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文本框 158">
            <a:extLst>
              <a:ext uri="{FF2B5EF4-FFF2-40B4-BE49-F238E27FC236}">
                <a16:creationId xmlns:a16="http://schemas.microsoft.com/office/drawing/2014/main" id="{D2612DDB-3374-DFCD-49FB-7ED241963D29}"/>
              </a:ext>
            </a:extLst>
          </p:cNvPr>
          <p:cNvSpPr txBox="1"/>
          <p:nvPr/>
        </p:nvSpPr>
        <p:spPr>
          <a:xfrm>
            <a:off x="9494212" y="6017624"/>
            <a:ext cx="2259748" cy="646331"/>
          </a:xfrm>
          <a:prstGeom prst="rect">
            <a:avLst/>
          </a:prstGeom>
          <a:noFill/>
        </p:spPr>
        <p:txBody>
          <a:bodyPr wrap="square" rtlCol="0">
            <a:spAutoFit/>
          </a:bodyPr>
          <a:lstStyle/>
          <a:p>
            <a:pPr algn="ctr"/>
            <a:r>
              <a:rPr lang="zh-CN" altLang="en-US" dirty="0">
                <a:solidFill>
                  <a:srgbClr val="FF0000"/>
                </a:solidFill>
              </a:rPr>
              <a:t>控制流程的两个关键变量</a:t>
            </a:r>
          </a:p>
        </p:txBody>
      </p:sp>
    </p:spTree>
    <p:extLst>
      <p:ext uri="{BB962C8B-B14F-4D97-AF65-F5344CB8AC3E}">
        <p14:creationId xmlns:p14="http://schemas.microsoft.com/office/powerpoint/2010/main" val="41928314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30610EA5-2DDC-9AE2-6446-01A32BE38197}"/>
              </a:ext>
            </a:extLst>
          </p:cNvPr>
          <p:cNvSpPr/>
          <p:nvPr/>
        </p:nvSpPr>
        <p:spPr>
          <a:xfrm>
            <a:off x="683413" y="4727476"/>
            <a:ext cx="6099971" cy="1571807"/>
          </a:xfrm>
          <a:prstGeom prst="roundRect">
            <a:avLst>
              <a:gd name="adj" fmla="val 7577"/>
            </a:avLst>
          </a:prstGeom>
          <a:noFill/>
          <a:ln w="38100">
            <a:solidFill>
              <a:schemeClr val="accent1">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638B36D6-C90D-0A40-A28E-3BBA9116D50D}"/>
              </a:ext>
            </a:extLst>
          </p:cNvPr>
          <p:cNvSpPr txBox="1"/>
          <p:nvPr/>
        </p:nvSpPr>
        <p:spPr>
          <a:xfrm>
            <a:off x="0" y="0"/>
            <a:ext cx="7315203" cy="830997"/>
          </a:xfrm>
          <a:prstGeom prst="rect">
            <a:avLst/>
          </a:prstGeom>
          <a:noFill/>
        </p:spPr>
        <p:txBody>
          <a:bodyPr wrap="square" rtlCol="0">
            <a:spAutoFit/>
          </a:bodyPr>
          <a:lstStyle/>
          <a:p>
            <a:r>
              <a:rPr lang="en-US" altLang="zh-CN" sz="2400" b="1" dirty="0">
                <a:latin typeface="Times New Roman" panose="02020603050405020304" pitchFamily="18" charset="0"/>
                <a:ea typeface="新宋体" panose="02010609030101010101" pitchFamily="49" charset="-122"/>
              </a:rPr>
              <a:t>Finding key pieces of the puzzle</a:t>
            </a:r>
          </a:p>
          <a:p>
            <a:r>
              <a:rPr lang="zh-CN" altLang="en-US" sz="2400" b="1" dirty="0">
                <a:latin typeface="Times New Roman" panose="02020603050405020304" pitchFamily="18" charset="0"/>
                <a:ea typeface="新宋体" panose="02010609030101010101" pitchFamily="49" charset="-122"/>
              </a:rPr>
              <a:t>理解工作流</a:t>
            </a:r>
            <a:r>
              <a:rPr lang="en-US" altLang="zh-CN" sz="2400" b="1" dirty="0">
                <a:latin typeface="Times New Roman" panose="02020603050405020304" pitchFamily="18" charset="0"/>
                <a:ea typeface="新宋体" panose="02010609030101010101" pitchFamily="49" charset="-122"/>
              </a:rPr>
              <a:t>(2.1.5) – step</a:t>
            </a:r>
            <a:r>
              <a:rPr lang="zh-CN" altLang="en-US" sz="2400" b="1" dirty="0">
                <a:latin typeface="Times New Roman" panose="02020603050405020304" pitchFamily="18" charset="0"/>
                <a:ea typeface="新宋体" panose="02010609030101010101" pitchFamily="49" charset="-122"/>
              </a:rPr>
              <a:t>整体回顾</a:t>
            </a:r>
            <a:endParaRPr lang="en-US" altLang="zh-CN" sz="2400" b="1" dirty="0">
              <a:latin typeface="Times New Roman" panose="02020603050405020304" pitchFamily="18" charset="0"/>
              <a:ea typeface="新宋体" panose="02010609030101010101" pitchFamily="49" charset="-122"/>
            </a:endParaRPr>
          </a:p>
        </p:txBody>
      </p:sp>
      <p:sp>
        <p:nvSpPr>
          <p:cNvPr id="7" name="矩形: 圆角 6">
            <a:extLst>
              <a:ext uri="{FF2B5EF4-FFF2-40B4-BE49-F238E27FC236}">
                <a16:creationId xmlns:a16="http://schemas.microsoft.com/office/drawing/2014/main" id="{64230DE9-C803-6467-3BB8-6512095EA178}"/>
              </a:ext>
            </a:extLst>
          </p:cNvPr>
          <p:cNvSpPr/>
          <p:nvPr/>
        </p:nvSpPr>
        <p:spPr>
          <a:xfrm>
            <a:off x="2166937" y="882072"/>
            <a:ext cx="3095625" cy="4314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def step(self, </a:t>
            </a:r>
            <a:r>
              <a:rPr lang="en-US" altLang="zh-CN" dirty="0" err="1"/>
              <a:t>exec_callback</a:t>
            </a:r>
            <a:r>
              <a:rPr lang="en-US" altLang="zh-CN" dirty="0"/>
              <a:t>)</a:t>
            </a:r>
            <a:endParaRPr lang="zh-CN" altLang="en-US" dirty="0"/>
          </a:p>
        </p:txBody>
      </p:sp>
      <p:cxnSp>
        <p:nvCxnSpPr>
          <p:cNvPr id="9" name="直接箭头连接符 8">
            <a:extLst>
              <a:ext uri="{FF2B5EF4-FFF2-40B4-BE49-F238E27FC236}">
                <a16:creationId xmlns:a16="http://schemas.microsoft.com/office/drawing/2014/main" id="{1CD9345F-80B8-12C7-50B3-0DA7D645B098}"/>
              </a:ext>
            </a:extLst>
          </p:cNvPr>
          <p:cNvCxnSpPr>
            <a:stCxn id="7" idx="2"/>
          </p:cNvCxnSpPr>
          <p:nvPr/>
        </p:nvCxnSpPr>
        <p:spPr>
          <a:xfrm flipH="1">
            <a:off x="3714749" y="1313556"/>
            <a:ext cx="1" cy="3247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平行四边形 10">
            <a:extLst>
              <a:ext uri="{FF2B5EF4-FFF2-40B4-BE49-F238E27FC236}">
                <a16:creationId xmlns:a16="http://schemas.microsoft.com/office/drawing/2014/main" id="{93E30F66-2C44-564E-0D19-6325BFC5413E}"/>
              </a:ext>
            </a:extLst>
          </p:cNvPr>
          <p:cNvSpPr/>
          <p:nvPr/>
        </p:nvSpPr>
        <p:spPr>
          <a:xfrm>
            <a:off x="2100266" y="1638300"/>
            <a:ext cx="3162296" cy="431484"/>
          </a:xfrm>
          <a:prstGeom prst="parallelogram">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判断</a:t>
            </a:r>
            <a:r>
              <a:rPr lang="en-US" altLang="zh-CN" b="1" dirty="0">
                <a:solidFill>
                  <a:schemeClr val="tx1"/>
                </a:solidFill>
              </a:rPr>
              <a:t>Node</a:t>
            </a:r>
            <a:r>
              <a:rPr lang="zh-CN" altLang="en-US" b="1" dirty="0">
                <a:solidFill>
                  <a:schemeClr val="tx1"/>
                </a:solidFill>
              </a:rPr>
              <a:t>类型</a:t>
            </a:r>
          </a:p>
        </p:txBody>
      </p:sp>
      <p:sp>
        <p:nvSpPr>
          <p:cNvPr id="15" name="矩形: 圆角 14">
            <a:extLst>
              <a:ext uri="{FF2B5EF4-FFF2-40B4-BE49-F238E27FC236}">
                <a16:creationId xmlns:a16="http://schemas.microsoft.com/office/drawing/2014/main" id="{E72EBFF0-A527-5EE2-5D27-06CB1CC7E490}"/>
              </a:ext>
            </a:extLst>
          </p:cNvPr>
          <p:cNvSpPr/>
          <p:nvPr/>
        </p:nvSpPr>
        <p:spPr>
          <a:xfrm>
            <a:off x="683420" y="2394528"/>
            <a:ext cx="1483517" cy="4314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def _draft</a:t>
            </a:r>
            <a:endParaRPr lang="zh-CN" altLang="en-US" dirty="0"/>
          </a:p>
        </p:txBody>
      </p:sp>
      <p:sp>
        <p:nvSpPr>
          <p:cNvPr id="30" name="矩形: 圆角 29">
            <a:extLst>
              <a:ext uri="{FF2B5EF4-FFF2-40B4-BE49-F238E27FC236}">
                <a16:creationId xmlns:a16="http://schemas.microsoft.com/office/drawing/2014/main" id="{223C83A1-44DF-FF2F-6839-E256CAEBD932}"/>
              </a:ext>
            </a:extLst>
          </p:cNvPr>
          <p:cNvSpPr/>
          <p:nvPr/>
        </p:nvSpPr>
        <p:spPr>
          <a:xfrm>
            <a:off x="2991648" y="2391931"/>
            <a:ext cx="1483518" cy="4314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def _debug</a:t>
            </a:r>
            <a:endParaRPr lang="zh-CN" altLang="en-US" dirty="0"/>
          </a:p>
        </p:txBody>
      </p:sp>
      <p:sp>
        <p:nvSpPr>
          <p:cNvPr id="31" name="矩形: 圆角 30">
            <a:extLst>
              <a:ext uri="{FF2B5EF4-FFF2-40B4-BE49-F238E27FC236}">
                <a16:creationId xmlns:a16="http://schemas.microsoft.com/office/drawing/2014/main" id="{EB8B681D-F80D-220B-13DD-9BFC9E51C403}"/>
              </a:ext>
            </a:extLst>
          </p:cNvPr>
          <p:cNvSpPr/>
          <p:nvPr/>
        </p:nvSpPr>
        <p:spPr>
          <a:xfrm>
            <a:off x="5299872" y="2395684"/>
            <a:ext cx="1483519" cy="4314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def _improve</a:t>
            </a:r>
            <a:endParaRPr lang="zh-CN" altLang="en-US" dirty="0"/>
          </a:p>
        </p:txBody>
      </p:sp>
      <p:cxnSp>
        <p:nvCxnSpPr>
          <p:cNvPr id="34" name="直接连接符 33">
            <a:extLst>
              <a:ext uri="{FF2B5EF4-FFF2-40B4-BE49-F238E27FC236}">
                <a16:creationId xmlns:a16="http://schemas.microsoft.com/office/drawing/2014/main" id="{2D33BAC1-4DEA-B449-142F-23F0D99F2FB2}"/>
              </a:ext>
            </a:extLst>
          </p:cNvPr>
          <p:cNvCxnSpPr>
            <a:cxnSpLocks/>
          </p:cNvCxnSpPr>
          <p:nvPr/>
        </p:nvCxnSpPr>
        <p:spPr>
          <a:xfrm>
            <a:off x="3733406" y="2069784"/>
            <a:ext cx="0" cy="17811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8C7B9850-1CB4-7432-8C79-B81271BC6714}"/>
              </a:ext>
            </a:extLst>
          </p:cNvPr>
          <p:cNvCxnSpPr>
            <a:cxnSpLocks/>
          </p:cNvCxnSpPr>
          <p:nvPr/>
        </p:nvCxnSpPr>
        <p:spPr>
          <a:xfrm flipH="1">
            <a:off x="1425178" y="2247900"/>
            <a:ext cx="23082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A1ABD3E8-C9C4-F9E5-C8C3-139C759E04CF}"/>
              </a:ext>
            </a:extLst>
          </p:cNvPr>
          <p:cNvCxnSpPr>
            <a:cxnSpLocks/>
          </p:cNvCxnSpPr>
          <p:nvPr/>
        </p:nvCxnSpPr>
        <p:spPr>
          <a:xfrm flipV="1">
            <a:off x="3733406" y="2246602"/>
            <a:ext cx="2308225" cy="1298"/>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9148A944-E4E5-3B19-B2D0-22DC24359B19}"/>
              </a:ext>
            </a:extLst>
          </p:cNvPr>
          <p:cNvCxnSpPr>
            <a:endCxn id="15" idx="0"/>
          </p:cNvCxnSpPr>
          <p:nvPr/>
        </p:nvCxnSpPr>
        <p:spPr>
          <a:xfrm>
            <a:off x="1425178" y="2247900"/>
            <a:ext cx="1" cy="146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C23E5BD0-C21E-40D8-8A12-6B7718DE479D}"/>
              </a:ext>
            </a:extLst>
          </p:cNvPr>
          <p:cNvCxnSpPr>
            <a:cxnSpLocks/>
            <a:endCxn id="30" idx="0"/>
          </p:cNvCxnSpPr>
          <p:nvPr/>
        </p:nvCxnSpPr>
        <p:spPr>
          <a:xfrm>
            <a:off x="3733405" y="2246602"/>
            <a:ext cx="2" cy="145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60026911-25AC-3FEA-7B91-E0A7B85DF5E2}"/>
              </a:ext>
            </a:extLst>
          </p:cNvPr>
          <p:cNvCxnSpPr>
            <a:cxnSpLocks/>
            <a:endCxn id="31" idx="0"/>
          </p:cNvCxnSpPr>
          <p:nvPr/>
        </p:nvCxnSpPr>
        <p:spPr>
          <a:xfrm>
            <a:off x="6041632" y="2246602"/>
            <a:ext cx="0" cy="149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矩形: 圆角 53">
            <a:extLst>
              <a:ext uri="{FF2B5EF4-FFF2-40B4-BE49-F238E27FC236}">
                <a16:creationId xmlns:a16="http://schemas.microsoft.com/office/drawing/2014/main" id="{2C9CFF36-71C7-DE52-F468-977876B1CE8A}"/>
              </a:ext>
            </a:extLst>
          </p:cNvPr>
          <p:cNvSpPr/>
          <p:nvPr/>
        </p:nvSpPr>
        <p:spPr>
          <a:xfrm>
            <a:off x="684613" y="3160872"/>
            <a:ext cx="6099971" cy="4314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def </a:t>
            </a:r>
            <a:r>
              <a:rPr lang="en-US" altLang="zh-CN" dirty="0" err="1"/>
              <a:t>plan_and_code_query</a:t>
            </a:r>
            <a:r>
              <a:rPr lang="en-US" altLang="zh-CN" dirty="0"/>
              <a:t> [ LLM </a:t>
            </a:r>
            <a:r>
              <a:rPr lang="zh-CN" altLang="en-US" dirty="0"/>
              <a:t>接口，用于和</a:t>
            </a:r>
            <a:r>
              <a:rPr lang="en-US" altLang="zh-CN" dirty="0"/>
              <a:t>LLM</a:t>
            </a:r>
            <a:r>
              <a:rPr lang="zh-CN" altLang="en-US" dirty="0"/>
              <a:t>进行交互</a:t>
            </a:r>
            <a:r>
              <a:rPr lang="en-US" altLang="zh-CN" dirty="0"/>
              <a:t>] </a:t>
            </a:r>
            <a:endParaRPr lang="zh-CN" altLang="en-US" dirty="0"/>
          </a:p>
        </p:txBody>
      </p:sp>
      <p:cxnSp>
        <p:nvCxnSpPr>
          <p:cNvPr id="56" name="直接箭头连接符 55">
            <a:extLst>
              <a:ext uri="{FF2B5EF4-FFF2-40B4-BE49-F238E27FC236}">
                <a16:creationId xmlns:a16="http://schemas.microsoft.com/office/drawing/2014/main" id="{3DAB04EC-6682-8891-D974-792C7659EF6B}"/>
              </a:ext>
            </a:extLst>
          </p:cNvPr>
          <p:cNvCxnSpPr>
            <a:stCxn id="15" idx="2"/>
          </p:cNvCxnSpPr>
          <p:nvPr/>
        </p:nvCxnSpPr>
        <p:spPr>
          <a:xfrm flipH="1">
            <a:off x="1425178" y="2826012"/>
            <a:ext cx="1" cy="334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C57FADB2-F505-4231-316C-80167EA4875C}"/>
              </a:ext>
            </a:extLst>
          </p:cNvPr>
          <p:cNvCxnSpPr/>
          <p:nvPr/>
        </p:nvCxnSpPr>
        <p:spPr>
          <a:xfrm flipH="1">
            <a:off x="3733403" y="2822259"/>
            <a:ext cx="1" cy="334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157905AF-4365-9078-A14D-382074FD7B92}"/>
              </a:ext>
            </a:extLst>
          </p:cNvPr>
          <p:cNvCxnSpPr/>
          <p:nvPr/>
        </p:nvCxnSpPr>
        <p:spPr>
          <a:xfrm flipH="1">
            <a:off x="6041628" y="2822259"/>
            <a:ext cx="1" cy="334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文本框 87">
            <a:extLst>
              <a:ext uri="{FF2B5EF4-FFF2-40B4-BE49-F238E27FC236}">
                <a16:creationId xmlns:a16="http://schemas.microsoft.com/office/drawing/2014/main" id="{1C2C89D1-0E42-A819-E6F6-1070626DCF15}"/>
              </a:ext>
            </a:extLst>
          </p:cNvPr>
          <p:cNvSpPr txBox="1"/>
          <p:nvPr/>
        </p:nvSpPr>
        <p:spPr>
          <a:xfrm>
            <a:off x="902153" y="2786517"/>
            <a:ext cx="556563" cy="369332"/>
          </a:xfrm>
          <a:prstGeom prst="rect">
            <a:avLst/>
          </a:prstGeom>
          <a:noFill/>
        </p:spPr>
        <p:txBody>
          <a:bodyPr wrap="none" rtlCol="0">
            <a:spAutoFit/>
          </a:bodyPr>
          <a:lstStyle/>
          <a:p>
            <a:r>
              <a:rPr lang="en-US" altLang="zh-CN" dirty="0"/>
              <a:t>S_P</a:t>
            </a:r>
            <a:endParaRPr lang="zh-CN" altLang="en-US" dirty="0"/>
          </a:p>
        </p:txBody>
      </p:sp>
      <p:sp>
        <p:nvSpPr>
          <p:cNvPr id="89" name="文本框 88">
            <a:extLst>
              <a:ext uri="{FF2B5EF4-FFF2-40B4-BE49-F238E27FC236}">
                <a16:creationId xmlns:a16="http://schemas.microsoft.com/office/drawing/2014/main" id="{16E06D27-7A14-F3BB-4545-3351C3EB2C0C}"/>
              </a:ext>
            </a:extLst>
          </p:cNvPr>
          <p:cNvSpPr txBox="1"/>
          <p:nvPr/>
        </p:nvSpPr>
        <p:spPr>
          <a:xfrm>
            <a:off x="1450582" y="2794137"/>
            <a:ext cx="1133644" cy="369332"/>
          </a:xfrm>
          <a:prstGeom prst="rect">
            <a:avLst/>
          </a:prstGeom>
          <a:noFill/>
        </p:spPr>
        <p:txBody>
          <a:bodyPr wrap="none" rtlCol="0">
            <a:spAutoFit/>
          </a:bodyPr>
          <a:lstStyle/>
          <a:p>
            <a:r>
              <a:rPr lang="en-US" altLang="zh-CN" dirty="0"/>
              <a:t>U_P(T_P)</a:t>
            </a:r>
            <a:endParaRPr lang="zh-CN" altLang="en-US" dirty="0"/>
          </a:p>
        </p:txBody>
      </p:sp>
      <p:sp>
        <p:nvSpPr>
          <p:cNvPr id="90" name="文本框 89">
            <a:extLst>
              <a:ext uri="{FF2B5EF4-FFF2-40B4-BE49-F238E27FC236}">
                <a16:creationId xmlns:a16="http://schemas.microsoft.com/office/drawing/2014/main" id="{B8AE0E19-3DE2-8167-BC99-CA82E8D9E848}"/>
              </a:ext>
            </a:extLst>
          </p:cNvPr>
          <p:cNvSpPr txBox="1"/>
          <p:nvPr/>
        </p:nvSpPr>
        <p:spPr>
          <a:xfrm>
            <a:off x="3210377" y="2775159"/>
            <a:ext cx="556563" cy="369332"/>
          </a:xfrm>
          <a:prstGeom prst="rect">
            <a:avLst/>
          </a:prstGeom>
          <a:noFill/>
        </p:spPr>
        <p:txBody>
          <a:bodyPr wrap="none" rtlCol="0">
            <a:spAutoFit/>
          </a:bodyPr>
          <a:lstStyle/>
          <a:p>
            <a:r>
              <a:rPr lang="en-US" altLang="zh-CN" dirty="0"/>
              <a:t>S_P</a:t>
            </a:r>
            <a:endParaRPr lang="zh-CN" altLang="en-US" dirty="0"/>
          </a:p>
        </p:txBody>
      </p:sp>
      <p:sp>
        <p:nvSpPr>
          <p:cNvPr id="91" name="文本框 90">
            <a:extLst>
              <a:ext uri="{FF2B5EF4-FFF2-40B4-BE49-F238E27FC236}">
                <a16:creationId xmlns:a16="http://schemas.microsoft.com/office/drawing/2014/main" id="{3946F881-52E9-58DF-6D62-D84B4B2DB8FA}"/>
              </a:ext>
            </a:extLst>
          </p:cNvPr>
          <p:cNvSpPr txBox="1"/>
          <p:nvPr/>
        </p:nvSpPr>
        <p:spPr>
          <a:xfrm>
            <a:off x="3758806" y="2782779"/>
            <a:ext cx="1133644" cy="369332"/>
          </a:xfrm>
          <a:prstGeom prst="rect">
            <a:avLst/>
          </a:prstGeom>
          <a:noFill/>
        </p:spPr>
        <p:txBody>
          <a:bodyPr wrap="none" rtlCol="0">
            <a:spAutoFit/>
          </a:bodyPr>
          <a:lstStyle/>
          <a:p>
            <a:r>
              <a:rPr lang="en-US" altLang="zh-CN" dirty="0"/>
              <a:t>U_P(T_P)</a:t>
            </a:r>
            <a:endParaRPr lang="zh-CN" altLang="en-US" dirty="0"/>
          </a:p>
        </p:txBody>
      </p:sp>
      <p:sp>
        <p:nvSpPr>
          <p:cNvPr id="92" name="文本框 91">
            <a:extLst>
              <a:ext uri="{FF2B5EF4-FFF2-40B4-BE49-F238E27FC236}">
                <a16:creationId xmlns:a16="http://schemas.microsoft.com/office/drawing/2014/main" id="{733F4822-2878-FF76-D618-E6C6456B68D1}"/>
              </a:ext>
            </a:extLst>
          </p:cNvPr>
          <p:cNvSpPr txBox="1"/>
          <p:nvPr/>
        </p:nvSpPr>
        <p:spPr>
          <a:xfrm>
            <a:off x="5467635" y="2803994"/>
            <a:ext cx="556563" cy="369332"/>
          </a:xfrm>
          <a:prstGeom prst="rect">
            <a:avLst/>
          </a:prstGeom>
          <a:noFill/>
        </p:spPr>
        <p:txBody>
          <a:bodyPr wrap="none" rtlCol="0">
            <a:spAutoFit/>
          </a:bodyPr>
          <a:lstStyle/>
          <a:p>
            <a:r>
              <a:rPr lang="en-US" altLang="zh-CN" dirty="0"/>
              <a:t>S_P</a:t>
            </a:r>
            <a:endParaRPr lang="zh-CN" altLang="en-US" dirty="0"/>
          </a:p>
        </p:txBody>
      </p:sp>
      <p:sp>
        <p:nvSpPr>
          <p:cNvPr id="93" name="文本框 92">
            <a:extLst>
              <a:ext uri="{FF2B5EF4-FFF2-40B4-BE49-F238E27FC236}">
                <a16:creationId xmlns:a16="http://schemas.microsoft.com/office/drawing/2014/main" id="{3551360C-0EC4-2B70-2892-C14D7BF11173}"/>
              </a:ext>
            </a:extLst>
          </p:cNvPr>
          <p:cNvSpPr txBox="1"/>
          <p:nvPr/>
        </p:nvSpPr>
        <p:spPr>
          <a:xfrm>
            <a:off x="6016064" y="2811614"/>
            <a:ext cx="1133644" cy="369332"/>
          </a:xfrm>
          <a:prstGeom prst="rect">
            <a:avLst/>
          </a:prstGeom>
          <a:noFill/>
        </p:spPr>
        <p:txBody>
          <a:bodyPr wrap="none" rtlCol="0">
            <a:spAutoFit/>
          </a:bodyPr>
          <a:lstStyle/>
          <a:p>
            <a:r>
              <a:rPr lang="en-US" altLang="zh-CN" dirty="0"/>
              <a:t>U_P(T_P)</a:t>
            </a:r>
            <a:endParaRPr lang="zh-CN" altLang="en-US" dirty="0"/>
          </a:p>
        </p:txBody>
      </p:sp>
      <p:sp>
        <p:nvSpPr>
          <p:cNvPr id="94" name="矩形 93">
            <a:extLst>
              <a:ext uri="{FF2B5EF4-FFF2-40B4-BE49-F238E27FC236}">
                <a16:creationId xmlns:a16="http://schemas.microsoft.com/office/drawing/2014/main" id="{3B3935D5-83D2-B888-99B0-9934BA99CC1B}"/>
              </a:ext>
            </a:extLst>
          </p:cNvPr>
          <p:cNvSpPr/>
          <p:nvPr/>
        </p:nvSpPr>
        <p:spPr>
          <a:xfrm>
            <a:off x="95263" y="2162174"/>
            <a:ext cx="6975772" cy="1552575"/>
          </a:xfrm>
          <a:prstGeom prst="rect">
            <a:avLst/>
          </a:prstGeom>
          <a:noFill/>
          <a:ln w="38100">
            <a:solidFill>
              <a:schemeClr val="accent5"/>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文本框 94">
            <a:extLst>
              <a:ext uri="{FF2B5EF4-FFF2-40B4-BE49-F238E27FC236}">
                <a16:creationId xmlns:a16="http://schemas.microsoft.com/office/drawing/2014/main" id="{5C03115C-BB68-7604-042E-E8AF99EA7E5F}"/>
              </a:ext>
            </a:extLst>
          </p:cNvPr>
          <p:cNvSpPr txBox="1"/>
          <p:nvPr/>
        </p:nvSpPr>
        <p:spPr>
          <a:xfrm>
            <a:off x="39222" y="2117051"/>
            <a:ext cx="838691" cy="369332"/>
          </a:xfrm>
          <a:prstGeom prst="rect">
            <a:avLst/>
          </a:prstGeom>
          <a:noFill/>
        </p:spPr>
        <p:txBody>
          <a:bodyPr wrap="none" rtlCol="0">
            <a:spAutoFit/>
          </a:bodyPr>
          <a:lstStyle/>
          <a:p>
            <a:r>
              <a:rPr lang="en-US" altLang="zh-CN" dirty="0">
                <a:solidFill>
                  <a:schemeClr val="accent1"/>
                </a:solidFill>
              </a:rPr>
              <a:t>Agents</a:t>
            </a:r>
            <a:endParaRPr lang="zh-CN" altLang="en-US" dirty="0">
              <a:solidFill>
                <a:schemeClr val="accent1"/>
              </a:solidFill>
            </a:endParaRPr>
          </a:p>
        </p:txBody>
      </p:sp>
      <p:cxnSp>
        <p:nvCxnSpPr>
          <p:cNvPr id="97" name="直接箭头连接符 96">
            <a:extLst>
              <a:ext uri="{FF2B5EF4-FFF2-40B4-BE49-F238E27FC236}">
                <a16:creationId xmlns:a16="http://schemas.microsoft.com/office/drawing/2014/main" id="{8BE6A460-3117-1BAC-9615-519CD930A423}"/>
              </a:ext>
            </a:extLst>
          </p:cNvPr>
          <p:cNvCxnSpPr>
            <a:stCxn id="54" idx="2"/>
          </p:cNvCxnSpPr>
          <p:nvPr/>
        </p:nvCxnSpPr>
        <p:spPr>
          <a:xfrm flipH="1">
            <a:off x="3733403" y="3592356"/>
            <a:ext cx="1196" cy="455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平行四边形 97">
            <a:extLst>
              <a:ext uri="{FF2B5EF4-FFF2-40B4-BE49-F238E27FC236}">
                <a16:creationId xmlns:a16="http://schemas.microsoft.com/office/drawing/2014/main" id="{36705146-340D-0D4A-0C2C-DB6D2BC402F7}"/>
              </a:ext>
            </a:extLst>
          </p:cNvPr>
          <p:cNvSpPr/>
          <p:nvPr/>
        </p:nvSpPr>
        <p:spPr>
          <a:xfrm>
            <a:off x="683420" y="4048125"/>
            <a:ext cx="6099971" cy="431484"/>
          </a:xfrm>
          <a:prstGeom prst="parallelogram">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生成具备 </a:t>
            </a:r>
            <a:r>
              <a:rPr lang="en-US" altLang="zh-CN" b="1" dirty="0">
                <a:solidFill>
                  <a:schemeClr val="tx1"/>
                </a:solidFill>
              </a:rPr>
              <a:t>plan </a:t>
            </a:r>
            <a:r>
              <a:rPr lang="zh-CN" altLang="en-US" b="1" dirty="0">
                <a:solidFill>
                  <a:schemeClr val="tx1"/>
                </a:solidFill>
              </a:rPr>
              <a:t>和 </a:t>
            </a:r>
            <a:r>
              <a:rPr lang="en-US" altLang="zh-CN" b="1" dirty="0">
                <a:solidFill>
                  <a:schemeClr val="tx1"/>
                </a:solidFill>
              </a:rPr>
              <a:t>code </a:t>
            </a:r>
            <a:r>
              <a:rPr lang="zh-CN" altLang="en-US" b="1" dirty="0">
                <a:solidFill>
                  <a:srgbClr val="FF0000"/>
                </a:solidFill>
              </a:rPr>
              <a:t>字段</a:t>
            </a:r>
            <a:r>
              <a:rPr lang="zh-CN" altLang="en-US" b="1" dirty="0">
                <a:solidFill>
                  <a:schemeClr val="tx1"/>
                </a:solidFill>
              </a:rPr>
              <a:t>的</a:t>
            </a:r>
            <a:r>
              <a:rPr lang="en-US" altLang="zh-CN" b="1" dirty="0">
                <a:solidFill>
                  <a:schemeClr val="tx1"/>
                </a:solidFill>
              </a:rPr>
              <a:t>node</a:t>
            </a:r>
            <a:endParaRPr lang="zh-CN" altLang="en-US" b="1" dirty="0">
              <a:solidFill>
                <a:schemeClr val="tx1"/>
              </a:solidFill>
            </a:endParaRPr>
          </a:p>
        </p:txBody>
      </p:sp>
      <p:cxnSp>
        <p:nvCxnSpPr>
          <p:cNvPr id="4" name="直接箭头连接符 3">
            <a:extLst>
              <a:ext uri="{FF2B5EF4-FFF2-40B4-BE49-F238E27FC236}">
                <a16:creationId xmlns:a16="http://schemas.microsoft.com/office/drawing/2014/main" id="{7CF1037A-5237-6184-EA43-65083027473B}"/>
              </a:ext>
            </a:extLst>
          </p:cNvPr>
          <p:cNvCxnSpPr>
            <a:cxnSpLocks/>
          </p:cNvCxnSpPr>
          <p:nvPr/>
        </p:nvCxnSpPr>
        <p:spPr>
          <a:xfrm>
            <a:off x="3734599" y="4479609"/>
            <a:ext cx="0" cy="233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矩形: 圆角 19">
            <a:extLst>
              <a:ext uri="{FF2B5EF4-FFF2-40B4-BE49-F238E27FC236}">
                <a16:creationId xmlns:a16="http://schemas.microsoft.com/office/drawing/2014/main" id="{1DD0418D-7671-8305-EFFB-A1EB4D39F90F}"/>
              </a:ext>
            </a:extLst>
          </p:cNvPr>
          <p:cNvSpPr/>
          <p:nvPr/>
        </p:nvSpPr>
        <p:spPr>
          <a:xfrm>
            <a:off x="4103400" y="5368980"/>
            <a:ext cx="2602200" cy="7918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dirty="0" err="1"/>
              <a:t>parse_exec_result</a:t>
            </a:r>
            <a:r>
              <a:rPr lang="en-US" altLang="zh-CN" dirty="0"/>
              <a:t> [</a:t>
            </a:r>
            <a:r>
              <a:rPr lang="zh-CN" altLang="en-US" dirty="0"/>
              <a:t>基于运行结果，给予代码评价</a:t>
            </a:r>
            <a:r>
              <a:rPr lang="en-US" altLang="zh-CN" dirty="0"/>
              <a:t>]</a:t>
            </a:r>
          </a:p>
        </p:txBody>
      </p:sp>
      <p:sp>
        <p:nvSpPr>
          <p:cNvPr id="27" name="矩形: 圆角 26">
            <a:extLst>
              <a:ext uri="{FF2B5EF4-FFF2-40B4-BE49-F238E27FC236}">
                <a16:creationId xmlns:a16="http://schemas.microsoft.com/office/drawing/2014/main" id="{DD338C5A-11FF-2DC5-EC96-9345531F212B}"/>
              </a:ext>
            </a:extLst>
          </p:cNvPr>
          <p:cNvSpPr/>
          <p:nvPr/>
        </p:nvSpPr>
        <p:spPr>
          <a:xfrm>
            <a:off x="767684" y="5368980"/>
            <a:ext cx="2602200" cy="7918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t>exec_callback</a:t>
            </a:r>
            <a:r>
              <a:rPr lang="en-US" altLang="zh-CN" dirty="0"/>
              <a:t> [</a:t>
            </a:r>
            <a:r>
              <a:rPr lang="zh-CN" altLang="en-US" dirty="0"/>
              <a:t>对程序进行执行，并返回结果</a:t>
            </a:r>
            <a:r>
              <a:rPr lang="en-US" altLang="zh-CN" dirty="0"/>
              <a:t>]</a:t>
            </a:r>
          </a:p>
        </p:txBody>
      </p:sp>
      <p:sp>
        <p:nvSpPr>
          <p:cNvPr id="5" name="文本框 4">
            <a:extLst>
              <a:ext uri="{FF2B5EF4-FFF2-40B4-BE49-F238E27FC236}">
                <a16:creationId xmlns:a16="http://schemas.microsoft.com/office/drawing/2014/main" id="{C3BE403B-838A-7CAE-3621-6B288D38DA03}"/>
              </a:ext>
            </a:extLst>
          </p:cNvPr>
          <p:cNvSpPr txBox="1"/>
          <p:nvPr/>
        </p:nvSpPr>
        <p:spPr>
          <a:xfrm>
            <a:off x="664763" y="4722972"/>
            <a:ext cx="6099971" cy="369332"/>
          </a:xfrm>
          <a:prstGeom prst="rect">
            <a:avLst/>
          </a:prstGeom>
          <a:solidFill>
            <a:schemeClr val="accent1"/>
          </a:solidFill>
        </p:spPr>
        <p:txBody>
          <a:bodyPr wrap="square" rtlCol="0">
            <a:spAutoFit/>
          </a:bodyPr>
          <a:lstStyle/>
          <a:p>
            <a:pPr algn="ctr"/>
            <a:r>
              <a:rPr lang="zh-CN" altLang="en-US" b="1" dirty="0">
                <a:solidFill>
                  <a:schemeClr val="bg1"/>
                </a:solidFill>
              </a:rPr>
              <a:t>代码运行与代码评价模块</a:t>
            </a:r>
          </a:p>
        </p:txBody>
      </p:sp>
      <p:cxnSp>
        <p:nvCxnSpPr>
          <p:cNvPr id="8" name="直接箭头连接符 7">
            <a:extLst>
              <a:ext uri="{FF2B5EF4-FFF2-40B4-BE49-F238E27FC236}">
                <a16:creationId xmlns:a16="http://schemas.microsoft.com/office/drawing/2014/main" id="{18819021-240E-1F42-34F6-EC56DAD4B43A}"/>
              </a:ext>
            </a:extLst>
          </p:cNvPr>
          <p:cNvCxnSpPr>
            <a:cxnSpLocks/>
          </p:cNvCxnSpPr>
          <p:nvPr/>
        </p:nvCxnSpPr>
        <p:spPr>
          <a:xfrm>
            <a:off x="3415586" y="5764890"/>
            <a:ext cx="68643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 name="椭圆 5">
            <a:extLst>
              <a:ext uri="{FF2B5EF4-FFF2-40B4-BE49-F238E27FC236}">
                <a16:creationId xmlns:a16="http://schemas.microsoft.com/office/drawing/2014/main" id="{95FBA19F-CC2D-9992-1F9E-2C7347165C04}"/>
              </a:ext>
            </a:extLst>
          </p:cNvPr>
          <p:cNvSpPr/>
          <p:nvPr/>
        </p:nvSpPr>
        <p:spPr>
          <a:xfrm>
            <a:off x="7937608" y="865363"/>
            <a:ext cx="981075" cy="51434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node</a:t>
            </a:r>
            <a:endParaRPr lang="zh-CN" altLang="en-US" dirty="0"/>
          </a:p>
        </p:txBody>
      </p:sp>
      <p:sp>
        <p:nvSpPr>
          <p:cNvPr id="14" name="文本框 13">
            <a:extLst>
              <a:ext uri="{FF2B5EF4-FFF2-40B4-BE49-F238E27FC236}">
                <a16:creationId xmlns:a16="http://schemas.microsoft.com/office/drawing/2014/main" id="{9FDF1FD2-DBA9-F883-8CCA-78A2BC27C592}"/>
              </a:ext>
            </a:extLst>
          </p:cNvPr>
          <p:cNvSpPr txBox="1"/>
          <p:nvPr/>
        </p:nvSpPr>
        <p:spPr>
          <a:xfrm>
            <a:off x="8044065" y="496031"/>
            <a:ext cx="768159" cy="369332"/>
          </a:xfrm>
          <a:prstGeom prst="rect">
            <a:avLst/>
          </a:prstGeom>
          <a:noFill/>
        </p:spPr>
        <p:txBody>
          <a:bodyPr wrap="none" rtlCol="0">
            <a:spAutoFit/>
          </a:bodyPr>
          <a:lstStyle/>
          <a:p>
            <a:r>
              <a:rPr lang="en-US" altLang="zh-CN" dirty="0"/>
              <a:t>Step 1</a:t>
            </a:r>
            <a:endParaRPr lang="zh-CN" altLang="en-US" dirty="0"/>
          </a:p>
        </p:txBody>
      </p:sp>
      <p:sp>
        <p:nvSpPr>
          <p:cNvPr id="16" name="椭圆 15">
            <a:extLst>
              <a:ext uri="{FF2B5EF4-FFF2-40B4-BE49-F238E27FC236}">
                <a16:creationId xmlns:a16="http://schemas.microsoft.com/office/drawing/2014/main" id="{A372971A-693B-97EE-BAD4-1CF0BCAEFF23}"/>
              </a:ext>
            </a:extLst>
          </p:cNvPr>
          <p:cNvSpPr/>
          <p:nvPr/>
        </p:nvSpPr>
        <p:spPr>
          <a:xfrm>
            <a:off x="9223483" y="865363"/>
            <a:ext cx="981075" cy="51434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node</a:t>
            </a:r>
            <a:endParaRPr lang="zh-CN" altLang="en-US" dirty="0"/>
          </a:p>
        </p:txBody>
      </p:sp>
      <p:sp>
        <p:nvSpPr>
          <p:cNvPr id="17" name="文本框 16">
            <a:extLst>
              <a:ext uri="{FF2B5EF4-FFF2-40B4-BE49-F238E27FC236}">
                <a16:creationId xmlns:a16="http://schemas.microsoft.com/office/drawing/2014/main" id="{41414C43-E3EA-7EA0-175F-4EEB6E8949B5}"/>
              </a:ext>
            </a:extLst>
          </p:cNvPr>
          <p:cNvSpPr txBox="1"/>
          <p:nvPr/>
        </p:nvSpPr>
        <p:spPr>
          <a:xfrm>
            <a:off x="9329940" y="496031"/>
            <a:ext cx="768159" cy="369332"/>
          </a:xfrm>
          <a:prstGeom prst="rect">
            <a:avLst/>
          </a:prstGeom>
          <a:noFill/>
        </p:spPr>
        <p:txBody>
          <a:bodyPr wrap="none" rtlCol="0">
            <a:spAutoFit/>
          </a:bodyPr>
          <a:lstStyle/>
          <a:p>
            <a:r>
              <a:rPr lang="en-US" altLang="zh-CN" dirty="0"/>
              <a:t>Step 2</a:t>
            </a:r>
            <a:endParaRPr lang="zh-CN" altLang="en-US" dirty="0"/>
          </a:p>
        </p:txBody>
      </p:sp>
      <p:sp>
        <p:nvSpPr>
          <p:cNvPr id="18" name="椭圆 17">
            <a:extLst>
              <a:ext uri="{FF2B5EF4-FFF2-40B4-BE49-F238E27FC236}">
                <a16:creationId xmlns:a16="http://schemas.microsoft.com/office/drawing/2014/main" id="{9D5C8B4B-6F6B-99C6-6B7A-ABA3BB44E520}"/>
              </a:ext>
            </a:extLst>
          </p:cNvPr>
          <p:cNvSpPr/>
          <p:nvPr/>
        </p:nvSpPr>
        <p:spPr>
          <a:xfrm>
            <a:off x="10466494" y="865363"/>
            <a:ext cx="981075" cy="51434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node</a:t>
            </a:r>
            <a:endParaRPr lang="zh-CN" altLang="en-US" dirty="0"/>
          </a:p>
        </p:txBody>
      </p:sp>
      <p:sp>
        <p:nvSpPr>
          <p:cNvPr id="19" name="文本框 18">
            <a:extLst>
              <a:ext uri="{FF2B5EF4-FFF2-40B4-BE49-F238E27FC236}">
                <a16:creationId xmlns:a16="http://schemas.microsoft.com/office/drawing/2014/main" id="{B84CDF18-FD50-E0A8-1D23-7C7A8AE1C068}"/>
              </a:ext>
            </a:extLst>
          </p:cNvPr>
          <p:cNvSpPr txBox="1"/>
          <p:nvPr/>
        </p:nvSpPr>
        <p:spPr>
          <a:xfrm>
            <a:off x="10572951" y="496031"/>
            <a:ext cx="768159" cy="369332"/>
          </a:xfrm>
          <a:prstGeom prst="rect">
            <a:avLst/>
          </a:prstGeom>
          <a:noFill/>
        </p:spPr>
        <p:txBody>
          <a:bodyPr wrap="none" rtlCol="0">
            <a:spAutoFit/>
          </a:bodyPr>
          <a:lstStyle/>
          <a:p>
            <a:r>
              <a:rPr lang="en-US" altLang="zh-CN" dirty="0"/>
              <a:t>Step 3</a:t>
            </a:r>
            <a:endParaRPr lang="zh-CN" altLang="en-US" dirty="0"/>
          </a:p>
        </p:txBody>
      </p:sp>
      <p:sp>
        <p:nvSpPr>
          <p:cNvPr id="25" name="椭圆 24">
            <a:extLst>
              <a:ext uri="{FF2B5EF4-FFF2-40B4-BE49-F238E27FC236}">
                <a16:creationId xmlns:a16="http://schemas.microsoft.com/office/drawing/2014/main" id="{A8D52C60-BACA-B351-07D2-DFFCE61CB592}"/>
              </a:ext>
            </a:extLst>
          </p:cNvPr>
          <p:cNvSpPr/>
          <p:nvPr/>
        </p:nvSpPr>
        <p:spPr>
          <a:xfrm>
            <a:off x="9266973" y="1796311"/>
            <a:ext cx="981075" cy="51434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node</a:t>
            </a:r>
            <a:endParaRPr lang="zh-CN" altLang="en-US" dirty="0"/>
          </a:p>
        </p:txBody>
      </p:sp>
      <p:sp>
        <p:nvSpPr>
          <p:cNvPr id="26" name="文本框 25">
            <a:extLst>
              <a:ext uri="{FF2B5EF4-FFF2-40B4-BE49-F238E27FC236}">
                <a16:creationId xmlns:a16="http://schemas.microsoft.com/office/drawing/2014/main" id="{B97E0204-CEBF-B4F7-71B0-099A94EFB6BE}"/>
              </a:ext>
            </a:extLst>
          </p:cNvPr>
          <p:cNvSpPr txBox="1"/>
          <p:nvPr/>
        </p:nvSpPr>
        <p:spPr>
          <a:xfrm>
            <a:off x="9373430" y="1426979"/>
            <a:ext cx="768159" cy="369332"/>
          </a:xfrm>
          <a:prstGeom prst="rect">
            <a:avLst/>
          </a:prstGeom>
          <a:noFill/>
        </p:spPr>
        <p:txBody>
          <a:bodyPr wrap="none" rtlCol="0">
            <a:spAutoFit/>
          </a:bodyPr>
          <a:lstStyle/>
          <a:p>
            <a:r>
              <a:rPr lang="en-US" altLang="zh-CN" dirty="0"/>
              <a:t>Step 7</a:t>
            </a:r>
            <a:endParaRPr lang="zh-CN" altLang="en-US" dirty="0"/>
          </a:p>
        </p:txBody>
      </p:sp>
      <p:sp>
        <p:nvSpPr>
          <p:cNvPr id="32" name="椭圆 31">
            <a:extLst>
              <a:ext uri="{FF2B5EF4-FFF2-40B4-BE49-F238E27FC236}">
                <a16:creationId xmlns:a16="http://schemas.microsoft.com/office/drawing/2014/main" id="{9378A2BC-CEF9-81F8-B8AC-458B1A66E76B}"/>
              </a:ext>
            </a:extLst>
          </p:cNvPr>
          <p:cNvSpPr/>
          <p:nvPr/>
        </p:nvSpPr>
        <p:spPr>
          <a:xfrm>
            <a:off x="10508085" y="1796311"/>
            <a:ext cx="981075" cy="514349"/>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node</a:t>
            </a:r>
            <a:endParaRPr lang="zh-CN" altLang="en-US" dirty="0"/>
          </a:p>
        </p:txBody>
      </p:sp>
      <p:sp>
        <p:nvSpPr>
          <p:cNvPr id="33" name="文本框 32">
            <a:extLst>
              <a:ext uri="{FF2B5EF4-FFF2-40B4-BE49-F238E27FC236}">
                <a16:creationId xmlns:a16="http://schemas.microsoft.com/office/drawing/2014/main" id="{567AAF27-F054-B9FC-22E4-2ADA55DC03E9}"/>
              </a:ext>
            </a:extLst>
          </p:cNvPr>
          <p:cNvSpPr txBox="1"/>
          <p:nvPr/>
        </p:nvSpPr>
        <p:spPr>
          <a:xfrm>
            <a:off x="10614542" y="1426979"/>
            <a:ext cx="768159" cy="369332"/>
          </a:xfrm>
          <a:prstGeom prst="rect">
            <a:avLst/>
          </a:prstGeom>
          <a:noFill/>
        </p:spPr>
        <p:txBody>
          <a:bodyPr wrap="none" rtlCol="0">
            <a:spAutoFit/>
          </a:bodyPr>
          <a:lstStyle/>
          <a:p>
            <a:r>
              <a:rPr lang="en-US" altLang="zh-CN" dirty="0"/>
              <a:t>Step 4</a:t>
            </a:r>
            <a:endParaRPr lang="zh-CN" altLang="en-US" dirty="0"/>
          </a:p>
        </p:txBody>
      </p:sp>
      <p:sp>
        <p:nvSpPr>
          <p:cNvPr id="35" name="椭圆 34">
            <a:extLst>
              <a:ext uri="{FF2B5EF4-FFF2-40B4-BE49-F238E27FC236}">
                <a16:creationId xmlns:a16="http://schemas.microsoft.com/office/drawing/2014/main" id="{6368F74C-55E2-1D2A-8B64-5A2624AD6C97}"/>
              </a:ext>
            </a:extLst>
          </p:cNvPr>
          <p:cNvSpPr/>
          <p:nvPr/>
        </p:nvSpPr>
        <p:spPr>
          <a:xfrm>
            <a:off x="9266973" y="2823751"/>
            <a:ext cx="981075" cy="514349"/>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node</a:t>
            </a:r>
            <a:endParaRPr lang="zh-CN" altLang="en-US" dirty="0"/>
          </a:p>
        </p:txBody>
      </p:sp>
      <p:sp>
        <p:nvSpPr>
          <p:cNvPr id="37" name="文本框 36">
            <a:extLst>
              <a:ext uri="{FF2B5EF4-FFF2-40B4-BE49-F238E27FC236}">
                <a16:creationId xmlns:a16="http://schemas.microsoft.com/office/drawing/2014/main" id="{BE6A5648-BDBA-8575-3CB0-7CC697FE84A0}"/>
              </a:ext>
            </a:extLst>
          </p:cNvPr>
          <p:cNvSpPr txBox="1"/>
          <p:nvPr/>
        </p:nvSpPr>
        <p:spPr>
          <a:xfrm>
            <a:off x="9373430" y="2454419"/>
            <a:ext cx="768159" cy="369332"/>
          </a:xfrm>
          <a:prstGeom prst="rect">
            <a:avLst/>
          </a:prstGeom>
          <a:noFill/>
        </p:spPr>
        <p:txBody>
          <a:bodyPr wrap="none" rtlCol="0">
            <a:spAutoFit/>
          </a:bodyPr>
          <a:lstStyle/>
          <a:p>
            <a:r>
              <a:rPr lang="en-US" altLang="zh-CN" dirty="0"/>
              <a:t>Step 8</a:t>
            </a:r>
            <a:endParaRPr lang="zh-CN" altLang="en-US" dirty="0"/>
          </a:p>
        </p:txBody>
      </p:sp>
      <p:sp>
        <p:nvSpPr>
          <p:cNvPr id="44" name="椭圆 43">
            <a:extLst>
              <a:ext uri="{FF2B5EF4-FFF2-40B4-BE49-F238E27FC236}">
                <a16:creationId xmlns:a16="http://schemas.microsoft.com/office/drawing/2014/main" id="{8508365C-B469-283C-6D3C-1087835E882B}"/>
              </a:ext>
            </a:extLst>
          </p:cNvPr>
          <p:cNvSpPr/>
          <p:nvPr/>
        </p:nvSpPr>
        <p:spPr>
          <a:xfrm>
            <a:off x="10508085" y="2843704"/>
            <a:ext cx="981075" cy="514349"/>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node</a:t>
            </a:r>
            <a:endParaRPr lang="zh-CN" altLang="en-US" dirty="0"/>
          </a:p>
        </p:txBody>
      </p:sp>
      <p:sp>
        <p:nvSpPr>
          <p:cNvPr id="45" name="文本框 44">
            <a:extLst>
              <a:ext uri="{FF2B5EF4-FFF2-40B4-BE49-F238E27FC236}">
                <a16:creationId xmlns:a16="http://schemas.microsoft.com/office/drawing/2014/main" id="{E3B31A73-EB26-A5D2-787A-AC935BE2CE66}"/>
              </a:ext>
            </a:extLst>
          </p:cNvPr>
          <p:cNvSpPr txBox="1"/>
          <p:nvPr/>
        </p:nvSpPr>
        <p:spPr>
          <a:xfrm>
            <a:off x="10614542" y="2474372"/>
            <a:ext cx="768159" cy="369332"/>
          </a:xfrm>
          <a:prstGeom prst="rect">
            <a:avLst/>
          </a:prstGeom>
          <a:noFill/>
        </p:spPr>
        <p:txBody>
          <a:bodyPr wrap="none" rtlCol="0">
            <a:spAutoFit/>
          </a:bodyPr>
          <a:lstStyle/>
          <a:p>
            <a:r>
              <a:rPr lang="en-US" altLang="zh-CN" dirty="0"/>
              <a:t>Step 5</a:t>
            </a:r>
            <a:endParaRPr lang="zh-CN" altLang="en-US" dirty="0"/>
          </a:p>
        </p:txBody>
      </p:sp>
      <p:sp>
        <p:nvSpPr>
          <p:cNvPr id="46" name="椭圆 45">
            <a:extLst>
              <a:ext uri="{FF2B5EF4-FFF2-40B4-BE49-F238E27FC236}">
                <a16:creationId xmlns:a16="http://schemas.microsoft.com/office/drawing/2014/main" id="{4A4A6FF4-7D39-0FB0-9BEB-A897656E8A31}"/>
              </a:ext>
            </a:extLst>
          </p:cNvPr>
          <p:cNvSpPr/>
          <p:nvPr/>
        </p:nvSpPr>
        <p:spPr>
          <a:xfrm>
            <a:off x="10508085" y="3891097"/>
            <a:ext cx="981075" cy="514349"/>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node</a:t>
            </a:r>
            <a:endParaRPr lang="zh-CN" altLang="en-US" dirty="0">
              <a:solidFill>
                <a:schemeClr val="tx1"/>
              </a:solidFill>
            </a:endParaRPr>
          </a:p>
        </p:txBody>
      </p:sp>
      <p:sp>
        <p:nvSpPr>
          <p:cNvPr id="48" name="文本框 47">
            <a:extLst>
              <a:ext uri="{FF2B5EF4-FFF2-40B4-BE49-F238E27FC236}">
                <a16:creationId xmlns:a16="http://schemas.microsoft.com/office/drawing/2014/main" id="{61B5E2EA-50C4-03DD-D9D9-CA8742B0CF75}"/>
              </a:ext>
            </a:extLst>
          </p:cNvPr>
          <p:cNvSpPr txBox="1"/>
          <p:nvPr/>
        </p:nvSpPr>
        <p:spPr>
          <a:xfrm>
            <a:off x="10614542" y="3521765"/>
            <a:ext cx="768159" cy="369332"/>
          </a:xfrm>
          <a:prstGeom prst="rect">
            <a:avLst/>
          </a:prstGeom>
          <a:noFill/>
        </p:spPr>
        <p:txBody>
          <a:bodyPr wrap="none" rtlCol="0">
            <a:spAutoFit/>
          </a:bodyPr>
          <a:lstStyle/>
          <a:p>
            <a:r>
              <a:rPr lang="en-US" altLang="zh-CN" dirty="0"/>
              <a:t>Step 6</a:t>
            </a:r>
            <a:endParaRPr lang="zh-CN" altLang="en-US" dirty="0"/>
          </a:p>
        </p:txBody>
      </p:sp>
      <p:cxnSp>
        <p:nvCxnSpPr>
          <p:cNvPr id="51" name="连接符: 曲线 50">
            <a:extLst>
              <a:ext uri="{FF2B5EF4-FFF2-40B4-BE49-F238E27FC236}">
                <a16:creationId xmlns:a16="http://schemas.microsoft.com/office/drawing/2014/main" id="{1F4B7FFE-5F9B-9D02-1E4B-878383B2AE87}"/>
              </a:ext>
            </a:extLst>
          </p:cNvPr>
          <p:cNvCxnSpPr/>
          <p:nvPr/>
        </p:nvCxnSpPr>
        <p:spPr>
          <a:xfrm rot="10800000" flipH="1" flipV="1">
            <a:off x="9223483" y="1122537"/>
            <a:ext cx="42816" cy="930948"/>
          </a:xfrm>
          <a:prstGeom prst="curvedConnector3">
            <a:avLst>
              <a:gd name="adj1" fmla="val -533913"/>
            </a:avLst>
          </a:prstGeom>
        </p:spPr>
        <p:style>
          <a:lnRef idx="1">
            <a:schemeClr val="accent1"/>
          </a:lnRef>
          <a:fillRef idx="0">
            <a:schemeClr val="accent1"/>
          </a:fillRef>
          <a:effectRef idx="0">
            <a:schemeClr val="accent1"/>
          </a:effectRef>
          <a:fontRef idx="minor">
            <a:schemeClr val="tx1"/>
          </a:fontRef>
        </p:style>
      </p:cxnSp>
      <p:cxnSp>
        <p:nvCxnSpPr>
          <p:cNvPr id="52" name="连接符: 曲线 51">
            <a:extLst>
              <a:ext uri="{FF2B5EF4-FFF2-40B4-BE49-F238E27FC236}">
                <a16:creationId xmlns:a16="http://schemas.microsoft.com/office/drawing/2014/main" id="{BA840424-84B0-6FB2-7B17-E80124E98863}"/>
              </a:ext>
            </a:extLst>
          </p:cNvPr>
          <p:cNvCxnSpPr/>
          <p:nvPr/>
        </p:nvCxnSpPr>
        <p:spPr>
          <a:xfrm rot="10800000" flipH="1" flipV="1">
            <a:off x="10465267" y="1122537"/>
            <a:ext cx="42816" cy="930948"/>
          </a:xfrm>
          <a:prstGeom prst="curvedConnector3">
            <a:avLst>
              <a:gd name="adj1" fmla="val -533913"/>
            </a:avLst>
          </a:prstGeom>
        </p:spPr>
        <p:style>
          <a:lnRef idx="1">
            <a:schemeClr val="accent1"/>
          </a:lnRef>
          <a:fillRef idx="0">
            <a:schemeClr val="accent1"/>
          </a:fillRef>
          <a:effectRef idx="0">
            <a:schemeClr val="accent1"/>
          </a:effectRef>
          <a:fontRef idx="minor">
            <a:schemeClr val="tx1"/>
          </a:fontRef>
        </p:style>
      </p:cxnSp>
      <p:cxnSp>
        <p:nvCxnSpPr>
          <p:cNvPr id="53" name="连接符: 曲线 52">
            <a:extLst>
              <a:ext uri="{FF2B5EF4-FFF2-40B4-BE49-F238E27FC236}">
                <a16:creationId xmlns:a16="http://schemas.microsoft.com/office/drawing/2014/main" id="{E86AD5C8-A411-8F0F-FA36-3B66879D4890}"/>
              </a:ext>
            </a:extLst>
          </p:cNvPr>
          <p:cNvCxnSpPr/>
          <p:nvPr/>
        </p:nvCxnSpPr>
        <p:spPr>
          <a:xfrm rot="10800000" flipH="1" flipV="1">
            <a:off x="9276712" y="2053485"/>
            <a:ext cx="42816" cy="930948"/>
          </a:xfrm>
          <a:prstGeom prst="curvedConnector3">
            <a:avLst>
              <a:gd name="adj1" fmla="val -533913"/>
            </a:avLst>
          </a:prstGeom>
        </p:spPr>
        <p:style>
          <a:lnRef idx="1">
            <a:schemeClr val="accent1"/>
          </a:lnRef>
          <a:fillRef idx="0">
            <a:schemeClr val="accent1"/>
          </a:fillRef>
          <a:effectRef idx="0">
            <a:schemeClr val="accent1"/>
          </a:effectRef>
          <a:fontRef idx="minor">
            <a:schemeClr val="tx1"/>
          </a:fontRef>
        </p:style>
      </p:cxnSp>
      <p:cxnSp>
        <p:nvCxnSpPr>
          <p:cNvPr id="55" name="连接符: 曲线 54">
            <a:extLst>
              <a:ext uri="{FF2B5EF4-FFF2-40B4-BE49-F238E27FC236}">
                <a16:creationId xmlns:a16="http://schemas.microsoft.com/office/drawing/2014/main" id="{E8E9DDC3-AADE-9C86-12BE-5E10163C2D46}"/>
              </a:ext>
            </a:extLst>
          </p:cNvPr>
          <p:cNvCxnSpPr/>
          <p:nvPr/>
        </p:nvCxnSpPr>
        <p:spPr>
          <a:xfrm rot="10800000" flipH="1" flipV="1">
            <a:off x="10506053" y="2054986"/>
            <a:ext cx="42816" cy="930948"/>
          </a:xfrm>
          <a:prstGeom prst="curvedConnector3">
            <a:avLst>
              <a:gd name="adj1" fmla="val -533913"/>
            </a:avLst>
          </a:prstGeom>
        </p:spPr>
        <p:style>
          <a:lnRef idx="1">
            <a:schemeClr val="accent1"/>
          </a:lnRef>
          <a:fillRef idx="0">
            <a:schemeClr val="accent1"/>
          </a:fillRef>
          <a:effectRef idx="0">
            <a:schemeClr val="accent1"/>
          </a:effectRef>
          <a:fontRef idx="minor">
            <a:schemeClr val="tx1"/>
          </a:fontRef>
        </p:style>
      </p:cxnSp>
      <p:cxnSp>
        <p:nvCxnSpPr>
          <p:cNvPr id="58" name="连接符: 曲线 57">
            <a:extLst>
              <a:ext uri="{FF2B5EF4-FFF2-40B4-BE49-F238E27FC236}">
                <a16:creationId xmlns:a16="http://schemas.microsoft.com/office/drawing/2014/main" id="{BF5A301C-76AA-75A9-8EC7-0F56AF037B6B}"/>
              </a:ext>
            </a:extLst>
          </p:cNvPr>
          <p:cNvCxnSpPr/>
          <p:nvPr/>
        </p:nvCxnSpPr>
        <p:spPr>
          <a:xfrm rot="10800000" flipH="1" flipV="1">
            <a:off x="10524441" y="3101952"/>
            <a:ext cx="42816" cy="930948"/>
          </a:xfrm>
          <a:prstGeom prst="curvedConnector3">
            <a:avLst>
              <a:gd name="adj1" fmla="val -533913"/>
            </a:avLst>
          </a:prstGeom>
        </p:spPr>
        <p:style>
          <a:lnRef idx="1">
            <a:schemeClr val="accent1"/>
          </a:lnRef>
          <a:fillRef idx="0">
            <a:schemeClr val="accent1"/>
          </a:fillRef>
          <a:effectRef idx="0">
            <a:schemeClr val="accent1"/>
          </a:effectRef>
          <a:fontRef idx="minor">
            <a:schemeClr val="tx1"/>
          </a:fontRef>
        </p:style>
      </p:cxnSp>
      <p:sp>
        <p:nvSpPr>
          <p:cNvPr id="59" name="椭圆 58">
            <a:extLst>
              <a:ext uri="{FF2B5EF4-FFF2-40B4-BE49-F238E27FC236}">
                <a16:creationId xmlns:a16="http://schemas.microsoft.com/office/drawing/2014/main" id="{25154517-F1C0-1D09-82E2-C3F5DA6BD914}"/>
              </a:ext>
            </a:extLst>
          </p:cNvPr>
          <p:cNvSpPr/>
          <p:nvPr/>
        </p:nvSpPr>
        <p:spPr>
          <a:xfrm>
            <a:off x="7516828" y="4568429"/>
            <a:ext cx="1065209" cy="51434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draft</a:t>
            </a:r>
            <a:endParaRPr lang="zh-CN" altLang="en-US" dirty="0"/>
          </a:p>
        </p:txBody>
      </p:sp>
      <p:sp>
        <p:nvSpPr>
          <p:cNvPr id="60" name="椭圆 59">
            <a:extLst>
              <a:ext uri="{FF2B5EF4-FFF2-40B4-BE49-F238E27FC236}">
                <a16:creationId xmlns:a16="http://schemas.microsoft.com/office/drawing/2014/main" id="{D5828709-3BF0-AF2C-D753-6A2364A3139B}"/>
              </a:ext>
            </a:extLst>
          </p:cNvPr>
          <p:cNvSpPr/>
          <p:nvPr/>
        </p:nvSpPr>
        <p:spPr>
          <a:xfrm>
            <a:off x="7535346" y="5699646"/>
            <a:ext cx="1067330" cy="51434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buggy</a:t>
            </a:r>
            <a:endParaRPr lang="zh-CN" altLang="en-US" dirty="0"/>
          </a:p>
        </p:txBody>
      </p:sp>
      <p:sp>
        <p:nvSpPr>
          <p:cNvPr id="61" name="椭圆 60">
            <a:extLst>
              <a:ext uri="{FF2B5EF4-FFF2-40B4-BE49-F238E27FC236}">
                <a16:creationId xmlns:a16="http://schemas.microsoft.com/office/drawing/2014/main" id="{67415170-0C33-A49E-AC41-4497CE8A8E44}"/>
              </a:ext>
            </a:extLst>
          </p:cNvPr>
          <p:cNvSpPr/>
          <p:nvPr/>
        </p:nvSpPr>
        <p:spPr>
          <a:xfrm>
            <a:off x="7537467" y="6278407"/>
            <a:ext cx="1065209" cy="514349"/>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best</a:t>
            </a:r>
            <a:endParaRPr lang="zh-CN" altLang="en-US" dirty="0">
              <a:solidFill>
                <a:schemeClr val="tx1"/>
              </a:solidFill>
            </a:endParaRPr>
          </a:p>
        </p:txBody>
      </p:sp>
      <p:sp>
        <p:nvSpPr>
          <p:cNvPr id="62" name="文本框 61">
            <a:extLst>
              <a:ext uri="{FF2B5EF4-FFF2-40B4-BE49-F238E27FC236}">
                <a16:creationId xmlns:a16="http://schemas.microsoft.com/office/drawing/2014/main" id="{3A029BCA-36C7-F605-F6BD-7101E1B60D38}"/>
              </a:ext>
            </a:extLst>
          </p:cNvPr>
          <p:cNvSpPr txBox="1"/>
          <p:nvPr/>
        </p:nvSpPr>
        <p:spPr>
          <a:xfrm>
            <a:off x="8559547" y="4632935"/>
            <a:ext cx="3446777" cy="338554"/>
          </a:xfrm>
          <a:prstGeom prst="rect">
            <a:avLst/>
          </a:prstGeom>
          <a:noFill/>
        </p:spPr>
        <p:txBody>
          <a:bodyPr wrap="none" rtlCol="0">
            <a:spAutoFit/>
          </a:bodyPr>
          <a:lstStyle/>
          <a:p>
            <a:r>
              <a:rPr lang="zh-CN" altLang="en-US" sz="1600" dirty="0"/>
              <a:t>最优先创建</a:t>
            </a:r>
            <a:r>
              <a:rPr lang="en-US" altLang="zh-CN" sz="1600" dirty="0"/>
              <a:t>draft</a:t>
            </a:r>
            <a:r>
              <a:rPr lang="zh-CN" altLang="en-US" sz="1600" dirty="0"/>
              <a:t>节点（数量可配置）</a:t>
            </a:r>
          </a:p>
        </p:txBody>
      </p:sp>
      <p:sp>
        <p:nvSpPr>
          <p:cNvPr id="63" name="文本框 62">
            <a:extLst>
              <a:ext uri="{FF2B5EF4-FFF2-40B4-BE49-F238E27FC236}">
                <a16:creationId xmlns:a16="http://schemas.microsoft.com/office/drawing/2014/main" id="{42FA55B4-EAF3-E3DA-9D53-67EDA9492B89}"/>
              </a:ext>
            </a:extLst>
          </p:cNvPr>
          <p:cNvSpPr txBox="1"/>
          <p:nvPr/>
        </p:nvSpPr>
        <p:spPr>
          <a:xfrm>
            <a:off x="8570767" y="5780157"/>
            <a:ext cx="3159839" cy="338554"/>
          </a:xfrm>
          <a:prstGeom prst="rect">
            <a:avLst/>
          </a:prstGeom>
          <a:noFill/>
        </p:spPr>
        <p:txBody>
          <a:bodyPr wrap="none" rtlCol="0">
            <a:spAutoFit/>
          </a:bodyPr>
          <a:lstStyle/>
          <a:p>
            <a:r>
              <a:rPr lang="zh-CN" altLang="en-US" sz="1600" dirty="0"/>
              <a:t>只会修改父节点正确的</a:t>
            </a:r>
            <a:r>
              <a:rPr lang="en-US" altLang="zh-CN" sz="1600" dirty="0"/>
              <a:t>buggy</a:t>
            </a:r>
            <a:r>
              <a:rPr lang="zh-CN" altLang="en-US" sz="1600" dirty="0"/>
              <a:t>节点</a:t>
            </a:r>
          </a:p>
        </p:txBody>
      </p:sp>
      <p:sp>
        <p:nvSpPr>
          <p:cNvPr id="64" name="文本框 63">
            <a:extLst>
              <a:ext uri="{FF2B5EF4-FFF2-40B4-BE49-F238E27FC236}">
                <a16:creationId xmlns:a16="http://schemas.microsoft.com/office/drawing/2014/main" id="{174F3924-0C6C-56AA-1559-0657912256B0}"/>
              </a:ext>
            </a:extLst>
          </p:cNvPr>
          <p:cNvSpPr txBox="1"/>
          <p:nvPr/>
        </p:nvSpPr>
        <p:spPr>
          <a:xfrm>
            <a:off x="8539237" y="6371630"/>
            <a:ext cx="3711272" cy="338554"/>
          </a:xfrm>
          <a:prstGeom prst="rect">
            <a:avLst/>
          </a:prstGeom>
          <a:noFill/>
        </p:spPr>
        <p:txBody>
          <a:bodyPr wrap="none" rtlCol="0">
            <a:spAutoFit/>
          </a:bodyPr>
          <a:lstStyle/>
          <a:p>
            <a:r>
              <a:rPr lang="zh-CN" altLang="en-US" sz="1600" dirty="0"/>
              <a:t>所有</a:t>
            </a:r>
            <a:r>
              <a:rPr lang="en-US" altLang="zh-CN" sz="1600" dirty="0"/>
              <a:t>step</a:t>
            </a:r>
            <a:r>
              <a:rPr lang="zh-CN" altLang="en-US" sz="1600" dirty="0"/>
              <a:t>完成后，</a:t>
            </a:r>
            <a:r>
              <a:rPr lang="en-US" altLang="zh-CN" sz="1600" dirty="0"/>
              <a:t>metric</a:t>
            </a:r>
            <a:r>
              <a:rPr lang="zh-CN" altLang="en-US" sz="1600" dirty="0"/>
              <a:t>最低的节点最优</a:t>
            </a:r>
          </a:p>
        </p:txBody>
      </p:sp>
      <p:sp>
        <p:nvSpPr>
          <p:cNvPr id="65" name="椭圆 64">
            <a:extLst>
              <a:ext uri="{FF2B5EF4-FFF2-40B4-BE49-F238E27FC236}">
                <a16:creationId xmlns:a16="http://schemas.microsoft.com/office/drawing/2014/main" id="{2823E06D-F39A-74CC-D215-03D2742D8554}"/>
              </a:ext>
            </a:extLst>
          </p:cNvPr>
          <p:cNvSpPr/>
          <p:nvPr/>
        </p:nvSpPr>
        <p:spPr>
          <a:xfrm>
            <a:off x="7556380" y="5145762"/>
            <a:ext cx="981075" cy="514349"/>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node</a:t>
            </a:r>
            <a:endParaRPr lang="zh-CN" altLang="en-US" dirty="0"/>
          </a:p>
        </p:txBody>
      </p:sp>
      <p:sp>
        <p:nvSpPr>
          <p:cNvPr id="66" name="文本框 65">
            <a:extLst>
              <a:ext uri="{FF2B5EF4-FFF2-40B4-BE49-F238E27FC236}">
                <a16:creationId xmlns:a16="http://schemas.microsoft.com/office/drawing/2014/main" id="{624E34E8-47C2-A8CF-3247-A0176B123D32}"/>
              </a:ext>
            </a:extLst>
          </p:cNvPr>
          <p:cNvSpPr txBox="1"/>
          <p:nvPr/>
        </p:nvSpPr>
        <p:spPr>
          <a:xfrm>
            <a:off x="8602676" y="5219342"/>
            <a:ext cx="1518364" cy="338554"/>
          </a:xfrm>
          <a:prstGeom prst="rect">
            <a:avLst/>
          </a:prstGeom>
          <a:noFill/>
        </p:spPr>
        <p:txBody>
          <a:bodyPr wrap="none" rtlCol="0">
            <a:spAutoFit/>
          </a:bodyPr>
          <a:lstStyle/>
          <a:p>
            <a:r>
              <a:rPr lang="zh-CN" altLang="en-US" sz="1600" dirty="0"/>
              <a:t>没有</a:t>
            </a:r>
            <a:r>
              <a:rPr lang="en-US" altLang="zh-CN" sz="1600" dirty="0"/>
              <a:t>bug</a:t>
            </a:r>
            <a:r>
              <a:rPr lang="zh-CN" altLang="en-US" sz="1600" dirty="0"/>
              <a:t>的节点</a:t>
            </a:r>
          </a:p>
        </p:txBody>
      </p:sp>
      <p:cxnSp>
        <p:nvCxnSpPr>
          <p:cNvPr id="12" name="连接符: 肘形 11">
            <a:extLst>
              <a:ext uri="{FF2B5EF4-FFF2-40B4-BE49-F238E27FC236}">
                <a16:creationId xmlns:a16="http://schemas.microsoft.com/office/drawing/2014/main" id="{AF0F04CB-1C97-946E-B189-0A1D347DC09F}"/>
              </a:ext>
            </a:extLst>
          </p:cNvPr>
          <p:cNvCxnSpPr>
            <a:stCxn id="20" idx="3"/>
            <a:endCxn id="11" idx="2"/>
          </p:cNvCxnSpPr>
          <p:nvPr/>
        </p:nvCxnSpPr>
        <p:spPr>
          <a:xfrm flipH="1" flipV="1">
            <a:off x="5208627" y="1854042"/>
            <a:ext cx="1496973" cy="3910848"/>
          </a:xfrm>
          <a:prstGeom prst="bentConnector3">
            <a:avLst>
              <a:gd name="adj1" fmla="val -4265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9B4AE00E-D831-789E-285E-4D92A6455979}"/>
              </a:ext>
            </a:extLst>
          </p:cNvPr>
          <p:cNvSpPr/>
          <p:nvPr/>
        </p:nvSpPr>
        <p:spPr>
          <a:xfrm>
            <a:off x="6080102" y="861705"/>
            <a:ext cx="1208130" cy="308040"/>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rPr>
              <a:t>is_buggy</a:t>
            </a:r>
            <a:endParaRPr lang="en-US" altLang="zh-CN" b="1" dirty="0">
              <a:solidFill>
                <a:schemeClr val="tx1"/>
              </a:solidFill>
            </a:endParaRPr>
          </a:p>
        </p:txBody>
      </p:sp>
      <p:sp>
        <p:nvSpPr>
          <p:cNvPr id="23" name="矩形: 圆角 22">
            <a:extLst>
              <a:ext uri="{FF2B5EF4-FFF2-40B4-BE49-F238E27FC236}">
                <a16:creationId xmlns:a16="http://schemas.microsoft.com/office/drawing/2014/main" id="{215345B2-5745-C780-E66F-D29F2E14E1B9}"/>
              </a:ext>
            </a:extLst>
          </p:cNvPr>
          <p:cNvSpPr/>
          <p:nvPr/>
        </p:nvSpPr>
        <p:spPr>
          <a:xfrm>
            <a:off x="6080102" y="1189427"/>
            <a:ext cx="1208130" cy="308040"/>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metric</a:t>
            </a:r>
          </a:p>
        </p:txBody>
      </p:sp>
      <p:sp>
        <p:nvSpPr>
          <p:cNvPr id="24" name="矩形: 圆角 23">
            <a:extLst>
              <a:ext uri="{FF2B5EF4-FFF2-40B4-BE49-F238E27FC236}">
                <a16:creationId xmlns:a16="http://schemas.microsoft.com/office/drawing/2014/main" id="{95DA2E9F-F3B1-980E-5ED3-7C3419635E51}"/>
              </a:ext>
            </a:extLst>
          </p:cNvPr>
          <p:cNvSpPr/>
          <p:nvPr/>
        </p:nvSpPr>
        <p:spPr>
          <a:xfrm>
            <a:off x="6075521" y="1509295"/>
            <a:ext cx="1208130" cy="308040"/>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summary</a:t>
            </a:r>
          </a:p>
        </p:txBody>
      </p:sp>
    </p:spTree>
    <p:extLst>
      <p:ext uri="{BB962C8B-B14F-4D97-AF65-F5344CB8AC3E}">
        <p14:creationId xmlns:p14="http://schemas.microsoft.com/office/powerpoint/2010/main" val="18809409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15898D7A-D1BA-D5A5-9D25-BBAF4100AB9E}"/>
              </a:ext>
            </a:extLst>
          </p:cNvPr>
          <p:cNvGrpSpPr/>
          <p:nvPr/>
        </p:nvGrpSpPr>
        <p:grpSpPr>
          <a:xfrm>
            <a:off x="1848883" y="2101517"/>
            <a:ext cx="8823238" cy="859956"/>
            <a:chOff x="1788160" y="1028700"/>
            <a:chExt cx="5001778" cy="859956"/>
          </a:xfrm>
        </p:grpSpPr>
        <p:sp>
          <p:nvSpPr>
            <p:cNvPr id="49" name="1">
              <a:extLst>
                <a:ext uri="{FF2B5EF4-FFF2-40B4-BE49-F238E27FC236}">
                  <a16:creationId xmlns:a16="http://schemas.microsoft.com/office/drawing/2014/main" id="{BA79BB9E-7FE4-F69B-9CF8-EBD3E4270A88}"/>
                </a:ext>
              </a:extLst>
            </p:cNvPr>
            <p:cNvSpPr/>
            <p:nvPr>
              <p:custDataLst>
                <p:tags r:id="rId14"/>
              </p:custDataLst>
            </p:nvPr>
          </p:nvSpPr>
          <p:spPr>
            <a:xfrm>
              <a:off x="1788160" y="1028700"/>
              <a:ext cx="4993534" cy="859956"/>
            </a:xfrm>
            <a:prstGeom prst="roundRect">
              <a:avLst>
                <a:gd name="adj" fmla="val 50000"/>
              </a:avLst>
            </a:prstGeom>
            <a:solidFill>
              <a:schemeClr val="bg1">
                <a:lumMod val="95000"/>
              </a:schemeClr>
            </a:solidFill>
            <a:ln w="25400">
              <a:gradFill>
                <a:gsLst>
                  <a:gs pos="0">
                    <a:schemeClr val="bg1"/>
                  </a:gs>
                  <a:gs pos="100000">
                    <a:schemeClr val="bg1">
                      <a:lumMod val="85000"/>
                    </a:schemeClr>
                  </a:gs>
                </a:gsLst>
                <a:lin ang="5400000" scaled="1"/>
              </a:gradFill>
            </a:ln>
            <a:effectLst>
              <a:outerShdw blurRad="381000" dist="127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prstClr val="white"/>
                </a:solidFill>
                <a:latin typeface="+mj-ea"/>
                <a:ea typeface="+mj-ea"/>
              </a:endParaRPr>
            </a:p>
          </p:txBody>
        </p:sp>
        <p:sp>
          <p:nvSpPr>
            <p:cNvPr id="50" name="Index-1">
              <a:extLst>
                <a:ext uri="{FF2B5EF4-FFF2-40B4-BE49-F238E27FC236}">
                  <a16:creationId xmlns:a16="http://schemas.microsoft.com/office/drawing/2014/main" id="{E3DE57A5-877E-D9C1-6C6A-25AD6D76A17A}"/>
                </a:ext>
              </a:extLst>
            </p:cNvPr>
            <p:cNvSpPr/>
            <p:nvPr>
              <p:custDataLst>
                <p:tags r:id="rId15"/>
              </p:custDataLst>
            </p:nvPr>
          </p:nvSpPr>
          <p:spPr>
            <a:xfrm>
              <a:off x="2201076" y="1191978"/>
              <a:ext cx="541020" cy="533400"/>
            </a:xfrm>
            <a:prstGeom prst="roundRect">
              <a:avLst>
                <a:gd name="adj" fmla="val 50000"/>
              </a:avLst>
            </a:prstGeom>
            <a:solidFill>
              <a:schemeClr val="accent3"/>
            </a:solidFill>
            <a:ln w="25400">
              <a:gradFill>
                <a:gsLst>
                  <a:gs pos="0">
                    <a:schemeClr val="bg1"/>
                  </a:gs>
                  <a:gs pos="100000">
                    <a:schemeClr val="bg1">
                      <a:lumMod val="85000"/>
                    </a:schemeClr>
                  </a:gs>
                </a:gsLst>
                <a:lin ang="5400000" scaled="1"/>
              </a:gra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b="1" dirty="0">
                  <a:solidFill>
                    <a:schemeClr val="lt1"/>
                  </a:solidFill>
                  <a:latin typeface="+mj-ea"/>
                  <a:ea typeface="+mj-ea"/>
                  <a:cs typeface="+mn-ea"/>
                </a:rPr>
                <a:t>0</a:t>
              </a:r>
              <a:endParaRPr lang="zh-CN" altLang="en-US" b="1" dirty="0">
                <a:solidFill>
                  <a:schemeClr val="lt1"/>
                </a:solidFill>
                <a:latin typeface="+mj-ea"/>
                <a:ea typeface="+mj-ea"/>
                <a:cs typeface="+mn-ea"/>
              </a:endParaRPr>
            </a:p>
          </p:txBody>
        </p:sp>
        <p:sp>
          <p:nvSpPr>
            <p:cNvPr id="52" name="Title-1">
              <a:extLst>
                <a:ext uri="{FF2B5EF4-FFF2-40B4-BE49-F238E27FC236}">
                  <a16:creationId xmlns:a16="http://schemas.microsoft.com/office/drawing/2014/main" id="{057A5D90-E49A-6021-BDB9-8550A8AB36F3}"/>
                </a:ext>
              </a:extLst>
            </p:cNvPr>
            <p:cNvSpPr txBox="1"/>
            <p:nvPr>
              <p:custDataLst>
                <p:tags r:id="rId16"/>
              </p:custDataLst>
            </p:nvPr>
          </p:nvSpPr>
          <p:spPr>
            <a:xfrm>
              <a:off x="2837072" y="1175067"/>
              <a:ext cx="3952866" cy="369332"/>
            </a:xfrm>
            <a:prstGeom prst="rect">
              <a:avLst/>
            </a:prstGeom>
            <a:noFill/>
          </p:spPr>
          <p:txBody>
            <a:bodyPr wrap="square" rtlCol="0">
              <a:noAutofit/>
            </a:bodyPr>
            <a:lstStyle/>
            <a:p>
              <a:r>
                <a:rPr lang="zh-CN" altLang="en-US" b="1" dirty="0"/>
                <a:t>数据集背景与 </a:t>
              </a:r>
              <a:r>
                <a:rPr lang="en-US" altLang="zh-CN" b="1" dirty="0"/>
                <a:t>Kaggle </a:t>
              </a:r>
              <a:r>
                <a:rPr lang="zh-CN" altLang="en-US" b="1" dirty="0"/>
                <a:t>平台</a:t>
              </a:r>
            </a:p>
          </p:txBody>
        </p:sp>
      </p:grpSp>
      <p:grpSp>
        <p:nvGrpSpPr>
          <p:cNvPr id="31" name="组合 30">
            <a:extLst>
              <a:ext uri="{FF2B5EF4-FFF2-40B4-BE49-F238E27FC236}">
                <a16:creationId xmlns:a16="http://schemas.microsoft.com/office/drawing/2014/main" id="{938A610C-2CB3-CA64-7B03-E05F427FCB59}"/>
              </a:ext>
            </a:extLst>
          </p:cNvPr>
          <p:cNvGrpSpPr/>
          <p:nvPr/>
        </p:nvGrpSpPr>
        <p:grpSpPr>
          <a:xfrm>
            <a:off x="1844760" y="4435991"/>
            <a:ext cx="8823240" cy="859956"/>
            <a:chOff x="1788160" y="1028700"/>
            <a:chExt cx="5001779" cy="859956"/>
          </a:xfrm>
        </p:grpSpPr>
        <p:sp>
          <p:nvSpPr>
            <p:cNvPr id="44" name="3">
              <a:extLst>
                <a:ext uri="{FF2B5EF4-FFF2-40B4-BE49-F238E27FC236}">
                  <a16:creationId xmlns:a16="http://schemas.microsoft.com/office/drawing/2014/main" id="{33BFCEA3-6A4C-2D91-5D4A-70E98366F40D}"/>
                </a:ext>
              </a:extLst>
            </p:cNvPr>
            <p:cNvSpPr/>
            <p:nvPr>
              <p:custDataLst>
                <p:tags r:id="rId10"/>
              </p:custDataLst>
            </p:nvPr>
          </p:nvSpPr>
          <p:spPr>
            <a:xfrm>
              <a:off x="1788160" y="1028700"/>
              <a:ext cx="4993534" cy="859956"/>
            </a:xfrm>
            <a:prstGeom prst="roundRect">
              <a:avLst>
                <a:gd name="adj" fmla="val 50000"/>
              </a:avLst>
            </a:prstGeom>
            <a:solidFill>
              <a:schemeClr val="bg1">
                <a:lumMod val="95000"/>
              </a:schemeClr>
            </a:solidFill>
            <a:ln w="25400">
              <a:gradFill>
                <a:gsLst>
                  <a:gs pos="0">
                    <a:schemeClr val="bg1"/>
                  </a:gs>
                  <a:gs pos="100000">
                    <a:schemeClr val="bg1">
                      <a:lumMod val="85000"/>
                    </a:schemeClr>
                  </a:gs>
                </a:gsLst>
                <a:lin ang="5400000" scaled="1"/>
              </a:gradFill>
            </a:ln>
            <a:effectLst>
              <a:outerShdw blurRad="381000" dist="127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prstClr val="white"/>
                </a:solidFill>
                <a:latin typeface="+mj-ea"/>
                <a:ea typeface="+mj-ea"/>
              </a:endParaRPr>
            </a:p>
          </p:txBody>
        </p:sp>
        <p:sp>
          <p:nvSpPr>
            <p:cNvPr id="45" name="Index-3">
              <a:extLst>
                <a:ext uri="{FF2B5EF4-FFF2-40B4-BE49-F238E27FC236}">
                  <a16:creationId xmlns:a16="http://schemas.microsoft.com/office/drawing/2014/main" id="{70F1AA1C-C74E-9F3D-871C-6715B305D2AB}"/>
                </a:ext>
              </a:extLst>
            </p:cNvPr>
            <p:cNvSpPr/>
            <p:nvPr>
              <p:custDataLst>
                <p:tags r:id="rId11"/>
              </p:custDataLst>
            </p:nvPr>
          </p:nvSpPr>
          <p:spPr>
            <a:xfrm>
              <a:off x="2201076" y="1191978"/>
              <a:ext cx="541020" cy="533400"/>
            </a:xfrm>
            <a:prstGeom prst="roundRect">
              <a:avLst>
                <a:gd name="adj" fmla="val 50000"/>
              </a:avLst>
            </a:prstGeom>
            <a:solidFill>
              <a:schemeClr val="accent3"/>
            </a:solidFill>
            <a:ln w="25400">
              <a:gradFill>
                <a:gsLst>
                  <a:gs pos="0">
                    <a:schemeClr val="bg1"/>
                  </a:gs>
                  <a:gs pos="100000">
                    <a:schemeClr val="bg1">
                      <a:lumMod val="85000"/>
                    </a:schemeClr>
                  </a:gs>
                </a:gsLst>
                <a:lin ang="5400000" scaled="1"/>
              </a:gra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b="1" dirty="0">
                  <a:solidFill>
                    <a:schemeClr val="lt1"/>
                  </a:solidFill>
                  <a:latin typeface="+mj-ea"/>
                  <a:ea typeface="+mj-ea"/>
                  <a:cs typeface="+mn-ea"/>
                </a:rPr>
                <a:t>2</a:t>
              </a:r>
              <a:endParaRPr lang="zh-CN" altLang="en-US" b="1" dirty="0">
                <a:solidFill>
                  <a:schemeClr val="lt1"/>
                </a:solidFill>
                <a:latin typeface="+mj-ea"/>
                <a:ea typeface="+mj-ea"/>
                <a:cs typeface="+mn-ea"/>
              </a:endParaRPr>
            </a:p>
          </p:txBody>
        </p:sp>
        <p:grpSp>
          <p:nvGrpSpPr>
            <p:cNvPr id="46" name="组合 45">
              <a:extLst>
                <a:ext uri="{FF2B5EF4-FFF2-40B4-BE49-F238E27FC236}">
                  <a16:creationId xmlns:a16="http://schemas.microsoft.com/office/drawing/2014/main" id="{7752D472-D4FA-A885-4906-0F319E77ED3A}"/>
                </a:ext>
              </a:extLst>
            </p:cNvPr>
            <p:cNvGrpSpPr/>
            <p:nvPr/>
          </p:nvGrpSpPr>
          <p:grpSpPr>
            <a:xfrm>
              <a:off x="2837072" y="1175067"/>
              <a:ext cx="3952867" cy="651902"/>
              <a:chOff x="2938672" y="4441055"/>
              <a:chExt cx="3952867" cy="651902"/>
            </a:xfrm>
          </p:grpSpPr>
          <p:sp>
            <p:nvSpPr>
              <p:cNvPr id="47" name="Title-3">
                <a:extLst>
                  <a:ext uri="{FF2B5EF4-FFF2-40B4-BE49-F238E27FC236}">
                    <a16:creationId xmlns:a16="http://schemas.microsoft.com/office/drawing/2014/main" id="{4BAB44D7-C653-7E98-DFDC-DF884C8D6358}"/>
                  </a:ext>
                </a:extLst>
              </p:cNvPr>
              <p:cNvSpPr txBox="1"/>
              <p:nvPr>
                <p:custDataLst>
                  <p:tags r:id="rId12"/>
                </p:custDataLst>
              </p:nvPr>
            </p:nvSpPr>
            <p:spPr>
              <a:xfrm>
                <a:off x="2938672" y="4441055"/>
                <a:ext cx="3952866" cy="369332"/>
              </a:xfrm>
              <a:prstGeom prst="rect">
                <a:avLst/>
              </a:prstGeom>
              <a:noFill/>
            </p:spPr>
            <p:txBody>
              <a:bodyPr wrap="square" rtlCol="0">
                <a:noAutofit/>
              </a:bodyPr>
              <a:lstStyle/>
              <a:p>
                <a:r>
                  <a:rPr lang="zh-CN" altLang="en-US" b="1" dirty="0"/>
                  <a:t>项目工作流理解</a:t>
                </a:r>
                <a:endParaRPr lang="en-US" altLang="zh-CN" sz="1800" b="1" dirty="0">
                  <a:latin typeface="Times New Roman" panose="02020603050405020304" pitchFamily="18" charset="0"/>
                  <a:ea typeface="新宋体" panose="02010609030101010101" pitchFamily="49" charset="-122"/>
                </a:endParaRPr>
              </a:p>
              <a:p>
                <a:endParaRPr lang="zh-CN" altLang="en-US" b="1" dirty="0">
                  <a:solidFill>
                    <a:schemeClr val="accent3"/>
                  </a:solidFill>
                </a:endParaRPr>
              </a:p>
            </p:txBody>
          </p:sp>
          <p:sp>
            <p:nvSpPr>
              <p:cNvPr id="48" name="Body-3">
                <a:extLst>
                  <a:ext uri="{FF2B5EF4-FFF2-40B4-BE49-F238E27FC236}">
                    <a16:creationId xmlns:a16="http://schemas.microsoft.com/office/drawing/2014/main" id="{367A913D-43EE-3724-16BF-9614F046A367}"/>
                  </a:ext>
                </a:extLst>
              </p:cNvPr>
              <p:cNvSpPr>
                <a:spLocks/>
              </p:cNvSpPr>
              <p:nvPr>
                <p:custDataLst>
                  <p:tags r:id="rId13"/>
                </p:custDataLst>
              </p:nvPr>
            </p:nvSpPr>
            <p:spPr>
              <a:xfrm>
                <a:off x="2938673" y="4622086"/>
                <a:ext cx="3952866" cy="470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3765">
                  <a:lnSpc>
                    <a:spcPct val="130000"/>
                  </a:lnSpc>
                  <a:buSzPct val="100000"/>
                  <a:defRPr/>
                </a:pPr>
                <a:r>
                  <a:rPr lang="en-US" altLang="zh-CN" b="1" dirty="0">
                    <a:solidFill>
                      <a:schemeClr val="tx2">
                        <a:lumMod val="75000"/>
                        <a:lumOff val="25000"/>
                      </a:schemeClr>
                    </a:solidFill>
                    <a:latin typeface="+mj-lt"/>
                  </a:rPr>
                  <a:t>Finding key pieces of the puzzle.</a:t>
                </a:r>
                <a:endParaRPr lang="en-GB" altLang="zh-CN" b="1" dirty="0">
                  <a:solidFill>
                    <a:schemeClr val="tx2">
                      <a:lumMod val="75000"/>
                      <a:lumOff val="25000"/>
                    </a:schemeClr>
                  </a:solidFill>
                  <a:latin typeface="+mj-lt"/>
                </a:endParaRPr>
              </a:p>
            </p:txBody>
          </p:sp>
        </p:grpSp>
      </p:grpSp>
      <p:grpSp>
        <p:nvGrpSpPr>
          <p:cNvPr id="32" name="组合 31">
            <a:extLst>
              <a:ext uri="{FF2B5EF4-FFF2-40B4-BE49-F238E27FC236}">
                <a16:creationId xmlns:a16="http://schemas.microsoft.com/office/drawing/2014/main" id="{3D1E16F0-E16E-53C7-AEE4-644018395506}"/>
              </a:ext>
            </a:extLst>
          </p:cNvPr>
          <p:cNvGrpSpPr/>
          <p:nvPr/>
        </p:nvGrpSpPr>
        <p:grpSpPr>
          <a:xfrm>
            <a:off x="1848883" y="3268754"/>
            <a:ext cx="8823238" cy="859956"/>
            <a:chOff x="1788160" y="1028700"/>
            <a:chExt cx="5001778" cy="859956"/>
          </a:xfrm>
        </p:grpSpPr>
        <p:sp>
          <p:nvSpPr>
            <p:cNvPr id="39" name="2">
              <a:extLst>
                <a:ext uri="{FF2B5EF4-FFF2-40B4-BE49-F238E27FC236}">
                  <a16:creationId xmlns:a16="http://schemas.microsoft.com/office/drawing/2014/main" id="{7A87F134-2805-D130-93A5-F3E91EAEC5B3}"/>
                </a:ext>
              </a:extLst>
            </p:cNvPr>
            <p:cNvSpPr/>
            <p:nvPr>
              <p:custDataLst>
                <p:tags r:id="rId7"/>
              </p:custDataLst>
            </p:nvPr>
          </p:nvSpPr>
          <p:spPr>
            <a:xfrm>
              <a:off x="1788160" y="1028700"/>
              <a:ext cx="4993534" cy="859956"/>
            </a:xfrm>
            <a:prstGeom prst="roundRect">
              <a:avLst>
                <a:gd name="adj" fmla="val 50000"/>
              </a:avLst>
            </a:prstGeom>
            <a:solidFill>
              <a:schemeClr val="bg1">
                <a:lumMod val="95000"/>
              </a:schemeClr>
            </a:solidFill>
            <a:ln w="25400">
              <a:gradFill>
                <a:gsLst>
                  <a:gs pos="0">
                    <a:schemeClr val="bg1"/>
                  </a:gs>
                  <a:gs pos="100000">
                    <a:schemeClr val="bg1">
                      <a:lumMod val="85000"/>
                    </a:schemeClr>
                  </a:gs>
                </a:gsLst>
                <a:lin ang="5400000" scaled="1"/>
              </a:gradFill>
            </a:ln>
            <a:effectLst>
              <a:outerShdw blurRad="381000" dist="127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prstClr val="white"/>
                </a:solidFill>
                <a:latin typeface="+mj-ea"/>
                <a:ea typeface="+mj-ea"/>
              </a:endParaRPr>
            </a:p>
          </p:txBody>
        </p:sp>
        <p:sp>
          <p:nvSpPr>
            <p:cNvPr id="40" name="Index-2">
              <a:extLst>
                <a:ext uri="{FF2B5EF4-FFF2-40B4-BE49-F238E27FC236}">
                  <a16:creationId xmlns:a16="http://schemas.microsoft.com/office/drawing/2014/main" id="{3AF9248D-D1A4-1792-887F-6D25AA984455}"/>
                </a:ext>
              </a:extLst>
            </p:cNvPr>
            <p:cNvSpPr/>
            <p:nvPr>
              <p:custDataLst>
                <p:tags r:id="rId8"/>
              </p:custDataLst>
            </p:nvPr>
          </p:nvSpPr>
          <p:spPr>
            <a:xfrm>
              <a:off x="2201076" y="1191978"/>
              <a:ext cx="541020" cy="533400"/>
            </a:xfrm>
            <a:prstGeom prst="roundRect">
              <a:avLst>
                <a:gd name="adj" fmla="val 50000"/>
              </a:avLst>
            </a:prstGeom>
            <a:solidFill>
              <a:schemeClr val="accent3"/>
            </a:solidFill>
            <a:ln w="25400">
              <a:gradFill>
                <a:gsLst>
                  <a:gs pos="0">
                    <a:schemeClr val="bg1"/>
                  </a:gs>
                  <a:gs pos="100000">
                    <a:schemeClr val="bg1">
                      <a:lumMod val="85000"/>
                    </a:schemeClr>
                  </a:gs>
                </a:gsLst>
                <a:lin ang="5400000" scaled="1"/>
              </a:gra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b="1">
                  <a:solidFill>
                    <a:schemeClr val="lt1"/>
                  </a:solidFill>
                  <a:latin typeface="+mj-ea"/>
                  <a:ea typeface="+mj-ea"/>
                  <a:cs typeface="+mn-ea"/>
                </a:rPr>
                <a:t>1</a:t>
              </a:r>
              <a:endParaRPr lang="zh-CN" altLang="en-US" b="1" dirty="0">
                <a:solidFill>
                  <a:schemeClr val="lt1"/>
                </a:solidFill>
                <a:latin typeface="+mj-ea"/>
                <a:ea typeface="+mj-ea"/>
                <a:cs typeface="+mn-ea"/>
              </a:endParaRPr>
            </a:p>
          </p:txBody>
        </p:sp>
        <p:sp>
          <p:nvSpPr>
            <p:cNvPr id="42" name="Title-2">
              <a:extLst>
                <a:ext uri="{FF2B5EF4-FFF2-40B4-BE49-F238E27FC236}">
                  <a16:creationId xmlns:a16="http://schemas.microsoft.com/office/drawing/2014/main" id="{2EE3B9E5-063C-5A27-A2EB-1373316402B9}"/>
                </a:ext>
              </a:extLst>
            </p:cNvPr>
            <p:cNvSpPr txBox="1"/>
            <p:nvPr>
              <p:custDataLst>
                <p:tags r:id="rId9"/>
              </p:custDataLst>
            </p:nvPr>
          </p:nvSpPr>
          <p:spPr>
            <a:xfrm>
              <a:off x="2837072" y="1175067"/>
              <a:ext cx="3952866" cy="369332"/>
            </a:xfrm>
            <a:prstGeom prst="rect">
              <a:avLst/>
            </a:prstGeom>
            <a:noFill/>
          </p:spPr>
          <p:txBody>
            <a:bodyPr wrap="square" rtlCol="0">
              <a:noAutofit/>
            </a:bodyPr>
            <a:lstStyle/>
            <a:p>
              <a:r>
                <a:rPr lang="zh-CN" altLang="en-US" b="1" dirty="0"/>
                <a:t>环境配置解析</a:t>
              </a:r>
              <a:r>
                <a:rPr lang="en-US" altLang="zh-CN" b="1"/>
                <a:t> </a:t>
              </a:r>
              <a:endParaRPr lang="zh-CN" altLang="en-US" b="1" dirty="0"/>
            </a:p>
          </p:txBody>
        </p:sp>
      </p:grpSp>
      <p:sp>
        <p:nvSpPr>
          <p:cNvPr id="54" name="Body-3">
            <a:extLst>
              <a:ext uri="{FF2B5EF4-FFF2-40B4-BE49-F238E27FC236}">
                <a16:creationId xmlns:a16="http://schemas.microsoft.com/office/drawing/2014/main" id="{D60BA798-BA55-C3AF-0D33-1C5B36CB62C2}"/>
              </a:ext>
            </a:extLst>
          </p:cNvPr>
          <p:cNvSpPr>
            <a:spLocks/>
          </p:cNvSpPr>
          <p:nvPr>
            <p:custDataLst>
              <p:tags r:id="rId1"/>
            </p:custDataLst>
          </p:nvPr>
        </p:nvSpPr>
        <p:spPr>
          <a:xfrm>
            <a:off x="3699185" y="3611800"/>
            <a:ext cx="6972936" cy="470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3765" rtl="0" eaLnBrk="1" fontAlgn="auto" latinLnBrk="0" hangingPunct="1">
              <a:lnSpc>
                <a:spcPct val="130000"/>
              </a:lnSpc>
              <a:spcBef>
                <a:spcPts val="0"/>
              </a:spcBef>
              <a:spcAft>
                <a:spcPts val="0"/>
              </a:spcAft>
              <a:buClrTx/>
              <a:buSzPct val="100000"/>
              <a:buFontTx/>
              <a:buNone/>
              <a:tabLst/>
              <a:defRPr/>
            </a:pPr>
            <a:r>
              <a:rPr kumimoji="0" lang="en-US" altLang="zh-CN" b="1" i="0" u="none" strike="noStrike" kern="1200" cap="none" spc="0" normalizeH="0" baseline="0" noProof="0" dirty="0">
                <a:ln>
                  <a:noFill/>
                </a:ln>
                <a:solidFill>
                  <a:schemeClr val="tx2">
                    <a:lumMod val="75000"/>
                    <a:lumOff val="25000"/>
                  </a:schemeClr>
                </a:solidFill>
                <a:effectLst/>
                <a:uLnTx/>
                <a:uFillTx/>
                <a:latin typeface="+mj-lt"/>
                <a:cs typeface="+mn-cs"/>
              </a:rPr>
              <a:t>“ It works on my computer” Problem</a:t>
            </a:r>
            <a:r>
              <a:rPr lang="en-US" altLang="zh-CN" b="1" dirty="0">
                <a:solidFill>
                  <a:schemeClr val="tx2">
                    <a:lumMod val="75000"/>
                    <a:lumOff val="25000"/>
                  </a:schemeClr>
                </a:solidFill>
                <a:latin typeface="+mj-lt"/>
              </a:rPr>
              <a:t>.</a:t>
            </a:r>
            <a:endParaRPr kumimoji="0" lang="en-GB" altLang="zh-CN" b="1" i="0" u="none" strike="noStrike" kern="1200" cap="none" spc="0" normalizeH="0" baseline="0" noProof="0" dirty="0">
              <a:ln>
                <a:noFill/>
              </a:ln>
              <a:solidFill>
                <a:schemeClr val="tx2">
                  <a:lumMod val="75000"/>
                  <a:lumOff val="25000"/>
                </a:schemeClr>
              </a:solidFill>
              <a:effectLst/>
              <a:uLnTx/>
              <a:uFillTx/>
              <a:latin typeface="+mj-lt"/>
              <a:cs typeface="+mn-cs"/>
            </a:endParaRPr>
          </a:p>
        </p:txBody>
      </p:sp>
      <p:sp>
        <p:nvSpPr>
          <p:cNvPr id="55" name="Body-3">
            <a:extLst>
              <a:ext uri="{FF2B5EF4-FFF2-40B4-BE49-F238E27FC236}">
                <a16:creationId xmlns:a16="http://schemas.microsoft.com/office/drawing/2014/main" id="{774792A0-4450-7D5F-B890-775C8D297F9A}"/>
              </a:ext>
            </a:extLst>
          </p:cNvPr>
          <p:cNvSpPr>
            <a:spLocks/>
          </p:cNvSpPr>
          <p:nvPr>
            <p:custDataLst>
              <p:tags r:id="rId2"/>
            </p:custDataLst>
          </p:nvPr>
        </p:nvSpPr>
        <p:spPr>
          <a:xfrm>
            <a:off x="3680520" y="2471932"/>
            <a:ext cx="6972936" cy="470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3765" rtl="0" eaLnBrk="1" fontAlgn="auto" latinLnBrk="0" hangingPunct="1">
              <a:lnSpc>
                <a:spcPct val="130000"/>
              </a:lnSpc>
              <a:spcBef>
                <a:spcPts val="0"/>
              </a:spcBef>
              <a:spcAft>
                <a:spcPts val="0"/>
              </a:spcAft>
              <a:buClrTx/>
              <a:buSzPct val="100000"/>
              <a:buFontTx/>
              <a:buNone/>
              <a:tabLst/>
              <a:defRPr/>
            </a:pPr>
            <a:r>
              <a:rPr kumimoji="0" lang="zh-CN" altLang="en-US" sz="1400" b="1" i="0" u="none" strike="noStrike" kern="1200" cap="none" spc="0" normalizeH="0" baseline="0" noProof="0" dirty="0">
                <a:ln>
                  <a:noFill/>
                </a:ln>
                <a:solidFill>
                  <a:schemeClr val="tx2">
                    <a:lumMod val="75000"/>
                    <a:lumOff val="25000"/>
                  </a:schemeClr>
                </a:solidFill>
                <a:effectLst/>
                <a:uLnTx/>
                <a:uFillTx/>
                <a:latin typeface="+mj-lt"/>
                <a:cs typeface="+mn-cs"/>
              </a:rPr>
              <a:t>数据集来自</a:t>
            </a:r>
            <a:r>
              <a:rPr kumimoji="0" lang="en-US" altLang="zh-CN" sz="1400" b="1" i="0" u="none" strike="noStrike" kern="1200" cap="none" spc="0" normalizeH="0" baseline="0" noProof="0" dirty="0" err="1">
                <a:ln>
                  <a:noFill/>
                </a:ln>
                <a:solidFill>
                  <a:schemeClr val="tx2">
                    <a:lumMod val="75000"/>
                    <a:lumOff val="25000"/>
                  </a:schemeClr>
                </a:solidFill>
                <a:effectLst/>
                <a:uLnTx/>
                <a:uFillTx/>
                <a:latin typeface="+mj-lt"/>
                <a:cs typeface="+mn-cs"/>
              </a:rPr>
              <a:t>kaggle</a:t>
            </a:r>
            <a:r>
              <a:rPr kumimoji="0" lang="en-US" altLang="zh-CN" sz="1400" b="1" i="0" u="none" strike="noStrike" kern="1200" cap="none" spc="0" normalizeH="0" baseline="0" noProof="0" dirty="0">
                <a:ln>
                  <a:noFill/>
                </a:ln>
                <a:solidFill>
                  <a:schemeClr val="tx2">
                    <a:lumMod val="75000"/>
                    <a:lumOff val="25000"/>
                  </a:schemeClr>
                </a:solidFill>
                <a:effectLst/>
                <a:uLnTx/>
                <a:uFillTx/>
                <a:latin typeface="+mj-lt"/>
                <a:cs typeface="+mn-cs"/>
              </a:rPr>
              <a:t>: https://www.kaggle.com/competitions/ml-2025-spring-hw-2/data</a:t>
            </a:r>
          </a:p>
        </p:txBody>
      </p:sp>
      <p:grpSp>
        <p:nvGrpSpPr>
          <p:cNvPr id="2" name="组合 1">
            <a:extLst>
              <a:ext uri="{FF2B5EF4-FFF2-40B4-BE49-F238E27FC236}">
                <a16:creationId xmlns:a16="http://schemas.microsoft.com/office/drawing/2014/main" id="{143DE1BB-3730-7260-31C8-E803FA72F32D}"/>
              </a:ext>
            </a:extLst>
          </p:cNvPr>
          <p:cNvGrpSpPr/>
          <p:nvPr/>
        </p:nvGrpSpPr>
        <p:grpSpPr>
          <a:xfrm>
            <a:off x="1844760" y="5603227"/>
            <a:ext cx="8823238" cy="859956"/>
            <a:chOff x="1788160" y="1028700"/>
            <a:chExt cx="5001778" cy="859956"/>
          </a:xfrm>
        </p:grpSpPr>
        <p:sp>
          <p:nvSpPr>
            <p:cNvPr id="3" name="4">
              <a:extLst>
                <a:ext uri="{FF2B5EF4-FFF2-40B4-BE49-F238E27FC236}">
                  <a16:creationId xmlns:a16="http://schemas.microsoft.com/office/drawing/2014/main" id="{1CFCA0CD-E3C7-6635-A640-079DAC421834}"/>
                </a:ext>
              </a:extLst>
            </p:cNvPr>
            <p:cNvSpPr/>
            <p:nvPr>
              <p:custDataLst>
                <p:tags r:id="rId3"/>
              </p:custDataLst>
            </p:nvPr>
          </p:nvSpPr>
          <p:spPr>
            <a:xfrm>
              <a:off x="1788160" y="1028700"/>
              <a:ext cx="4993534" cy="859956"/>
            </a:xfrm>
            <a:prstGeom prst="roundRect">
              <a:avLst>
                <a:gd name="adj" fmla="val 50000"/>
              </a:avLst>
            </a:prstGeom>
            <a:solidFill>
              <a:schemeClr val="bg1">
                <a:lumMod val="95000"/>
              </a:schemeClr>
            </a:solidFill>
            <a:ln w="25400">
              <a:gradFill>
                <a:gsLst>
                  <a:gs pos="0">
                    <a:schemeClr val="bg1"/>
                  </a:gs>
                  <a:gs pos="100000">
                    <a:schemeClr val="bg1">
                      <a:lumMod val="85000"/>
                    </a:schemeClr>
                  </a:gs>
                </a:gsLst>
                <a:lin ang="5400000" scaled="1"/>
              </a:gradFill>
            </a:ln>
            <a:effectLst>
              <a:outerShdw blurRad="381000" dist="127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prstClr val="white"/>
                </a:solidFill>
                <a:latin typeface="+mj-ea"/>
                <a:ea typeface="+mj-ea"/>
              </a:endParaRPr>
            </a:p>
          </p:txBody>
        </p:sp>
        <p:sp>
          <p:nvSpPr>
            <p:cNvPr id="5" name="Index-4">
              <a:extLst>
                <a:ext uri="{FF2B5EF4-FFF2-40B4-BE49-F238E27FC236}">
                  <a16:creationId xmlns:a16="http://schemas.microsoft.com/office/drawing/2014/main" id="{1676F6E4-8F31-0DB4-0300-BFEB6E7510F1}"/>
                </a:ext>
              </a:extLst>
            </p:cNvPr>
            <p:cNvSpPr/>
            <p:nvPr>
              <p:custDataLst>
                <p:tags r:id="rId4"/>
              </p:custDataLst>
            </p:nvPr>
          </p:nvSpPr>
          <p:spPr>
            <a:xfrm>
              <a:off x="2201076" y="1191978"/>
              <a:ext cx="541020" cy="533400"/>
            </a:xfrm>
            <a:prstGeom prst="roundRect">
              <a:avLst>
                <a:gd name="adj" fmla="val 50000"/>
              </a:avLst>
            </a:prstGeom>
            <a:solidFill>
              <a:schemeClr val="accent6"/>
            </a:solidFill>
            <a:ln w="25400">
              <a:gradFill>
                <a:gsLst>
                  <a:gs pos="0">
                    <a:schemeClr val="bg1"/>
                  </a:gs>
                  <a:gs pos="100000">
                    <a:schemeClr val="bg1">
                      <a:lumMod val="85000"/>
                    </a:schemeClr>
                  </a:gs>
                </a:gsLst>
                <a:lin ang="5400000" scaled="1"/>
              </a:gra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b="1" dirty="0">
                  <a:solidFill>
                    <a:schemeClr val="lt1"/>
                  </a:solidFill>
                  <a:latin typeface="+mj-ea"/>
                  <a:ea typeface="+mj-ea"/>
                  <a:cs typeface="+mn-ea"/>
                </a:rPr>
                <a:t>3</a:t>
              </a:r>
              <a:endParaRPr lang="zh-CN" altLang="en-US" b="1" dirty="0">
                <a:solidFill>
                  <a:schemeClr val="lt1"/>
                </a:solidFill>
                <a:latin typeface="+mj-ea"/>
                <a:ea typeface="+mj-ea"/>
                <a:cs typeface="+mn-ea"/>
              </a:endParaRPr>
            </a:p>
          </p:txBody>
        </p:sp>
        <p:grpSp>
          <p:nvGrpSpPr>
            <p:cNvPr id="6" name="组合 5">
              <a:extLst>
                <a:ext uri="{FF2B5EF4-FFF2-40B4-BE49-F238E27FC236}">
                  <a16:creationId xmlns:a16="http://schemas.microsoft.com/office/drawing/2014/main" id="{8E9A2707-D26D-04DD-11A1-48262ECB5E88}"/>
                </a:ext>
              </a:extLst>
            </p:cNvPr>
            <p:cNvGrpSpPr/>
            <p:nvPr/>
          </p:nvGrpSpPr>
          <p:grpSpPr>
            <a:xfrm>
              <a:off x="2742096" y="1175067"/>
              <a:ext cx="4047842" cy="713589"/>
              <a:chOff x="2843696" y="4441055"/>
              <a:chExt cx="4047842" cy="713589"/>
            </a:xfrm>
          </p:grpSpPr>
          <p:sp>
            <p:nvSpPr>
              <p:cNvPr id="7" name="Title-4">
                <a:extLst>
                  <a:ext uri="{FF2B5EF4-FFF2-40B4-BE49-F238E27FC236}">
                    <a16:creationId xmlns:a16="http://schemas.microsoft.com/office/drawing/2014/main" id="{B4A355C9-B32E-71AB-C5AD-685A79B4EE60}"/>
                  </a:ext>
                </a:extLst>
              </p:cNvPr>
              <p:cNvSpPr txBox="1"/>
              <p:nvPr>
                <p:custDataLst>
                  <p:tags r:id="rId5"/>
                </p:custDataLst>
              </p:nvPr>
            </p:nvSpPr>
            <p:spPr>
              <a:xfrm>
                <a:off x="2938672" y="4441055"/>
                <a:ext cx="3952866" cy="369332"/>
              </a:xfrm>
              <a:prstGeom prst="rect">
                <a:avLst/>
              </a:prstGeom>
              <a:noFill/>
            </p:spPr>
            <p:txBody>
              <a:bodyPr wrap="square" rtlCol="0">
                <a:noAutofit/>
              </a:bodyPr>
              <a:lstStyle/>
              <a:p>
                <a:r>
                  <a:rPr lang="zh-CN" altLang="en-US" b="1" dirty="0"/>
                  <a:t>实验结果</a:t>
                </a:r>
              </a:p>
            </p:txBody>
          </p:sp>
          <p:sp>
            <p:nvSpPr>
              <p:cNvPr id="8" name="Body-4">
                <a:extLst>
                  <a:ext uri="{FF2B5EF4-FFF2-40B4-BE49-F238E27FC236}">
                    <a16:creationId xmlns:a16="http://schemas.microsoft.com/office/drawing/2014/main" id="{FF30A450-F67E-D8BA-5424-5500389FCA91}"/>
                  </a:ext>
                </a:extLst>
              </p:cNvPr>
              <p:cNvSpPr>
                <a:spLocks/>
              </p:cNvSpPr>
              <p:nvPr>
                <p:custDataLst>
                  <p:tags r:id="rId6"/>
                </p:custDataLst>
              </p:nvPr>
            </p:nvSpPr>
            <p:spPr>
              <a:xfrm>
                <a:off x="2843696" y="4683773"/>
                <a:ext cx="2564809" cy="470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3765" rtl="0" eaLnBrk="1" fontAlgn="auto" latinLnBrk="0" hangingPunct="1">
                  <a:lnSpc>
                    <a:spcPct val="130000"/>
                  </a:lnSpc>
                  <a:spcBef>
                    <a:spcPts val="0"/>
                  </a:spcBef>
                  <a:spcAft>
                    <a:spcPts val="0"/>
                  </a:spcAft>
                  <a:buClrTx/>
                  <a:buSzPct val="100000"/>
                  <a:buFontTx/>
                  <a:buNone/>
                  <a:tabLst/>
                  <a:defRPr/>
                </a:pPr>
                <a:r>
                  <a:rPr kumimoji="0" lang="zh-CN" altLang="en-US" sz="1400" b="1" i="0" u="none" strike="noStrike" kern="1200" cap="none" spc="0" normalizeH="0" baseline="0" noProof="0" dirty="0">
                    <a:ln>
                      <a:noFill/>
                    </a:ln>
                    <a:solidFill>
                      <a:schemeClr val="tx2">
                        <a:lumMod val="75000"/>
                        <a:lumOff val="25000"/>
                      </a:schemeClr>
                    </a:solidFill>
                    <a:effectLst/>
                    <a:uLnTx/>
                    <a:uFillTx/>
                    <a:latin typeface="+mn-ea"/>
                    <a:cs typeface="+mn-cs"/>
                  </a:rPr>
                  <a:t>‘人’生是旷野”</a:t>
                </a:r>
                <a:r>
                  <a:rPr kumimoji="0" lang="en-US" altLang="zh-CN" sz="1400" b="1" i="0" u="none" strike="noStrike" kern="1200" cap="none" spc="0" normalizeH="0" baseline="0" noProof="0" dirty="0">
                    <a:ln>
                      <a:noFill/>
                    </a:ln>
                    <a:solidFill>
                      <a:schemeClr val="tx2">
                        <a:lumMod val="75000"/>
                        <a:lumOff val="25000"/>
                      </a:schemeClr>
                    </a:solidFill>
                    <a:effectLst/>
                    <a:uLnTx/>
                    <a:uFillTx/>
                    <a:latin typeface="+mn-ea"/>
                    <a:cs typeface="+mn-cs"/>
                  </a:rPr>
                  <a:t>, </a:t>
                </a:r>
                <a:r>
                  <a:rPr kumimoji="0" lang="zh-CN" altLang="en-US" sz="1400" b="1" i="0" u="none" strike="noStrike" kern="1200" cap="none" spc="0" normalizeH="0" baseline="0" noProof="0" dirty="0">
                    <a:ln>
                      <a:noFill/>
                    </a:ln>
                    <a:solidFill>
                      <a:schemeClr val="tx2">
                        <a:lumMod val="75000"/>
                        <a:lumOff val="25000"/>
                      </a:schemeClr>
                    </a:solidFill>
                    <a:effectLst/>
                    <a:uLnTx/>
                    <a:uFillTx/>
                    <a:latin typeface="+mn-ea"/>
                    <a:cs typeface="+mn-cs"/>
                  </a:rPr>
                  <a:t>但也许你需要一本漫游指南</a:t>
                </a:r>
                <a:endParaRPr kumimoji="0" lang="en-GB" altLang="zh-CN" sz="1400" b="1" i="0" u="none" strike="noStrike" kern="1200" cap="none" spc="0" normalizeH="0" baseline="0" noProof="0" dirty="0">
                  <a:ln>
                    <a:noFill/>
                  </a:ln>
                  <a:solidFill>
                    <a:schemeClr val="tx2">
                      <a:lumMod val="75000"/>
                      <a:lumOff val="25000"/>
                    </a:schemeClr>
                  </a:solidFill>
                  <a:effectLst/>
                  <a:uLnTx/>
                  <a:uFillTx/>
                  <a:latin typeface="+mn-ea"/>
                  <a:cs typeface="+mn-cs"/>
                </a:endParaRPr>
              </a:p>
            </p:txBody>
          </p:sp>
        </p:grpSp>
      </p:grpSp>
      <p:sp>
        <p:nvSpPr>
          <p:cNvPr id="11" name="标题 3">
            <a:extLst>
              <a:ext uri="{FF2B5EF4-FFF2-40B4-BE49-F238E27FC236}">
                <a16:creationId xmlns:a16="http://schemas.microsoft.com/office/drawing/2014/main" id="{FC399403-9179-B806-ABEA-1A2D54EA437E}"/>
              </a:ext>
            </a:extLst>
          </p:cNvPr>
          <p:cNvSpPr txBox="1">
            <a:spLocks/>
          </p:cNvSpPr>
          <p:nvPr/>
        </p:nvSpPr>
        <p:spPr>
          <a:xfrm>
            <a:off x="0" y="0"/>
            <a:ext cx="12192000" cy="1630075"/>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dirty="0"/>
              <a:t>AI Agents: LLM-Driven Machine Learning</a:t>
            </a:r>
            <a:br>
              <a:rPr lang="en-US" altLang="zh-CN" dirty="0"/>
            </a:br>
            <a:r>
              <a:rPr lang="en-US" altLang="zh-CN" dirty="0"/>
              <a:t>AI Agents: </a:t>
            </a:r>
            <a:r>
              <a:rPr lang="zh-CN" altLang="en-US" dirty="0"/>
              <a:t>由大模型驱动的机器学习</a:t>
            </a:r>
          </a:p>
        </p:txBody>
      </p:sp>
    </p:spTree>
    <p:extLst>
      <p:ext uri="{BB962C8B-B14F-4D97-AF65-F5344CB8AC3E}">
        <p14:creationId xmlns:p14="http://schemas.microsoft.com/office/powerpoint/2010/main" val="107974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8B36D6-C90D-0A40-A28E-3BBA9116D50D}"/>
              </a:ext>
            </a:extLst>
          </p:cNvPr>
          <p:cNvSpPr txBox="1"/>
          <p:nvPr/>
        </p:nvSpPr>
        <p:spPr>
          <a:xfrm>
            <a:off x="0" y="0"/>
            <a:ext cx="11477897" cy="461665"/>
          </a:xfrm>
          <a:prstGeom prst="rect">
            <a:avLst/>
          </a:prstGeom>
          <a:noFill/>
        </p:spPr>
        <p:txBody>
          <a:bodyPr wrap="square" rtlCol="0">
            <a:spAutoFit/>
          </a:bodyPr>
          <a:lstStyle/>
          <a:p>
            <a:r>
              <a:rPr lang="zh-CN" altLang="en-US" sz="2400" b="1" dirty="0"/>
              <a:t>实验结果</a:t>
            </a:r>
            <a:r>
              <a:rPr lang="en-US" altLang="zh-CN" sz="2400" b="1" dirty="0"/>
              <a:t>(0)</a:t>
            </a:r>
            <a:r>
              <a:rPr lang="zh-CN" altLang="en-US" sz="2400" b="1" dirty="0"/>
              <a:t> </a:t>
            </a:r>
            <a:r>
              <a:rPr lang="en-US" altLang="zh-CN" sz="2400" b="1" dirty="0"/>
              <a:t>—— </a:t>
            </a:r>
            <a:r>
              <a:rPr lang="zh-CN" altLang="en-US" sz="2400" b="1" dirty="0"/>
              <a:t>参数量不一定能够代表绝对的强弱 </a:t>
            </a:r>
            <a:r>
              <a:rPr lang="en-US" altLang="zh-CN" sz="2400" b="1" dirty="0"/>
              <a:t>[</a:t>
            </a:r>
            <a:r>
              <a:rPr lang="zh-CN" altLang="en-US" sz="2400" b="1" dirty="0"/>
              <a:t>实验基本规则说明</a:t>
            </a:r>
            <a:r>
              <a:rPr lang="en-US" altLang="zh-CN" sz="2400" b="1" dirty="0"/>
              <a:t>]</a:t>
            </a:r>
            <a:endParaRPr lang="en-US" altLang="zh-CN" sz="2400" b="1" dirty="0">
              <a:latin typeface="Times New Roman" panose="02020603050405020304" pitchFamily="18" charset="0"/>
              <a:ea typeface="新宋体" panose="02010609030101010101" pitchFamily="49" charset="-122"/>
            </a:endParaRPr>
          </a:p>
        </p:txBody>
      </p:sp>
      <p:sp>
        <p:nvSpPr>
          <p:cNvPr id="12" name="文本框 11">
            <a:extLst>
              <a:ext uri="{FF2B5EF4-FFF2-40B4-BE49-F238E27FC236}">
                <a16:creationId xmlns:a16="http://schemas.microsoft.com/office/drawing/2014/main" id="{27AFD455-EA88-EF5C-71A0-81FB5811944D}"/>
              </a:ext>
            </a:extLst>
          </p:cNvPr>
          <p:cNvSpPr txBox="1"/>
          <p:nvPr/>
        </p:nvSpPr>
        <p:spPr>
          <a:xfrm>
            <a:off x="5543550" y="914372"/>
            <a:ext cx="6705600" cy="2123658"/>
          </a:xfrm>
          <a:prstGeom prst="rect">
            <a:avLst/>
          </a:prstGeom>
          <a:noFill/>
        </p:spPr>
        <p:txBody>
          <a:bodyPr wrap="square">
            <a:spAutoFit/>
          </a:bodyPr>
          <a:lstStyle/>
          <a:p>
            <a:r>
              <a:rPr lang="zh-CN" altLang="en-US" sz="1600" dirty="0">
                <a:solidFill>
                  <a:srgbClr val="0070C0"/>
                </a:solidFill>
              </a:rPr>
              <a:t>数据集是我刚刚给你的 train.csv </a:t>
            </a:r>
            <a:r>
              <a:rPr lang="zh-CN" altLang="en-US" sz="1600" dirty="0"/>
              <a:t>包括了下表所示的各个数据在3天内数据情况，我们的任务是需要预测出第三天各洲 covid 的感染比例，并在</a:t>
            </a:r>
          </a:p>
          <a:p>
            <a:r>
              <a:rPr lang="zh-CN" altLang="en-US" sz="1600" dirty="0"/>
              <a:t>请你编写一个基于python的机器学习的代码，选择合适的模型与特征，尽可能得到准确的预测值</a:t>
            </a:r>
          </a:p>
          <a:p>
            <a:r>
              <a:rPr lang="zh-CN" altLang="en-US" sz="1600" dirty="0"/>
              <a:t>在编写代码时，注意下面的注意点：</a:t>
            </a:r>
          </a:p>
          <a:p>
            <a:r>
              <a:rPr lang="zh-CN" altLang="en-US" sz="1600" dirty="0"/>
              <a:t>最终评价标准按MSE来计算，</a:t>
            </a:r>
            <a:r>
              <a:rPr lang="zh-CN" altLang="en-US" sz="1600" dirty="0">
                <a:solidFill>
                  <a:srgbClr val="FF0000"/>
                </a:solidFill>
              </a:rPr>
              <a:t>数据集的位置是：LLM/dataset/train.py</a:t>
            </a:r>
          </a:p>
          <a:p>
            <a:r>
              <a:rPr lang="zh-CN" altLang="en-US" sz="1600" dirty="0"/>
              <a:t>结果输出到 submission.csv 中，</a:t>
            </a:r>
            <a:r>
              <a:rPr lang="zh-CN" altLang="en-US" sz="1600" dirty="0">
                <a:solidFill>
                  <a:srgbClr val="FF0000"/>
                </a:solidFill>
              </a:rPr>
              <a:t>submission.csv中只有 id 行 和 tested_positive_day3 行，数量和 test 集的数据量一致</a:t>
            </a:r>
            <a:endParaRPr lang="en-US" altLang="zh-CN" sz="1600" dirty="0">
              <a:solidFill>
                <a:srgbClr val="FF0000"/>
              </a:solidFill>
            </a:endParaRPr>
          </a:p>
        </p:txBody>
      </p:sp>
      <p:sp>
        <p:nvSpPr>
          <p:cNvPr id="13" name="矩形 12">
            <a:extLst>
              <a:ext uri="{FF2B5EF4-FFF2-40B4-BE49-F238E27FC236}">
                <a16:creationId xmlns:a16="http://schemas.microsoft.com/office/drawing/2014/main" id="{1A02E43D-A918-EA32-1013-A2779405A62D}"/>
              </a:ext>
            </a:extLst>
          </p:cNvPr>
          <p:cNvSpPr/>
          <p:nvPr/>
        </p:nvSpPr>
        <p:spPr>
          <a:xfrm>
            <a:off x="5562599" y="600075"/>
            <a:ext cx="6572251" cy="2437955"/>
          </a:xfrm>
          <a:prstGeom prst="rect">
            <a:avLst/>
          </a:prstGeom>
          <a:noFill/>
          <a:ln w="38100">
            <a:solidFill>
              <a:schemeClr val="accent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圆角 20">
            <a:extLst>
              <a:ext uri="{FF2B5EF4-FFF2-40B4-BE49-F238E27FC236}">
                <a16:creationId xmlns:a16="http://schemas.microsoft.com/office/drawing/2014/main" id="{308C6C86-3F0F-D5D4-569E-79F02748AF56}"/>
              </a:ext>
            </a:extLst>
          </p:cNvPr>
          <p:cNvSpPr/>
          <p:nvPr/>
        </p:nvSpPr>
        <p:spPr>
          <a:xfrm>
            <a:off x="5543549" y="585489"/>
            <a:ext cx="6572251" cy="319358"/>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highlight>
                  <a:srgbClr val="FFFF00"/>
                </a:highlight>
              </a:rPr>
              <a:t>Task Prompt </a:t>
            </a:r>
            <a:r>
              <a:rPr lang="en-US" altLang="zh-CN" b="1" dirty="0">
                <a:solidFill>
                  <a:schemeClr val="tx1"/>
                </a:solidFill>
              </a:rPr>
              <a:t>for ChatGPT-4o and DeepSeek-R1</a:t>
            </a:r>
          </a:p>
        </p:txBody>
      </p:sp>
      <p:sp>
        <p:nvSpPr>
          <p:cNvPr id="22" name="文本框 21">
            <a:extLst>
              <a:ext uri="{FF2B5EF4-FFF2-40B4-BE49-F238E27FC236}">
                <a16:creationId xmlns:a16="http://schemas.microsoft.com/office/drawing/2014/main" id="{195688E7-B9C4-DB11-459C-F98127DCB502}"/>
              </a:ext>
            </a:extLst>
          </p:cNvPr>
          <p:cNvSpPr txBox="1"/>
          <p:nvPr/>
        </p:nvSpPr>
        <p:spPr>
          <a:xfrm>
            <a:off x="0" y="6272511"/>
            <a:ext cx="12058650" cy="646331"/>
          </a:xfrm>
          <a:prstGeom prst="rect">
            <a:avLst/>
          </a:prstGeom>
          <a:noFill/>
        </p:spPr>
        <p:txBody>
          <a:bodyPr wrap="square">
            <a:spAutoFit/>
          </a:bodyPr>
          <a:lstStyle/>
          <a:p>
            <a:r>
              <a:rPr lang="zh-CN" altLang="en-US" b="1" dirty="0"/>
              <a:t>请注意：本实验中，</a:t>
            </a:r>
            <a:r>
              <a:rPr lang="en-US" altLang="zh-CN" b="1" dirty="0"/>
              <a:t>LLM</a:t>
            </a:r>
            <a:r>
              <a:rPr lang="zh-CN" altLang="en-US" b="1" dirty="0"/>
              <a:t>产生的机器学习代码</a:t>
            </a:r>
            <a:r>
              <a:rPr lang="zh-CN" altLang="en-US" b="1" dirty="0">
                <a:solidFill>
                  <a:srgbClr val="FF0000"/>
                </a:solidFill>
              </a:rPr>
              <a:t>不会受到任何碳基生物的修改</a:t>
            </a:r>
            <a:r>
              <a:rPr lang="en-US" altLang="zh-CN" b="1" dirty="0"/>
              <a:t>,</a:t>
            </a:r>
            <a:r>
              <a:rPr lang="en-US" altLang="zh-CN" b="1" dirty="0">
                <a:solidFill>
                  <a:srgbClr val="FF0000"/>
                </a:solidFill>
              </a:rPr>
              <a:t> </a:t>
            </a:r>
            <a:r>
              <a:rPr lang="en-US" altLang="zh-CN" b="1" dirty="0"/>
              <a:t>LLM</a:t>
            </a:r>
            <a:r>
              <a:rPr lang="zh-CN" altLang="en-US" b="1" dirty="0"/>
              <a:t>必须产生直接能生成结果集的代码。考虑到</a:t>
            </a:r>
            <a:r>
              <a:rPr lang="en-US" altLang="zh-CN" b="1" dirty="0">
                <a:solidFill>
                  <a:schemeClr val="tx1"/>
                </a:solidFill>
              </a:rPr>
              <a:t>ChatGPT-4o</a:t>
            </a:r>
            <a:r>
              <a:rPr lang="zh-CN" altLang="en-US" b="1" dirty="0"/>
              <a:t>和</a:t>
            </a:r>
            <a:r>
              <a:rPr lang="en-US" altLang="zh-CN" b="1" dirty="0"/>
              <a:t>DSR1</a:t>
            </a:r>
            <a:r>
              <a:rPr lang="zh-CN" altLang="en-US" b="1" dirty="0"/>
              <a:t>本地运行不现实，</a:t>
            </a:r>
            <a:r>
              <a:rPr lang="zh-CN" altLang="en-US" b="1" dirty="0">
                <a:solidFill>
                  <a:srgbClr val="0070C0"/>
                </a:solidFill>
              </a:rPr>
              <a:t>因此这两个模型采用的是商用</a:t>
            </a:r>
            <a:r>
              <a:rPr lang="en-US" altLang="zh-CN" b="1" dirty="0">
                <a:solidFill>
                  <a:srgbClr val="0070C0"/>
                </a:solidFill>
              </a:rPr>
              <a:t>API</a:t>
            </a:r>
            <a:r>
              <a:rPr lang="zh-CN" altLang="en-US" b="1" dirty="0">
                <a:solidFill>
                  <a:srgbClr val="0070C0"/>
                </a:solidFill>
              </a:rPr>
              <a:t>调用。</a:t>
            </a:r>
          </a:p>
        </p:txBody>
      </p:sp>
      <p:sp>
        <p:nvSpPr>
          <p:cNvPr id="38" name="矩形 37">
            <a:extLst>
              <a:ext uri="{FF2B5EF4-FFF2-40B4-BE49-F238E27FC236}">
                <a16:creationId xmlns:a16="http://schemas.microsoft.com/office/drawing/2014/main" id="{C351F831-533C-59AB-FE42-7D8948200564}"/>
              </a:ext>
            </a:extLst>
          </p:cNvPr>
          <p:cNvSpPr/>
          <p:nvPr/>
        </p:nvSpPr>
        <p:spPr>
          <a:xfrm>
            <a:off x="66675" y="614661"/>
            <a:ext cx="5314950" cy="1211683"/>
          </a:xfrm>
          <a:prstGeom prst="rect">
            <a:avLst/>
          </a:prstGeom>
          <a:noFill/>
          <a:ln w="38100">
            <a:solidFill>
              <a:schemeClr val="accent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矩形: 圆角 39">
            <a:extLst>
              <a:ext uri="{FF2B5EF4-FFF2-40B4-BE49-F238E27FC236}">
                <a16:creationId xmlns:a16="http://schemas.microsoft.com/office/drawing/2014/main" id="{9384D195-3AD3-72B7-1B54-A889CE70754B}"/>
              </a:ext>
            </a:extLst>
          </p:cNvPr>
          <p:cNvSpPr/>
          <p:nvPr/>
        </p:nvSpPr>
        <p:spPr>
          <a:xfrm>
            <a:off x="76200" y="600075"/>
            <a:ext cx="5305425" cy="319358"/>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highlight>
                  <a:srgbClr val="FFFF00"/>
                </a:highlight>
              </a:rPr>
              <a:t>Task Prompt </a:t>
            </a:r>
            <a:r>
              <a:rPr lang="en-US" altLang="zh-CN" sz="1600" b="1" dirty="0">
                <a:solidFill>
                  <a:schemeClr val="tx1"/>
                </a:solidFill>
              </a:rPr>
              <a:t>for Qwen2.5-</a:t>
            </a:r>
            <a:r>
              <a:rPr lang="en-US" altLang="zh-CN" sz="1600" b="1" dirty="0">
                <a:solidFill>
                  <a:srgbClr val="FF0000"/>
                </a:solidFill>
              </a:rPr>
              <a:t>14B</a:t>
            </a:r>
            <a:r>
              <a:rPr lang="en-US" altLang="zh-CN" sz="1600" b="1" dirty="0">
                <a:solidFill>
                  <a:schemeClr val="tx1"/>
                </a:solidFill>
              </a:rPr>
              <a:t>-Instruct-1M-Q5_K_S</a:t>
            </a:r>
          </a:p>
        </p:txBody>
      </p:sp>
      <p:sp>
        <p:nvSpPr>
          <p:cNvPr id="49" name="文本框 48">
            <a:extLst>
              <a:ext uri="{FF2B5EF4-FFF2-40B4-BE49-F238E27FC236}">
                <a16:creationId xmlns:a16="http://schemas.microsoft.com/office/drawing/2014/main" id="{6BC541B1-D45E-63D7-996D-9C907A3466CA}"/>
              </a:ext>
            </a:extLst>
          </p:cNvPr>
          <p:cNvSpPr txBox="1"/>
          <p:nvPr/>
        </p:nvSpPr>
        <p:spPr>
          <a:xfrm>
            <a:off x="0" y="903014"/>
            <a:ext cx="5381625" cy="923330"/>
          </a:xfrm>
          <a:prstGeom prst="rect">
            <a:avLst/>
          </a:prstGeom>
          <a:noFill/>
        </p:spPr>
        <p:txBody>
          <a:bodyPr wrap="square">
            <a:spAutoFit/>
          </a:bodyPr>
          <a:lstStyle/>
          <a:p>
            <a:r>
              <a:rPr lang="zh-CN" altLang="en-US" b="0" i="0" dirty="0">
                <a:solidFill>
                  <a:srgbClr val="262626"/>
                </a:solidFill>
                <a:effectLst/>
                <a:latin typeface="-apple-system"/>
              </a:rPr>
              <a:t>根据过去两天在美国某个州的调查结果，预测第</a:t>
            </a:r>
            <a:r>
              <a:rPr lang="en-US" altLang="zh-CN" b="0" i="0" dirty="0">
                <a:solidFill>
                  <a:srgbClr val="262626"/>
                </a:solidFill>
                <a:effectLst/>
                <a:latin typeface="-apple-system"/>
              </a:rPr>
              <a:t>3</a:t>
            </a:r>
            <a:r>
              <a:rPr lang="zh-CN" altLang="en-US" b="0" i="0" dirty="0">
                <a:solidFill>
                  <a:srgbClr val="262626"/>
                </a:solidFill>
                <a:effectLst/>
                <a:latin typeface="-apple-system"/>
              </a:rPr>
              <a:t>天检测呈阳性的概率。评估指标为均方误差（</a:t>
            </a:r>
            <a:r>
              <a:rPr lang="en-US" altLang="zh-CN" b="0" i="0" dirty="0">
                <a:solidFill>
                  <a:srgbClr val="262626"/>
                </a:solidFill>
                <a:effectLst/>
                <a:latin typeface="-apple-system"/>
              </a:rPr>
              <a:t>Mean Squared Error, MSE</a:t>
            </a:r>
            <a:r>
              <a:rPr lang="zh-CN" altLang="en-US" b="0" i="0" dirty="0">
                <a:solidFill>
                  <a:srgbClr val="262626"/>
                </a:solidFill>
                <a:effectLst/>
                <a:latin typeface="-apple-system"/>
              </a:rPr>
              <a:t>）。</a:t>
            </a:r>
            <a:endParaRPr lang="zh-CN" altLang="en-US" dirty="0"/>
          </a:p>
        </p:txBody>
      </p:sp>
      <p:pic>
        <p:nvPicPr>
          <p:cNvPr id="50" name="图片 49">
            <a:extLst>
              <a:ext uri="{FF2B5EF4-FFF2-40B4-BE49-F238E27FC236}">
                <a16:creationId xmlns:a16="http://schemas.microsoft.com/office/drawing/2014/main" id="{D77A2704-E2E2-CA7C-BDC2-52752D89FD0F}"/>
              </a:ext>
            </a:extLst>
          </p:cNvPr>
          <p:cNvPicPr>
            <a:picLocks noChangeAspect="1"/>
          </p:cNvPicPr>
          <p:nvPr/>
        </p:nvPicPr>
        <p:blipFill>
          <a:blip r:embed="rId3"/>
          <a:stretch>
            <a:fillRect/>
          </a:stretch>
        </p:blipFill>
        <p:spPr>
          <a:xfrm>
            <a:off x="57150" y="1876010"/>
            <a:ext cx="5305425" cy="1887507"/>
          </a:xfrm>
          <a:prstGeom prst="rect">
            <a:avLst/>
          </a:prstGeom>
        </p:spPr>
      </p:pic>
      <p:cxnSp>
        <p:nvCxnSpPr>
          <p:cNvPr id="4" name="直接箭头连接符 3">
            <a:extLst>
              <a:ext uri="{FF2B5EF4-FFF2-40B4-BE49-F238E27FC236}">
                <a16:creationId xmlns:a16="http://schemas.microsoft.com/office/drawing/2014/main" id="{544DC1B3-FC5F-FF44-A012-9557FCF5E112}"/>
              </a:ext>
            </a:extLst>
          </p:cNvPr>
          <p:cNvCxnSpPr>
            <a:cxnSpLocks/>
          </p:cNvCxnSpPr>
          <p:nvPr/>
        </p:nvCxnSpPr>
        <p:spPr>
          <a:xfrm>
            <a:off x="2690813" y="3813183"/>
            <a:ext cx="0" cy="41918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9" name="图片 8" descr="卡通人物&#10;&#10;描述已自动生成">
            <a:extLst>
              <a:ext uri="{FF2B5EF4-FFF2-40B4-BE49-F238E27FC236}">
                <a16:creationId xmlns:a16="http://schemas.microsoft.com/office/drawing/2014/main" id="{EE3D115D-1397-48A7-D811-220C368677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7735" y="4279939"/>
            <a:ext cx="2986156" cy="1675047"/>
          </a:xfrm>
          <a:prstGeom prst="rect">
            <a:avLst/>
          </a:prstGeom>
        </p:spPr>
      </p:pic>
      <p:sp>
        <p:nvSpPr>
          <p:cNvPr id="10" name="文本框 9">
            <a:extLst>
              <a:ext uri="{FF2B5EF4-FFF2-40B4-BE49-F238E27FC236}">
                <a16:creationId xmlns:a16="http://schemas.microsoft.com/office/drawing/2014/main" id="{8C7C6992-B385-F2E6-7B0A-7CAF86F96337}"/>
              </a:ext>
            </a:extLst>
          </p:cNvPr>
          <p:cNvSpPr txBox="1"/>
          <p:nvPr/>
        </p:nvSpPr>
        <p:spPr>
          <a:xfrm>
            <a:off x="1800183" y="5893238"/>
            <a:ext cx="1781257" cy="369332"/>
          </a:xfrm>
          <a:prstGeom prst="rect">
            <a:avLst/>
          </a:prstGeom>
          <a:noFill/>
        </p:spPr>
        <p:txBody>
          <a:bodyPr wrap="none" rtlCol="0">
            <a:spAutoFit/>
          </a:bodyPr>
          <a:lstStyle/>
          <a:p>
            <a:r>
              <a:rPr lang="en-US" altLang="zh-CN" b="1" dirty="0">
                <a:solidFill>
                  <a:srgbClr val="FF0000"/>
                </a:solidFill>
              </a:rPr>
              <a:t>14</a:t>
            </a:r>
            <a:r>
              <a:rPr lang="en-US" altLang="zh-CN" b="1" dirty="0"/>
              <a:t>B </a:t>
            </a:r>
            <a:r>
              <a:rPr lang="zh-CN" altLang="en-US" b="1" dirty="0"/>
              <a:t>袖珍大模型</a:t>
            </a:r>
          </a:p>
        </p:txBody>
      </p:sp>
      <p:pic>
        <p:nvPicPr>
          <p:cNvPr id="14" name="图片 13" descr="人的脸被修图的人物&#10;&#10;低可信度描述已自动生成">
            <a:extLst>
              <a:ext uri="{FF2B5EF4-FFF2-40B4-BE49-F238E27FC236}">
                <a16:creationId xmlns:a16="http://schemas.microsoft.com/office/drawing/2014/main" id="{BC272C61-0190-39E2-912E-3A81021337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5769" y="4268581"/>
            <a:ext cx="2978868" cy="1675047"/>
          </a:xfrm>
          <a:prstGeom prst="rect">
            <a:avLst/>
          </a:prstGeom>
        </p:spPr>
      </p:pic>
      <p:cxnSp>
        <p:nvCxnSpPr>
          <p:cNvPr id="15" name="直接箭头连接符 14">
            <a:extLst>
              <a:ext uri="{FF2B5EF4-FFF2-40B4-BE49-F238E27FC236}">
                <a16:creationId xmlns:a16="http://schemas.microsoft.com/office/drawing/2014/main" id="{10159CAF-9230-53B2-2AF5-11120D1EFEC0}"/>
              </a:ext>
            </a:extLst>
          </p:cNvPr>
          <p:cNvCxnSpPr>
            <a:cxnSpLocks/>
          </p:cNvCxnSpPr>
          <p:nvPr/>
        </p:nvCxnSpPr>
        <p:spPr>
          <a:xfrm>
            <a:off x="7315203" y="3219408"/>
            <a:ext cx="0" cy="91527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66304094-971D-FDA3-7D77-3CA57CCD7351}"/>
              </a:ext>
            </a:extLst>
          </p:cNvPr>
          <p:cNvSpPr txBox="1"/>
          <p:nvPr/>
        </p:nvSpPr>
        <p:spPr>
          <a:xfrm>
            <a:off x="5627241" y="5893238"/>
            <a:ext cx="3375924" cy="369332"/>
          </a:xfrm>
          <a:prstGeom prst="rect">
            <a:avLst/>
          </a:prstGeom>
          <a:noFill/>
        </p:spPr>
        <p:txBody>
          <a:bodyPr wrap="none" rtlCol="0">
            <a:spAutoFit/>
          </a:bodyPr>
          <a:lstStyle/>
          <a:p>
            <a:r>
              <a:rPr lang="en-US" altLang="zh-CN" b="1" dirty="0"/>
              <a:t>ChatGPT-4o </a:t>
            </a:r>
            <a:r>
              <a:rPr lang="en-US" altLang="zh-CN" b="1" dirty="0">
                <a:solidFill>
                  <a:srgbClr val="FF0000"/>
                </a:solidFill>
              </a:rPr>
              <a:t>200</a:t>
            </a:r>
            <a:r>
              <a:rPr lang="en-US" altLang="zh-CN" b="1" dirty="0"/>
              <a:t>B</a:t>
            </a:r>
            <a:r>
              <a:rPr lang="zh-CN" altLang="en-US" b="1" dirty="0"/>
              <a:t>商用级大模型</a:t>
            </a:r>
          </a:p>
        </p:txBody>
      </p:sp>
      <p:pic>
        <p:nvPicPr>
          <p:cNvPr id="19" name="图片 18" descr="图片包含 室内, 桌子, 看着, 充满&#10;&#10;描述已自动生成">
            <a:extLst>
              <a:ext uri="{FF2B5EF4-FFF2-40B4-BE49-F238E27FC236}">
                <a16:creationId xmlns:a16="http://schemas.microsoft.com/office/drawing/2014/main" id="{0182D676-914D-F340-832C-0A0F1C1DC4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03035" y="4289227"/>
            <a:ext cx="2955615" cy="1654401"/>
          </a:xfrm>
          <a:prstGeom prst="rect">
            <a:avLst/>
          </a:prstGeom>
        </p:spPr>
      </p:pic>
      <p:cxnSp>
        <p:nvCxnSpPr>
          <p:cNvPr id="20" name="直接箭头连接符 19">
            <a:extLst>
              <a:ext uri="{FF2B5EF4-FFF2-40B4-BE49-F238E27FC236}">
                <a16:creationId xmlns:a16="http://schemas.microsoft.com/office/drawing/2014/main" id="{2E5878FA-D30C-1E1D-4A58-EEF51E7D2053}"/>
              </a:ext>
            </a:extLst>
          </p:cNvPr>
          <p:cNvCxnSpPr>
            <a:cxnSpLocks/>
          </p:cNvCxnSpPr>
          <p:nvPr/>
        </p:nvCxnSpPr>
        <p:spPr>
          <a:xfrm>
            <a:off x="10600723" y="3219408"/>
            <a:ext cx="0" cy="9810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4D193765-9412-7DCF-7350-7DB029DADD1F}"/>
              </a:ext>
            </a:extLst>
          </p:cNvPr>
          <p:cNvSpPr txBox="1"/>
          <p:nvPr/>
        </p:nvSpPr>
        <p:spPr>
          <a:xfrm>
            <a:off x="9479262" y="5893238"/>
            <a:ext cx="2242922" cy="369332"/>
          </a:xfrm>
          <a:prstGeom prst="rect">
            <a:avLst/>
          </a:prstGeom>
          <a:noFill/>
        </p:spPr>
        <p:txBody>
          <a:bodyPr wrap="none" rtlCol="0">
            <a:spAutoFit/>
          </a:bodyPr>
          <a:lstStyle/>
          <a:p>
            <a:r>
              <a:rPr lang="en-US" altLang="zh-CN" b="1" dirty="0"/>
              <a:t>DSR1 </a:t>
            </a:r>
            <a:r>
              <a:rPr lang="en-US" altLang="zh-CN" b="1" dirty="0">
                <a:solidFill>
                  <a:srgbClr val="FF0000"/>
                </a:solidFill>
              </a:rPr>
              <a:t>671</a:t>
            </a:r>
            <a:r>
              <a:rPr lang="en-US" altLang="zh-CN" b="1" dirty="0"/>
              <a:t>B</a:t>
            </a:r>
            <a:r>
              <a:rPr lang="zh-CN" altLang="en-US" b="1" dirty="0"/>
              <a:t>庞然巨物</a:t>
            </a:r>
          </a:p>
        </p:txBody>
      </p:sp>
    </p:spTree>
    <p:extLst>
      <p:ext uri="{BB962C8B-B14F-4D97-AF65-F5344CB8AC3E}">
        <p14:creationId xmlns:p14="http://schemas.microsoft.com/office/powerpoint/2010/main" val="3722608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8B36D6-C90D-0A40-A28E-3BBA9116D50D}"/>
              </a:ext>
            </a:extLst>
          </p:cNvPr>
          <p:cNvSpPr txBox="1"/>
          <p:nvPr/>
        </p:nvSpPr>
        <p:spPr>
          <a:xfrm>
            <a:off x="0" y="0"/>
            <a:ext cx="11399520" cy="461665"/>
          </a:xfrm>
          <a:prstGeom prst="rect">
            <a:avLst/>
          </a:prstGeom>
          <a:noFill/>
        </p:spPr>
        <p:txBody>
          <a:bodyPr wrap="square" rtlCol="0">
            <a:spAutoFit/>
          </a:bodyPr>
          <a:lstStyle/>
          <a:p>
            <a:r>
              <a:rPr lang="zh-CN" altLang="en-US" sz="2400" b="1" dirty="0"/>
              <a:t>实验结果</a:t>
            </a:r>
            <a:r>
              <a:rPr lang="en-US" altLang="zh-CN" sz="2400" b="1" dirty="0"/>
              <a:t>(0)</a:t>
            </a:r>
            <a:r>
              <a:rPr lang="zh-CN" altLang="en-US" sz="2400" b="1" dirty="0"/>
              <a:t> </a:t>
            </a:r>
            <a:r>
              <a:rPr lang="en-US" altLang="zh-CN" sz="2400" b="1" dirty="0"/>
              <a:t>—— </a:t>
            </a:r>
            <a:r>
              <a:rPr lang="zh-CN" altLang="en-US" sz="2400" b="1" dirty="0"/>
              <a:t>参数量不一定能够代表绝对的强弱</a:t>
            </a:r>
            <a:r>
              <a:rPr lang="en-US" altLang="zh-CN" sz="2400" b="1" dirty="0"/>
              <a:t>[</a:t>
            </a:r>
            <a:r>
              <a:rPr lang="zh-CN" altLang="en-US" sz="2400" b="1" dirty="0"/>
              <a:t>一次调用的结果</a:t>
            </a:r>
            <a:r>
              <a:rPr lang="en-US" altLang="zh-CN" sz="2400" b="1" dirty="0"/>
              <a:t>]</a:t>
            </a:r>
            <a:endParaRPr lang="en-US" altLang="zh-CN" sz="2400" b="1" dirty="0">
              <a:latin typeface="Times New Roman" panose="02020603050405020304" pitchFamily="18" charset="0"/>
              <a:ea typeface="新宋体" panose="02010609030101010101" pitchFamily="49" charset="-122"/>
            </a:endParaRPr>
          </a:p>
        </p:txBody>
      </p:sp>
      <p:sp>
        <p:nvSpPr>
          <p:cNvPr id="12" name="文本框 11">
            <a:extLst>
              <a:ext uri="{FF2B5EF4-FFF2-40B4-BE49-F238E27FC236}">
                <a16:creationId xmlns:a16="http://schemas.microsoft.com/office/drawing/2014/main" id="{27AFD455-EA88-EF5C-71A0-81FB5811944D}"/>
              </a:ext>
            </a:extLst>
          </p:cNvPr>
          <p:cNvSpPr txBox="1"/>
          <p:nvPr/>
        </p:nvSpPr>
        <p:spPr>
          <a:xfrm>
            <a:off x="5543550" y="914372"/>
            <a:ext cx="6705600" cy="2123658"/>
          </a:xfrm>
          <a:prstGeom prst="rect">
            <a:avLst/>
          </a:prstGeom>
          <a:noFill/>
        </p:spPr>
        <p:txBody>
          <a:bodyPr wrap="square">
            <a:spAutoFit/>
          </a:bodyPr>
          <a:lstStyle/>
          <a:p>
            <a:r>
              <a:rPr lang="zh-CN" altLang="en-US" sz="1600" dirty="0">
                <a:solidFill>
                  <a:srgbClr val="0070C0"/>
                </a:solidFill>
              </a:rPr>
              <a:t>数据集是我刚刚给你的 train.csv </a:t>
            </a:r>
            <a:r>
              <a:rPr lang="zh-CN" altLang="en-US" sz="1600" dirty="0"/>
              <a:t>包括了下表所示的各个数据在3天内数据情况，我们的任务是需要预测出第三天各洲 covid 的感染比例，并在</a:t>
            </a:r>
          </a:p>
          <a:p>
            <a:r>
              <a:rPr lang="zh-CN" altLang="en-US" sz="1600" dirty="0"/>
              <a:t>请你编写一个基于python的机器学习的代码，选择合适的模型与特征，尽可能得到准确的预测值</a:t>
            </a:r>
          </a:p>
          <a:p>
            <a:r>
              <a:rPr lang="zh-CN" altLang="en-US" sz="1600" dirty="0"/>
              <a:t>在编写代码时，注意下面的注意点：</a:t>
            </a:r>
          </a:p>
          <a:p>
            <a:r>
              <a:rPr lang="zh-CN" altLang="en-US" sz="1600" dirty="0"/>
              <a:t>最终评价标准按MSE来计算，</a:t>
            </a:r>
            <a:r>
              <a:rPr lang="zh-CN" altLang="en-US" sz="1600" dirty="0">
                <a:solidFill>
                  <a:srgbClr val="FF0000"/>
                </a:solidFill>
              </a:rPr>
              <a:t>数据集的位置是：LLM/dataset/train.py</a:t>
            </a:r>
          </a:p>
          <a:p>
            <a:r>
              <a:rPr lang="zh-CN" altLang="en-US" sz="1600" dirty="0"/>
              <a:t>结果输出到 submission.csv 中，</a:t>
            </a:r>
            <a:r>
              <a:rPr lang="zh-CN" altLang="en-US" sz="1600" dirty="0">
                <a:solidFill>
                  <a:srgbClr val="FF0000"/>
                </a:solidFill>
              </a:rPr>
              <a:t>submission.csv中只有 id 行 和 tested_positive_day3 行，数量和 test 集的数据量一致</a:t>
            </a:r>
            <a:endParaRPr lang="en-US" altLang="zh-CN" sz="1600" dirty="0">
              <a:solidFill>
                <a:srgbClr val="FF0000"/>
              </a:solidFill>
            </a:endParaRPr>
          </a:p>
        </p:txBody>
      </p:sp>
      <p:sp>
        <p:nvSpPr>
          <p:cNvPr id="13" name="矩形 12">
            <a:extLst>
              <a:ext uri="{FF2B5EF4-FFF2-40B4-BE49-F238E27FC236}">
                <a16:creationId xmlns:a16="http://schemas.microsoft.com/office/drawing/2014/main" id="{1A02E43D-A918-EA32-1013-A2779405A62D}"/>
              </a:ext>
            </a:extLst>
          </p:cNvPr>
          <p:cNvSpPr/>
          <p:nvPr/>
        </p:nvSpPr>
        <p:spPr>
          <a:xfrm>
            <a:off x="5562599" y="600075"/>
            <a:ext cx="6572251" cy="2437955"/>
          </a:xfrm>
          <a:prstGeom prst="rect">
            <a:avLst/>
          </a:prstGeom>
          <a:noFill/>
          <a:ln w="38100">
            <a:solidFill>
              <a:schemeClr val="accent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圆角 20">
            <a:extLst>
              <a:ext uri="{FF2B5EF4-FFF2-40B4-BE49-F238E27FC236}">
                <a16:creationId xmlns:a16="http://schemas.microsoft.com/office/drawing/2014/main" id="{308C6C86-3F0F-D5D4-569E-79F02748AF56}"/>
              </a:ext>
            </a:extLst>
          </p:cNvPr>
          <p:cNvSpPr/>
          <p:nvPr/>
        </p:nvSpPr>
        <p:spPr>
          <a:xfrm>
            <a:off x="5543549" y="585489"/>
            <a:ext cx="6572251" cy="319358"/>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Task Prompt for ChatGPT-4o and DeepSeek-R1</a:t>
            </a:r>
          </a:p>
        </p:txBody>
      </p:sp>
      <p:sp>
        <p:nvSpPr>
          <p:cNvPr id="38" name="矩形 37">
            <a:extLst>
              <a:ext uri="{FF2B5EF4-FFF2-40B4-BE49-F238E27FC236}">
                <a16:creationId xmlns:a16="http://schemas.microsoft.com/office/drawing/2014/main" id="{C351F831-533C-59AB-FE42-7D8948200564}"/>
              </a:ext>
            </a:extLst>
          </p:cNvPr>
          <p:cNvSpPr/>
          <p:nvPr/>
        </p:nvSpPr>
        <p:spPr>
          <a:xfrm>
            <a:off x="66675" y="614661"/>
            <a:ext cx="5314950" cy="1211683"/>
          </a:xfrm>
          <a:prstGeom prst="rect">
            <a:avLst/>
          </a:prstGeom>
          <a:noFill/>
          <a:ln w="38100">
            <a:solidFill>
              <a:schemeClr val="accent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矩形: 圆角 39">
            <a:extLst>
              <a:ext uri="{FF2B5EF4-FFF2-40B4-BE49-F238E27FC236}">
                <a16:creationId xmlns:a16="http://schemas.microsoft.com/office/drawing/2014/main" id="{9384D195-3AD3-72B7-1B54-A889CE70754B}"/>
              </a:ext>
            </a:extLst>
          </p:cNvPr>
          <p:cNvSpPr/>
          <p:nvPr/>
        </p:nvSpPr>
        <p:spPr>
          <a:xfrm>
            <a:off x="76200" y="600075"/>
            <a:ext cx="5305425" cy="319358"/>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Task Prompt for Qwen2.5-</a:t>
            </a:r>
            <a:r>
              <a:rPr lang="en-US" altLang="zh-CN" sz="1600" b="1" dirty="0">
                <a:solidFill>
                  <a:srgbClr val="FF0000"/>
                </a:solidFill>
              </a:rPr>
              <a:t>14B</a:t>
            </a:r>
            <a:r>
              <a:rPr lang="en-US" altLang="zh-CN" sz="1600" b="1" dirty="0">
                <a:solidFill>
                  <a:schemeClr val="tx1"/>
                </a:solidFill>
              </a:rPr>
              <a:t>-Instruct-1M-Q5_K_S</a:t>
            </a:r>
          </a:p>
        </p:txBody>
      </p:sp>
      <p:sp>
        <p:nvSpPr>
          <p:cNvPr id="49" name="文本框 48">
            <a:extLst>
              <a:ext uri="{FF2B5EF4-FFF2-40B4-BE49-F238E27FC236}">
                <a16:creationId xmlns:a16="http://schemas.microsoft.com/office/drawing/2014/main" id="{6BC541B1-D45E-63D7-996D-9C907A3466CA}"/>
              </a:ext>
            </a:extLst>
          </p:cNvPr>
          <p:cNvSpPr txBox="1"/>
          <p:nvPr/>
        </p:nvSpPr>
        <p:spPr>
          <a:xfrm>
            <a:off x="0" y="903014"/>
            <a:ext cx="5381625" cy="923330"/>
          </a:xfrm>
          <a:prstGeom prst="rect">
            <a:avLst/>
          </a:prstGeom>
          <a:noFill/>
        </p:spPr>
        <p:txBody>
          <a:bodyPr wrap="square">
            <a:spAutoFit/>
          </a:bodyPr>
          <a:lstStyle/>
          <a:p>
            <a:r>
              <a:rPr lang="zh-CN" altLang="en-US" b="0" i="0" dirty="0">
                <a:solidFill>
                  <a:srgbClr val="262626"/>
                </a:solidFill>
                <a:effectLst/>
                <a:latin typeface="-apple-system"/>
              </a:rPr>
              <a:t>根据过去两天在美国某个州的调查结果，预测第</a:t>
            </a:r>
            <a:r>
              <a:rPr lang="en-US" altLang="zh-CN" b="0" i="0" dirty="0">
                <a:solidFill>
                  <a:srgbClr val="262626"/>
                </a:solidFill>
                <a:effectLst/>
                <a:latin typeface="-apple-system"/>
              </a:rPr>
              <a:t>3</a:t>
            </a:r>
            <a:r>
              <a:rPr lang="zh-CN" altLang="en-US" b="0" i="0" dirty="0">
                <a:solidFill>
                  <a:srgbClr val="262626"/>
                </a:solidFill>
                <a:effectLst/>
                <a:latin typeface="-apple-system"/>
              </a:rPr>
              <a:t>天检测呈阳性的概率。评估指标为均方误差（</a:t>
            </a:r>
            <a:r>
              <a:rPr lang="en-US" altLang="zh-CN" b="0" i="0" dirty="0">
                <a:solidFill>
                  <a:srgbClr val="262626"/>
                </a:solidFill>
                <a:effectLst/>
                <a:latin typeface="-apple-system"/>
              </a:rPr>
              <a:t>Mean Squared Error, MSE</a:t>
            </a:r>
            <a:r>
              <a:rPr lang="zh-CN" altLang="en-US" b="0" i="0" dirty="0">
                <a:solidFill>
                  <a:srgbClr val="262626"/>
                </a:solidFill>
                <a:effectLst/>
                <a:latin typeface="-apple-system"/>
              </a:rPr>
              <a:t>）。</a:t>
            </a:r>
            <a:endParaRPr lang="zh-CN" altLang="en-US" dirty="0"/>
          </a:p>
        </p:txBody>
      </p:sp>
      <p:pic>
        <p:nvPicPr>
          <p:cNvPr id="50" name="图片 49">
            <a:extLst>
              <a:ext uri="{FF2B5EF4-FFF2-40B4-BE49-F238E27FC236}">
                <a16:creationId xmlns:a16="http://schemas.microsoft.com/office/drawing/2014/main" id="{D77A2704-E2E2-CA7C-BDC2-52752D89FD0F}"/>
              </a:ext>
            </a:extLst>
          </p:cNvPr>
          <p:cNvPicPr>
            <a:picLocks noChangeAspect="1"/>
          </p:cNvPicPr>
          <p:nvPr/>
        </p:nvPicPr>
        <p:blipFill>
          <a:blip r:embed="rId3"/>
          <a:stretch>
            <a:fillRect/>
          </a:stretch>
        </p:blipFill>
        <p:spPr>
          <a:xfrm>
            <a:off x="57150" y="1876010"/>
            <a:ext cx="5305425" cy="1887507"/>
          </a:xfrm>
          <a:prstGeom prst="rect">
            <a:avLst/>
          </a:prstGeom>
        </p:spPr>
      </p:pic>
      <p:graphicFrame>
        <p:nvGraphicFramePr>
          <p:cNvPr id="7" name="表格 6">
            <a:extLst>
              <a:ext uri="{FF2B5EF4-FFF2-40B4-BE49-F238E27FC236}">
                <a16:creationId xmlns:a16="http://schemas.microsoft.com/office/drawing/2014/main" id="{92819842-7A20-5096-AA32-CB1B4C7CD1CE}"/>
              </a:ext>
            </a:extLst>
          </p:cNvPr>
          <p:cNvGraphicFramePr>
            <a:graphicFrameLocks noGrp="1"/>
          </p:cNvGraphicFramePr>
          <p:nvPr>
            <p:extLst>
              <p:ext uri="{D42A27DB-BD31-4B8C-83A1-F6EECF244321}">
                <p14:modId xmlns:p14="http://schemas.microsoft.com/office/powerpoint/2010/main" val="3306913239"/>
              </p:ext>
            </p:extLst>
          </p:nvPr>
        </p:nvGraphicFramePr>
        <p:xfrm>
          <a:off x="76200" y="4161726"/>
          <a:ext cx="5331822" cy="1463040"/>
        </p:xfrm>
        <a:graphic>
          <a:graphicData uri="http://schemas.openxmlformats.org/drawingml/2006/table">
            <a:tbl>
              <a:tblPr firstRow="1" bandRow="1">
                <a:tableStyleId>{5C22544A-7EE6-4342-B048-85BDC9FD1C3A}</a:tableStyleId>
              </a:tblPr>
              <a:tblGrid>
                <a:gridCol w="1952764">
                  <a:extLst>
                    <a:ext uri="{9D8B030D-6E8A-4147-A177-3AD203B41FA5}">
                      <a16:colId xmlns:a16="http://schemas.microsoft.com/office/drawing/2014/main" val="1546376907"/>
                    </a:ext>
                  </a:extLst>
                </a:gridCol>
                <a:gridCol w="1601784">
                  <a:extLst>
                    <a:ext uri="{9D8B030D-6E8A-4147-A177-3AD203B41FA5}">
                      <a16:colId xmlns:a16="http://schemas.microsoft.com/office/drawing/2014/main" val="1588330059"/>
                    </a:ext>
                  </a:extLst>
                </a:gridCol>
                <a:gridCol w="1777274">
                  <a:extLst>
                    <a:ext uri="{9D8B030D-6E8A-4147-A177-3AD203B41FA5}">
                      <a16:colId xmlns:a16="http://schemas.microsoft.com/office/drawing/2014/main" val="1749213829"/>
                    </a:ext>
                  </a:extLst>
                </a:gridCol>
              </a:tblGrid>
              <a:tr h="302231">
                <a:tc>
                  <a:txBody>
                    <a:bodyPr/>
                    <a:lstStyle/>
                    <a:p>
                      <a:r>
                        <a:rPr lang="zh-CN" altLang="en-US" dirty="0"/>
                        <a:t>模型名称</a:t>
                      </a:r>
                    </a:p>
                  </a:txBody>
                  <a:tcPr/>
                </a:tc>
                <a:tc>
                  <a:txBody>
                    <a:bodyPr/>
                    <a:lstStyle/>
                    <a:p>
                      <a:r>
                        <a:rPr lang="zh-CN" altLang="en-US" dirty="0"/>
                        <a:t>参数量</a:t>
                      </a:r>
                    </a:p>
                  </a:txBody>
                  <a:tcPr/>
                </a:tc>
                <a:tc>
                  <a:txBody>
                    <a:bodyPr/>
                    <a:lstStyle/>
                    <a:p>
                      <a:r>
                        <a:rPr lang="en-US" altLang="zh-CN" dirty="0"/>
                        <a:t>Kaggle MSE</a:t>
                      </a:r>
                      <a:endParaRPr lang="zh-CN" altLang="en-US" dirty="0"/>
                    </a:p>
                  </a:txBody>
                  <a:tcPr/>
                </a:tc>
                <a:extLst>
                  <a:ext uri="{0D108BD9-81ED-4DB2-BD59-A6C34878D82A}">
                    <a16:rowId xmlns:a16="http://schemas.microsoft.com/office/drawing/2014/main" val="1057523208"/>
                  </a:ext>
                </a:extLst>
              </a:tr>
              <a:tr h="302231">
                <a:tc>
                  <a:txBody>
                    <a:bodyPr/>
                    <a:lstStyle/>
                    <a:p>
                      <a:r>
                        <a:rPr lang="en-US" altLang="zh-CN" sz="1800" b="1" dirty="0">
                          <a:solidFill>
                            <a:schemeClr val="tx1"/>
                          </a:solidFill>
                        </a:rPr>
                        <a:t>Qwen2.5-Q5_K_S</a:t>
                      </a:r>
                      <a:endParaRPr lang="zh-CN" altLang="en-US" dirty="0"/>
                    </a:p>
                  </a:txBody>
                  <a:tcPr/>
                </a:tc>
                <a:tc>
                  <a:txBody>
                    <a:bodyPr/>
                    <a:lstStyle/>
                    <a:p>
                      <a:r>
                        <a:rPr lang="en-US" altLang="zh-CN" b="1" dirty="0"/>
                        <a:t>14B</a:t>
                      </a:r>
                      <a:endParaRPr lang="zh-CN" altLang="en-US" b="1" dirty="0"/>
                    </a:p>
                  </a:txBody>
                  <a:tcPr/>
                </a:tc>
                <a:tc>
                  <a:txBody>
                    <a:bodyPr/>
                    <a:lstStyle/>
                    <a:p>
                      <a:r>
                        <a:rPr lang="en-US" altLang="zh-CN" sz="1800" b="1" i="0" kern="1200" dirty="0">
                          <a:solidFill>
                            <a:schemeClr val="tx1"/>
                          </a:solidFill>
                          <a:effectLst/>
                          <a:latin typeface="+mn-lt"/>
                          <a:ea typeface="+mn-ea"/>
                          <a:cs typeface="+mn-cs"/>
                        </a:rPr>
                        <a:t>1.03004</a:t>
                      </a:r>
                      <a:endParaRPr lang="zh-CN" altLang="en-US" b="1" dirty="0">
                        <a:solidFill>
                          <a:schemeClr val="tx1"/>
                        </a:solidFill>
                      </a:endParaRPr>
                    </a:p>
                  </a:txBody>
                  <a:tcPr/>
                </a:tc>
                <a:extLst>
                  <a:ext uri="{0D108BD9-81ED-4DB2-BD59-A6C34878D82A}">
                    <a16:rowId xmlns:a16="http://schemas.microsoft.com/office/drawing/2014/main" val="2530409586"/>
                  </a:ext>
                </a:extLst>
              </a:tr>
              <a:tr h="302231">
                <a:tc>
                  <a:txBody>
                    <a:bodyPr/>
                    <a:lstStyle/>
                    <a:p>
                      <a:r>
                        <a:rPr lang="en-US" altLang="zh-CN" b="1" dirty="0">
                          <a:solidFill>
                            <a:schemeClr val="tx1"/>
                          </a:solidFill>
                        </a:rPr>
                        <a:t>ChatGPT-4o</a:t>
                      </a:r>
                      <a:endParaRPr lang="zh-CN" altLang="en-US" dirty="0"/>
                    </a:p>
                  </a:txBody>
                  <a:tcPr/>
                </a:tc>
                <a:tc>
                  <a:txBody>
                    <a:bodyPr/>
                    <a:lstStyle/>
                    <a:p>
                      <a:r>
                        <a:rPr lang="zh-CN" altLang="en-US" b="1" dirty="0"/>
                        <a:t>约</a:t>
                      </a:r>
                      <a:r>
                        <a:rPr lang="en-US" altLang="zh-CN" b="1" dirty="0"/>
                        <a:t>200B</a:t>
                      </a:r>
                      <a:endParaRPr lang="zh-CN" altLang="en-US" b="1" dirty="0"/>
                    </a:p>
                  </a:txBody>
                  <a:tcPr/>
                </a:tc>
                <a:tc>
                  <a:txBody>
                    <a:bodyPr/>
                    <a:lstStyle/>
                    <a:p>
                      <a:r>
                        <a:rPr lang="en-US" altLang="zh-CN" sz="1800" b="1" i="0" kern="1200" dirty="0">
                          <a:solidFill>
                            <a:schemeClr val="dk1"/>
                          </a:solidFill>
                          <a:effectLst/>
                          <a:highlight>
                            <a:srgbClr val="FFFF00"/>
                          </a:highlight>
                          <a:latin typeface="+mn-lt"/>
                          <a:ea typeface="+mn-ea"/>
                          <a:cs typeface="+mn-cs"/>
                        </a:rPr>
                        <a:t>1.02093</a:t>
                      </a:r>
                      <a:endParaRPr lang="zh-CN" altLang="en-US" dirty="0">
                        <a:highlight>
                          <a:srgbClr val="FFFF00"/>
                        </a:highlight>
                      </a:endParaRPr>
                    </a:p>
                  </a:txBody>
                  <a:tcPr/>
                </a:tc>
                <a:extLst>
                  <a:ext uri="{0D108BD9-81ED-4DB2-BD59-A6C34878D82A}">
                    <a16:rowId xmlns:a16="http://schemas.microsoft.com/office/drawing/2014/main" val="1156622294"/>
                  </a:ext>
                </a:extLst>
              </a:tr>
              <a:tr h="302231">
                <a:tc>
                  <a:txBody>
                    <a:bodyPr/>
                    <a:lstStyle/>
                    <a:p>
                      <a:r>
                        <a:rPr lang="en-US" altLang="zh-CN" b="1" dirty="0">
                          <a:solidFill>
                            <a:schemeClr val="tx1"/>
                          </a:solidFill>
                        </a:rPr>
                        <a:t>DeepSeek-R1</a:t>
                      </a:r>
                      <a:endParaRPr lang="zh-CN" altLang="en-US" dirty="0"/>
                    </a:p>
                  </a:txBody>
                  <a:tcPr/>
                </a:tc>
                <a:tc>
                  <a:txBody>
                    <a:bodyPr/>
                    <a:lstStyle/>
                    <a:p>
                      <a:r>
                        <a:rPr lang="en-US" altLang="zh-CN" b="1" dirty="0"/>
                        <a:t>671B</a:t>
                      </a:r>
                      <a:endParaRPr lang="zh-CN" altLang="en-US" b="1" dirty="0"/>
                    </a:p>
                  </a:txBody>
                  <a:tcPr/>
                </a:tc>
                <a:tc>
                  <a:txBody>
                    <a:bodyPr/>
                    <a:lstStyle/>
                    <a:p>
                      <a:r>
                        <a:rPr lang="en-US" altLang="zh-CN" sz="1800" b="1" i="0" kern="1200" dirty="0">
                          <a:solidFill>
                            <a:schemeClr val="dk1"/>
                          </a:solidFill>
                          <a:effectLst/>
                          <a:latin typeface="+mn-lt"/>
                          <a:ea typeface="+mn-ea"/>
                          <a:cs typeface="+mn-cs"/>
                        </a:rPr>
                        <a:t>1.12606</a:t>
                      </a:r>
                      <a:endParaRPr lang="zh-CN" altLang="en-US" dirty="0"/>
                    </a:p>
                  </a:txBody>
                  <a:tcPr/>
                </a:tc>
                <a:extLst>
                  <a:ext uri="{0D108BD9-81ED-4DB2-BD59-A6C34878D82A}">
                    <a16:rowId xmlns:a16="http://schemas.microsoft.com/office/drawing/2014/main" val="3821066936"/>
                  </a:ext>
                </a:extLst>
              </a:tr>
            </a:tbl>
          </a:graphicData>
        </a:graphic>
      </p:graphicFrame>
      <p:sp>
        <p:nvSpPr>
          <p:cNvPr id="5" name="矩形 4">
            <a:extLst>
              <a:ext uri="{FF2B5EF4-FFF2-40B4-BE49-F238E27FC236}">
                <a16:creationId xmlns:a16="http://schemas.microsoft.com/office/drawing/2014/main" id="{E5157B02-FB39-5F12-8B4E-21A82E941D65}"/>
              </a:ext>
            </a:extLst>
          </p:cNvPr>
          <p:cNvSpPr/>
          <p:nvPr/>
        </p:nvSpPr>
        <p:spPr>
          <a:xfrm>
            <a:off x="5529397" y="4166588"/>
            <a:ext cx="6553201" cy="1433564"/>
          </a:xfrm>
          <a:prstGeom prst="rect">
            <a:avLst/>
          </a:prstGeom>
          <a:noFill/>
          <a:ln w="38100">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26C75179-1B3E-9094-5122-57BFBE025E57}"/>
              </a:ext>
            </a:extLst>
          </p:cNvPr>
          <p:cNvSpPr/>
          <p:nvPr/>
        </p:nvSpPr>
        <p:spPr>
          <a:xfrm>
            <a:off x="5529397" y="4161726"/>
            <a:ext cx="6553201" cy="319358"/>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本阶段结论</a:t>
            </a:r>
            <a:endParaRPr lang="en-US" altLang="zh-CN" b="1" dirty="0">
              <a:solidFill>
                <a:schemeClr val="tx1"/>
              </a:solidFill>
            </a:endParaRPr>
          </a:p>
        </p:txBody>
      </p:sp>
      <p:sp>
        <p:nvSpPr>
          <p:cNvPr id="8" name="文本框 7">
            <a:extLst>
              <a:ext uri="{FF2B5EF4-FFF2-40B4-BE49-F238E27FC236}">
                <a16:creationId xmlns:a16="http://schemas.microsoft.com/office/drawing/2014/main" id="{3B55FE5B-CA59-C177-2A61-81030A2DCE75}"/>
              </a:ext>
            </a:extLst>
          </p:cNvPr>
          <p:cNvSpPr txBox="1"/>
          <p:nvPr/>
        </p:nvSpPr>
        <p:spPr>
          <a:xfrm>
            <a:off x="5489937" y="4512682"/>
            <a:ext cx="6553201" cy="1323439"/>
          </a:xfrm>
          <a:prstGeom prst="rect">
            <a:avLst/>
          </a:prstGeom>
          <a:noFill/>
        </p:spPr>
        <p:txBody>
          <a:bodyPr wrap="square">
            <a:spAutoFit/>
          </a:bodyPr>
          <a:lstStyle/>
          <a:p>
            <a:r>
              <a:rPr lang="zh-CN" altLang="en-US" sz="1600" dirty="0"/>
              <a:t>模型的大小（指参数量的多少）并不能绝对地反映模型在某一特定任务</a:t>
            </a:r>
            <a:endParaRPr lang="en-US" altLang="zh-CN" sz="1600" dirty="0"/>
          </a:p>
          <a:p>
            <a:r>
              <a:rPr lang="zh-CN" altLang="en-US" sz="1600" dirty="0"/>
              <a:t>的能力。这个参数更多能表征模型处理任务的广度。</a:t>
            </a:r>
            <a:endParaRPr lang="en-US" altLang="zh-CN" sz="1600" dirty="0"/>
          </a:p>
          <a:p>
            <a:r>
              <a:rPr lang="zh-CN" altLang="en-US" sz="1600" dirty="0"/>
              <a:t>针对特定的任务，经过合理</a:t>
            </a:r>
            <a:r>
              <a:rPr lang="en-US" altLang="zh-CN" sz="1600" dirty="0"/>
              <a:t>prompted</a:t>
            </a:r>
            <a:r>
              <a:rPr lang="zh-CN" altLang="en-US" sz="1600" dirty="0"/>
              <a:t>的袖珍大模型是完全能够胜任的。</a:t>
            </a:r>
            <a:endParaRPr lang="en-US" altLang="zh-CN" sz="1600" dirty="0"/>
          </a:p>
          <a:p>
            <a:r>
              <a:rPr lang="zh-CN" altLang="en-US" sz="1600" dirty="0"/>
              <a:t>因此如何选择大模型是重要的。</a:t>
            </a:r>
            <a:endParaRPr lang="en-US" altLang="zh-CN" sz="1600" dirty="0"/>
          </a:p>
          <a:p>
            <a:endParaRPr lang="en-US" altLang="zh-CN" sz="1600" dirty="0"/>
          </a:p>
        </p:txBody>
      </p:sp>
      <p:sp>
        <p:nvSpPr>
          <p:cNvPr id="11" name="文本框 10">
            <a:extLst>
              <a:ext uri="{FF2B5EF4-FFF2-40B4-BE49-F238E27FC236}">
                <a16:creationId xmlns:a16="http://schemas.microsoft.com/office/drawing/2014/main" id="{2BC739B8-D3CF-B296-A0E7-8944A6C2BBF0}"/>
              </a:ext>
            </a:extLst>
          </p:cNvPr>
          <p:cNvSpPr txBox="1"/>
          <p:nvPr/>
        </p:nvSpPr>
        <p:spPr>
          <a:xfrm>
            <a:off x="0" y="5836121"/>
            <a:ext cx="12134850" cy="1077218"/>
          </a:xfrm>
          <a:prstGeom prst="rect">
            <a:avLst/>
          </a:prstGeom>
          <a:noFill/>
        </p:spPr>
        <p:txBody>
          <a:bodyPr wrap="square">
            <a:spAutoFit/>
          </a:bodyPr>
          <a:lstStyle/>
          <a:p>
            <a:r>
              <a:rPr lang="zh-CN" altLang="en-US" sz="1600" dirty="0"/>
              <a:t>大模型排行榜：</a:t>
            </a:r>
            <a:r>
              <a:rPr lang="en-US" altLang="zh-CN" sz="1600" dirty="0"/>
              <a:t>https://huggingface.co/spaces/open-llm-leaderboard/open_llm_leaderboard#/?params=7%2C65&amp;official=true</a:t>
            </a:r>
          </a:p>
          <a:p>
            <a:r>
              <a:rPr lang="zh-CN" altLang="en-US" sz="1600" dirty="0"/>
              <a:t>大模型仓库：</a:t>
            </a:r>
            <a:r>
              <a:rPr lang="en-US" altLang="zh-CN" sz="1600" dirty="0">
                <a:hlinkClick r:id="rId4"/>
              </a:rPr>
              <a:t>https://huggingface.co/models?library=gguf</a:t>
            </a:r>
            <a:endParaRPr lang="en-US" altLang="zh-CN" sz="1600" dirty="0"/>
          </a:p>
          <a:p>
            <a:r>
              <a:rPr lang="zh-CN" altLang="en-US" sz="1600" dirty="0"/>
              <a:t>假如上述两个链接演示时无法打开，请自行观看：</a:t>
            </a:r>
            <a:r>
              <a:rPr lang="en-US" altLang="zh-CN" sz="1600" dirty="0">
                <a:hlinkClick r:id="rId5"/>
              </a:rPr>
              <a:t>https://www.youtube.com/watch?v=o4AT86nLcd0</a:t>
            </a:r>
            <a:r>
              <a:rPr lang="en-US" altLang="zh-CN" sz="1600" dirty="0"/>
              <a:t> </a:t>
            </a:r>
            <a:r>
              <a:rPr lang="zh-CN" altLang="en-US" sz="1600" dirty="0"/>
              <a:t>视频时间：</a:t>
            </a:r>
            <a:r>
              <a:rPr lang="en-US" altLang="zh-CN" sz="1600" dirty="0"/>
              <a:t>25</a:t>
            </a:r>
            <a:r>
              <a:rPr lang="zh-CN" altLang="en-US" sz="1600" dirty="0"/>
              <a:t>：</a:t>
            </a:r>
            <a:r>
              <a:rPr lang="en-US" altLang="zh-CN" sz="1600" dirty="0"/>
              <a:t>37</a:t>
            </a:r>
            <a:br>
              <a:rPr lang="en-US" altLang="zh-CN" sz="1600" dirty="0"/>
            </a:br>
            <a:endParaRPr lang="en-US" altLang="zh-CN" sz="1600" dirty="0"/>
          </a:p>
        </p:txBody>
      </p:sp>
      <p:sp>
        <p:nvSpPr>
          <p:cNvPr id="3" name="椭圆 2">
            <a:extLst>
              <a:ext uri="{FF2B5EF4-FFF2-40B4-BE49-F238E27FC236}">
                <a16:creationId xmlns:a16="http://schemas.microsoft.com/office/drawing/2014/main" id="{7CF05D47-DF60-8261-EBF6-221F34387994}"/>
              </a:ext>
            </a:extLst>
          </p:cNvPr>
          <p:cNvSpPr/>
          <p:nvPr/>
        </p:nvSpPr>
        <p:spPr>
          <a:xfrm>
            <a:off x="3436619" y="2515656"/>
            <a:ext cx="1971403" cy="817330"/>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MSE=1.03</a:t>
            </a:r>
          </a:p>
          <a:p>
            <a:pPr algn="ctr"/>
            <a:r>
              <a:rPr lang="en-US" altLang="zh-CN" dirty="0"/>
              <a:t>Step = 1</a:t>
            </a:r>
            <a:endParaRPr lang="zh-CN" altLang="en-US" dirty="0"/>
          </a:p>
        </p:txBody>
      </p:sp>
    </p:spTree>
    <p:extLst>
      <p:ext uri="{BB962C8B-B14F-4D97-AF65-F5344CB8AC3E}">
        <p14:creationId xmlns:p14="http://schemas.microsoft.com/office/powerpoint/2010/main" val="1999139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8B36D6-C90D-0A40-A28E-3BBA9116D50D}"/>
              </a:ext>
            </a:extLst>
          </p:cNvPr>
          <p:cNvSpPr txBox="1"/>
          <p:nvPr/>
        </p:nvSpPr>
        <p:spPr>
          <a:xfrm>
            <a:off x="-69669" y="0"/>
            <a:ext cx="10746378" cy="461665"/>
          </a:xfrm>
          <a:prstGeom prst="rect">
            <a:avLst/>
          </a:prstGeom>
          <a:noFill/>
        </p:spPr>
        <p:txBody>
          <a:bodyPr wrap="square" rtlCol="0">
            <a:spAutoFit/>
          </a:bodyPr>
          <a:lstStyle/>
          <a:p>
            <a:r>
              <a:rPr lang="zh-CN" altLang="en-US" sz="2400" b="1" dirty="0"/>
              <a:t>实验结果</a:t>
            </a:r>
            <a:r>
              <a:rPr lang="en-US" altLang="zh-CN" sz="2400" b="1" dirty="0"/>
              <a:t>(1)</a:t>
            </a:r>
            <a:r>
              <a:rPr lang="zh-CN" altLang="en-US" sz="2400" b="1" dirty="0"/>
              <a:t> </a:t>
            </a:r>
            <a:r>
              <a:rPr lang="en-US" altLang="zh-CN" sz="2400" b="1" dirty="0"/>
              <a:t>—— </a:t>
            </a:r>
            <a:r>
              <a:rPr lang="zh-CN" altLang="en-US" sz="2400" b="1" dirty="0"/>
              <a:t>我有选择困难症，你能帮我选吗？</a:t>
            </a:r>
            <a:r>
              <a:rPr lang="en-US" altLang="zh-CN" sz="2400" b="1" dirty="0"/>
              <a:t>[</a:t>
            </a:r>
            <a:r>
              <a:rPr lang="zh-CN" altLang="en-US" sz="2400" b="1" dirty="0"/>
              <a:t>把关键的特征筛去了</a:t>
            </a:r>
            <a:r>
              <a:rPr lang="en-US" altLang="zh-CN" sz="2400" b="1" dirty="0"/>
              <a:t>]</a:t>
            </a:r>
          </a:p>
        </p:txBody>
      </p:sp>
      <p:sp>
        <p:nvSpPr>
          <p:cNvPr id="38" name="矩形 37">
            <a:extLst>
              <a:ext uri="{FF2B5EF4-FFF2-40B4-BE49-F238E27FC236}">
                <a16:creationId xmlns:a16="http://schemas.microsoft.com/office/drawing/2014/main" id="{C351F831-533C-59AB-FE42-7D8948200564}"/>
              </a:ext>
            </a:extLst>
          </p:cNvPr>
          <p:cNvSpPr/>
          <p:nvPr/>
        </p:nvSpPr>
        <p:spPr>
          <a:xfrm>
            <a:off x="66675" y="643236"/>
            <a:ext cx="5314950" cy="1211683"/>
          </a:xfrm>
          <a:prstGeom prst="rect">
            <a:avLst/>
          </a:prstGeom>
          <a:noFill/>
          <a:ln w="38100">
            <a:solidFill>
              <a:schemeClr val="accent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矩形: 圆角 39">
            <a:extLst>
              <a:ext uri="{FF2B5EF4-FFF2-40B4-BE49-F238E27FC236}">
                <a16:creationId xmlns:a16="http://schemas.microsoft.com/office/drawing/2014/main" id="{9384D195-3AD3-72B7-1B54-A889CE70754B}"/>
              </a:ext>
            </a:extLst>
          </p:cNvPr>
          <p:cNvSpPr/>
          <p:nvPr/>
        </p:nvSpPr>
        <p:spPr>
          <a:xfrm>
            <a:off x="76200" y="628650"/>
            <a:ext cx="5305425" cy="319358"/>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Test 0 </a:t>
            </a:r>
            <a:r>
              <a:rPr lang="zh-CN" altLang="en-US" sz="1600" b="1" dirty="0">
                <a:solidFill>
                  <a:schemeClr val="tx1"/>
                </a:solidFill>
              </a:rPr>
              <a:t>的 </a:t>
            </a:r>
            <a:r>
              <a:rPr lang="en-US" altLang="zh-CN" sz="1600" b="1" dirty="0">
                <a:solidFill>
                  <a:schemeClr val="tx1"/>
                </a:solidFill>
              </a:rPr>
              <a:t>task prompt</a:t>
            </a:r>
          </a:p>
        </p:txBody>
      </p:sp>
      <p:sp>
        <p:nvSpPr>
          <p:cNvPr id="49" name="文本框 48">
            <a:extLst>
              <a:ext uri="{FF2B5EF4-FFF2-40B4-BE49-F238E27FC236}">
                <a16:creationId xmlns:a16="http://schemas.microsoft.com/office/drawing/2014/main" id="{6BC541B1-D45E-63D7-996D-9C907A3466CA}"/>
              </a:ext>
            </a:extLst>
          </p:cNvPr>
          <p:cNvSpPr txBox="1"/>
          <p:nvPr/>
        </p:nvSpPr>
        <p:spPr>
          <a:xfrm>
            <a:off x="0" y="931589"/>
            <a:ext cx="5381625" cy="923330"/>
          </a:xfrm>
          <a:prstGeom prst="rect">
            <a:avLst/>
          </a:prstGeom>
          <a:noFill/>
        </p:spPr>
        <p:txBody>
          <a:bodyPr wrap="square">
            <a:spAutoFit/>
          </a:bodyPr>
          <a:lstStyle/>
          <a:p>
            <a:r>
              <a:rPr lang="zh-CN" altLang="en-US" b="0" i="0" dirty="0">
                <a:solidFill>
                  <a:srgbClr val="262626"/>
                </a:solidFill>
                <a:effectLst/>
                <a:latin typeface="-apple-system"/>
              </a:rPr>
              <a:t>根据过去两天在美国某个州的调查结果，预测第</a:t>
            </a:r>
            <a:r>
              <a:rPr lang="en-US" altLang="zh-CN" b="0" i="0" dirty="0">
                <a:solidFill>
                  <a:srgbClr val="262626"/>
                </a:solidFill>
                <a:effectLst/>
                <a:latin typeface="-apple-system"/>
              </a:rPr>
              <a:t>3</a:t>
            </a:r>
            <a:r>
              <a:rPr lang="zh-CN" altLang="en-US" b="0" i="0" dirty="0">
                <a:solidFill>
                  <a:srgbClr val="262626"/>
                </a:solidFill>
                <a:effectLst/>
                <a:latin typeface="-apple-system"/>
              </a:rPr>
              <a:t>天检测呈阳性的概率。评估指标为均方误差（</a:t>
            </a:r>
            <a:r>
              <a:rPr lang="en-US" altLang="zh-CN" b="0" i="0" dirty="0">
                <a:solidFill>
                  <a:srgbClr val="262626"/>
                </a:solidFill>
                <a:effectLst/>
                <a:latin typeface="-apple-system"/>
              </a:rPr>
              <a:t>Mean Squared Error, MSE</a:t>
            </a:r>
            <a:r>
              <a:rPr lang="zh-CN" altLang="en-US" b="0" i="0" dirty="0">
                <a:solidFill>
                  <a:srgbClr val="262626"/>
                </a:solidFill>
                <a:effectLst/>
                <a:latin typeface="-apple-system"/>
              </a:rPr>
              <a:t>）。 </a:t>
            </a:r>
            <a:r>
              <a:rPr lang="en-US" altLang="zh-CN" b="0" i="0" dirty="0">
                <a:solidFill>
                  <a:srgbClr val="262626"/>
                </a:solidFill>
                <a:effectLst/>
                <a:latin typeface="-apple-system"/>
              </a:rPr>
              <a:t>[</a:t>
            </a:r>
            <a:r>
              <a:rPr lang="zh-CN" altLang="en-US" b="0" i="0" dirty="0">
                <a:solidFill>
                  <a:srgbClr val="262626"/>
                </a:solidFill>
                <a:effectLst/>
                <a:latin typeface="-apple-system"/>
              </a:rPr>
              <a:t>原文是英文</a:t>
            </a:r>
            <a:r>
              <a:rPr lang="en-US" altLang="zh-CN" dirty="0">
                <a:solidFill>
                  <a:srgbClr val="262626"/>
                </a:solidFill>
                <a:latin typeface="-apple-system"/>
              </a:rPr>
              <a:t>]</a:t>
            </a:r>
            <a:endParaRPr lang="zh-CN" altLang="en-US" dirty="0"/>
          </a:p>
        </p:txBody>
      </p:sp>
      <p:sp>
        <p:nvSpPr>
          <p:cNvPr id="4" name="文本框 3">
            <a:extLst>
              <a:ext uri="{FF2B5EF4-FFF2-40B4-BE49-F238E27FC236}">
                <a16:creationId xmlns:a16="http://schemas.microsoft.com/office/drawing/2014/main" id="{5367801F-47B0-1039-6405-3C93F3ED491B}"/>
              </a:ext>
            </a:extLst>
          </p:cNvPr>
          <p:cNvSpPr txBox="1"/>
          <p:nvPr/>
        </p:nvSpPr>
        <p:spPr>
          <a:xfrm>
            <a:off x="0" y="1869505"/>
            <a:ext cx="5381625" cy="4154984"/>
          </a:xfrm>
          <a:prstGeom prst="rect">
            <a:avLst/>
          </a:prstGeom>
          <a:solidFill>
            <a:schemeClr val="tx1"/>
          </a:solidFill>
        </p:spPr>
        <p:txBody>
          <a:bodyPr wrap="square">
            <a:spAutoFit/>
          </a:bodyPr>
          <a:lstStyle/>
          <a:p>
            <a:r>
              <a:rPr lang="en-US" altLang="zh-CN" sz="1100" b="0" dirty="0">
                <a:solidFill>
                  <a:srgbClr val="6A9955"/>
                </a:solidFill>
                <a:effectLst/>
                <a:latin typeface="Consolas" panose="020B0609020204030204" pitchFamily="49" charset="0"/>
              </a:rPr>
              <a:t># Create and train the model</a:t>
            </a:r>
            <a:endParaRPr lang="en-US" altLang="zh-CN" sz="1100" b="0" dirty="0">
              <a:solidFill>
                <a:srgbClr val="CCCCCC"/>
              </a:solidFill>
              <a:effectLst/>
              <a:latin typeface="Consolas" panose="020B0609020204030204" pitchFamily="49" charset="0"/>
            </a:endParaRPr>
          </a:p>
          <a:p>
            <a:r>
              <a:rPr lang="en-US" altLang="zh-CN" sz="1100" b="0" dirty="0">
                <a:solidFill>
                  <a:srgbClr val="9CDCFE"/>
                </a:solidFill>
                <a:effectLst/>
                <a:latin typeface="Consolas" panose="020B0609020204030204" pitchFamily="49" charset="0"/>
              </a:rPr>
              <a:t>model</a:t>
            </a:r>
            <a:r>
              <a:rPr lang="en-US" altLang="zh-CN" sz="1100" b="0" dirty="0">
                <a:solidFill>
                  <a:srgbClr val="CCCCCC"/>
                </a:solidFill>
                <a:effectLst/>
                <a:latin typeface="Consolas" panose="020B0609020204030204" pitchFamily="49" charset="0"/>
              </a:rPr>
              <a:t> </a:t>
            </a:r>
            <a:r>
              <a:rPr lang="en-US" altLang="zh-CN" sz="1100" b="0" dirty="0">
                <a:solidFill>
                  <a:srgbClr val="D4D4D4"/>
                </a:solidFill>
                <a:effectLst/>
                <a:latin typeface="Consolas" panose="020B0609020204030204" pitchFamily="49" charset="0"/>
              </a:rPr>
              <a:t>=</a:t>
            </a:r>
            <a:r>
              <a:rPr lang="en-US" altLang="zh-CN" sz="1100" b="0" dirty="0">
                <a:solidFill>
                  <a:srgbClr val="CCCCCC"/>
                </a:solidFill>
                <a:effectLst/>
                <a:latin typeface="Consolas" panose="020B0609020204030204" pitchFamily="49" charset="0"/>
              </a:rPr>
              <a:t> </a:t>
            </a:r>
            <a:r>
              <a:rPr lang="en-US" altLang="zh-CN" sz="1100" b="0" dirty="0">
                <a:solidFill>
                  <a:srgbClr val="4EC9B0"/>
                </a:solidFill>
                <a:effectLst/>
                <a:latin typeface="Consolas" panose="020B0609020204030204" pitchFamily="49" charset="0"/>
              </a:rPr>
              <a:t>Pipeline</a:t>
            </a:r>
            <a:r>
              <a:rPr lang="en-US" altLang="zh-CN" sz="1100" b="0" dirty="0">
                <a:solidFill>
                  <a:srgbClr val="CCCCCC"/>
                </a:solidFill>
                <a:effectLst/>
                <a:latin typeface="Consolas" panose="020B0609020204030204" pitchFamily="49" charset="0"/>
              </a:rPr>
              <a:t>(</a:t>
            </a:r>
            <a:r>
              <a:rPr lang="en-US" altLang="zh-CN" sz="1100" b="0" dirty="0">
                <a:solidFill>
                  <a:srgbClr val="9CDCFE"/>
                </a:solidFill>
                <a:effectLst/>
                <a:latin typeface="Consolas" panose="020B0609020204030204" pitchFamily="49" charset="0"/>
              </a:rPr>
              <a:t>steps</a:t>
            </a:r>
            <a:r>
              <a:rPr lang="en-US" altLang="zh-CN" sz="1100" b="0" dirty="0">
                <a:solidFill>
                  <a:srgbClr val="D4D4D4"/>
                </a:solidFill>
                <a:effectLst/>
                <a:latin typeface="Consolas" panose="020B0609020204030204" pitchFamily="49" charset="0"/>
              </a:rPr>
              <a:t>=</a:t>
            </a:r>
            <a:r>
              <a:rPr lang="en-US" altLang="zh-CN" sz="1100" b="0" dirty="0">
                <a:solidFill>
                  <a:srgbClr val="CCCCCC"/>
                </a:solidFill>
                <a:effectLst/>
                <a:latin typeface="Consolas" panose="020B0609020204030204" pitchFamily="49" charset="0"/>
              </a:rPr>
              <a:t>[</a:t>
            </a:r>
          </a:p>
          <a:p>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'preprocessor'</a:t>
            </a:r>
            <a:r>
              <a:rPr lang="en-US" altLang="zh-CN" sz="1100" b="0" dirty="0">
                <a:solidFill>
                  <a:srgbClr val="CCCCCC"/>
                </a:solidFill>
                <a:effectLst/>
                <a:latin typeface="Consolas" panose="020B0609020204030204" pitchFamily="49" charset="0"/>
              </a:rPr>
              <a:t>, </a:t>
            </a:r>
            <a:r>
              <a:rPr lang="en-US" altLang="zh-CN" sz="1100" b="0" dirty="0">
                <a:solidFill>
                  <a:srgbClr val="9CDCFE"/>
                </a:solidFill>
                <a:effectLst/>
                <a:latin typeface="Consolas" panose="020B0609020204030204" pitchFamily="49" charset="0"/>
              </a:rPr>
              <a:t>preprocessor</a:t>
            </a:r>
            <a:r>
              <a:rPr lang="en-US" altLang="zh-CN" sz="1100" b="0" dirty="0">
                <a:solidFill>
                  <a:srgbClr val="CCCCCC"/>
                </a:solidFill>
                <a:effectLst/>
                <a:latin typeface="Consolas" panose="020B0609020204030204" pitchFamily="49" charset="0"/>
              </a:rPr>
              <a:t>),</a:t>
            </a:r>
          </a:p>
          <a:p>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'regressor'</a:t>
            </a:r>
            <a:r>
              <a:rPr lang="en-US" altLang="zh-CN" sz="1100" b="0" dirty="0">
                <a:solidFill>
                  <a:srgbClr val="CCCCCC"/>
                </a:solidFill>
                <a:effectLst/>
                <a:latin typeface="Consolas" panose="020B0609020204030204" pitchFamily="49" charset="0"/>
              </a:rPr>
              <a:t>, </a:t>
            </a:r>
            <a:r>
              <a:rPr lang="en-US" altLang="zh-CN" sz="1100" b="0" dirty="0" err="1">
                <a:solidFill>
                  <a:srgbClr val="4EC9B0"/>
                </a:solidFill>
                <a:effectLst/>
                <a:latin typeface="Consolas" panose="020B0609020204030204" pitchFamily="49" charset="0"/>
              </a:rPr>
              <a:t>RandomForestRegressor</a:t>
            </a:r>
            <a:r>
              <a:rPr lang="en-US" altLang="zh-CN" sz="1100" b="0" dirty="0">
                <a:solidFill>
                  <a:srgbClr val="CCCCCC"/>
                </a:solidFill>
                <a:effectLst/>
                <a:latin typeface="Consolas" panose="020B0609020204030204" pitchFamily="49" charset="0"/>
              </a:rPr>
              <a:t>(</a:t>
            </a:r>
            <a:r>
              <a:rPr lang="en-US" altLang="zh-CN" sz="1100" b="0" dirty="0" err="1">
                <a:solidFill>
                  <a:srgbClr val="9CDCFE"/>
                </a:solidFill>
                <a:effectLst/>
                <a:latin typeface="Consolas" panose="020B0609020204030204" pitchFamily="49" charset="0"/>
              </a:rPr>
              <a:t>n_estimators</a:t>
            </a:r>
            <a:r>
              <a:rPr lang="en-US" altLang="zh-CN" sz="1100" b="0" dirty="0">
                <a:solidFill>
                  <a:srgbClr val="D4D4D4"/>
                </a:solidFill>
                <a:effectLst/>
                <a:latin typeface="Consolas" panose="020B0609020204030204" pitchFamily="49" charset="0"/>
              </a:rPr>
              <a:t>=</a:t>
            </a:r>
            <a:r>
              <a:rPr lang="en-US" altLang="zh-CN" sz="1100" b="0" dirty="0">
                <a:solidFill>
                  <a:srgbClr val="B5CEA8"/>
                </a:solidFill>
                <a:effectLst/>
                <a:latin typeface="Consolas" panose="020B0609020204030204" pitchFamily="49" charset="0"/>
              </a:rPr>
              <a:t>100</a:t>
            </a:r>
            <a:r>
              <a:rPr lang="en-US" altLang="zh-CN" sz="1100" b="0" dirty="0">
                <a:solidFill>
                  <a:srgbClr val="CCCCCC"/>
                </a:solidFill>
                <a:effectLst/>
                <a:latin typeface="Consolas" panose="020B0609020204030204" pitchFamily="49" charset="0"/>
              </a:rPr>
              <a:t>, </a:t>
            </a:r>
            <a:r>
              <a:rPr lang="en-US" altLang="zh-CN" sz="1100" b="0" dirty="0" err="1">
                <a:solidFill>
                  <a:srgbClr val="9CDCFE"/>
                </a:solidFill>
                <a:effectLst/>
                <a:latin typeface="Consolas" panose="020B0609020204030204" pitchFamily="49" charset="0"/>
              </a:rPr>
              <a:t>random_state</a:t>
            </a:r>
            <a:r>
              <a:rPr lang="en-US" altLang="zh-CN" sz="1100" b="0" dirty="0">
                <a:solidFill>
                  <a:srgbClr val="D4D4D4"/>
                </a:solidFill>
                <a:effectLst/>
                <a:latin typeface="Consolas" panose="020B0609020204030204" pitchFamily="49" charset="0"/>
              </a:rPr>
              <a:t>=</a:t>
            </a:r>
            <a:r>
              <a:rPr lang="en-US" altLang="zh-CN" sz="1100" b="0" dirty="0">
                <a:solidFill>
                  <a:srgbClr val="B5CEA8"/>
                </a:solidFill>
                <a:effectLst/>
                <a:latin typeface="Consolas" panose="020B0609020204030204" pitchFamily="49" charset="0"/>
              </a:rPr>
              <a:t>42</a:t>
            </a:r>
            <a:r>
              <a:rPr lang="en-US" altLang="zh-CN" sz="1100" b="0" dirty="0">
                <a:solidFill>
                  <a:srgbClr val="CCCCCC"/>
                </a:solidFill>
                <a:effectLst/>
                <a:latin typeface="Consolas" panose="020B0609020204030204" pitchFamily="49" charset="0"/>
              </a:rPr>
              <a:t>))</a:t>
            </a:r>
          </a:p>
          <a:p>
            <a:r>
              <a:rPr lang="en-US" altLang="zh-CN" sz="1100" b="0" dirty="0">
                <a:solidFill>
                  <a:srgbClr val="CCCCCC"/>
                </a:solidFill>
                <a:effectLst/>
                <a:latin typeface="Consolas" panose="020B0609020204030204" pitchFamily="49" charset="0"/>
              </a:rPr>
              <a:t>])</a:t>
            </a:r>
            <a:br>
              <a:rPr lang="en-US" altLang="zh-CN" sz="1100" b="0" dirty="0">
                <a:solidFill>
                  <a:srgbClr val="CCCCCC"/>
                </a:solidFill>
                <a:effectLst/>
                <a:latin typeface="Consolas" panose="020B0609020204030204" pitchFamily="49" charset="0"/>
              </a:rPr>
            </a:br>
            <a:r>
              <a:rPr lang="en-US" altLang="zh-CN" sz="1100" b="0" dirty="0">
                <a:solidFill>
                  <a:srgbClr val="6A9955"/>
                </a:solidFill>
                <a:effectLst/>
                <a:latin typeface="Consolas" panose="020B0609020204030204" pitchFamily="49" charset="0"/>
              </a:rPr>
              <a:t># Split the data into training and validation sets</a:t>
            </a:r>
            <a:endParaRPr lang="en-US" altLang="zh-CN" sz="1100" b="0" dirty="0">
              <a:solidFill>
                <a:srgbClr val="CCCCCC"/>
              </a:solidFill>
              <a:effectLst/>
              <a:latin typeface="Consolas" panose="020B0609020204030204" pitchFamily="49" charset="0"/>
            </a:endParaRPr>
          </a:p>
          <a:p>
            <a:r>
              <a:rPr lang="en-US" altLang="zh-CN" sz="1100" b="0" dirty="0" err="1">
                <a:solidFill>
                  <a:srgbClr val="9CDCFE"/>
                </a:solidFill>
                <a:effectLst/>
                <a:latin typeface="Consolas" panose="020B0609020204030204" pitchFamily="49" charset="0"/>
              </a:rPr>
              <a:t>X_train</a:t>
            </a:r>
            <a:r>
              <a:rPr lang="en-US" altLang="zh-CN" sz="1100" b="0" dirty="0">
                <a:solidFill>
                  <a:srgbClr val="CCCCCC"/>
                </a:solidFill>
                <a:effectLst/>
                <a:latin typeface="Consolas" panose="020B0609020204030204" pitchFamily="49" charset="0"/>
              </a:rPr>
              <a:t>, </a:t>
            </a:r>
            <a:r>
              <a:rPr lang="en-US" altLang="zh-CN" sz="1100" b="0" dirty="0" err="1">
                <a:solidFill>
                  <a:srgbClr val="9CDCFE"/>
                </a:solidFill>
                <a:effectLst/>
                <a:latin typeface="Consolas" panose="020B0609020204030204" pitchFamily="49" charset="0"/>
              </a:rPr>
              <a:t>X_val</a:t>
            </a:r>
            <a:r>
              <a:rPr lang="en-US" altLang="zh-CN" sz="1100" b="0" dirty="0">
                <a:solidFill>
                  <a:srgbClr val="CCCCCC"/>
                </a:solidFill>
                <a:effectLst/>
                <a:latin typeface="Consolas" panose="020B0609020204030204" pitchFamily="49" charset="0"/>
              </a:rPr>
              <a:t>, </a:t>
            </a:r>
            <a:r>
              <a:rPr lang="en-US" altLang="zh-CN" sz="1100" b="0" dirty="0" err="1">
                <a:solidFill>
                  <a:srgbClr val="9CDCFE"/>
                </a:solidFill>
                <a:effectLst/>
                <a:latin typeface="Consolas" panose="020B0609020204030204" pitchFamily="49" charset="0"/>
              </a:rPr>
              <a:t>y_train</a:t>
            </a:r>
            <a:r>
              <a:rPr lang="en-US" altLang="zh-CN" sz="1100" b="0" dirty="0">
                <a:solidFill>
                  <a:srgbClr val="CCCCCC"/>
                </a:solidFill>
                <a:effectLst/>
                <a:latin typeface="Consolas" panose="020B0609020204030204" pitchFamily="49" charset="0"/>
              </a:rPr>
              <a:t>, </a:t>
            </a:r>
            <a:r>
              <a:rPr lang="en-US" altLang="zh-CN" sz="1100" b="0" dirty="0" err="1">
                <a:solidFill>
                  <a:srgbClr val="9CDCFE"/>
                </a:solidFill>
                <a:effectLst/>
                <a:latin typeface="Consolas" panose="020B0609020204030204" pitchFamily="49" charset="0"/>
              </a:rPr>
              <a:t>y_val</a:t>
            </a:r>
            <a:r>
              <a:rPr lang="en-US" altLang="zh-CN" sz="1100" b="0" dirty="0">
                <a:solidFill>
                  <a:srgbClr val="CCCCCC"/>
                </a:solidFill>
                <a:effectLst/>
                <a:latin typeface="Consolas" panose="020B0609020204030204" pitchFamily="49" charset="0"/>
              </a:rPr>
              <a:t> </a:t>
            </a:r>
            <a:r>
              <a:rPr lang="en-US" altLang="zh-CN" sz="1100" b="0" dirty="0">
                <a:solidFill>
                  <a:srgbClr val="D4D4D4"/>
                </a:solidFill>
                <a:effectLst/>
                <a:latin typeface="Consolas" panose="020B0609020204030204" pitchFamily="49" charset="0"/>
              </a:rPr>
              <a:t>=</a:t>
            </a:r>
            <a:r>
              <a:rPr lang="en-US" altLang="zh-CN" sz="1100" b="0" dirty="0">
                <a:solidFill>
                  <a:srgbClr val="CCCCCC"/>
                </a:solidFill>
                <a:effectLst/>
                <a:latin typeface="Consolas" panose="020B0609020204030204" pitchFamily="49" charset="0"/>
              </a:rPr>
              <a:t> </a:t>
            </a:r>
            <a:r>
              <a:rPr lang="en-US" altLang="zh-CN" sz="1100" b="0" dirty="0" err="1">
                <a:solidFill>
                  <a:srgbClr val="DCDCAA"/>
                </a:solidFill>
                <a:effectLst/>
                <a:latin typeface="Consolas" panose="020B0609020204030204" pitchFamily="49" charset="0"/>
              </a:rPr>
              <a:t>train_test_split</a:t>
            </a:r>
            <a:r>
              <a:rPr lang="en-US" altLang="zh-CN" sz="1100" b="0" dirty="0">
                <a:solidFill>
                  <a:srgbClr val="CCCCCC"/>
                </a:solidFill>
                <a:effectLst/>
                <a:latin typeface="Consolas" panose="020B0609020204030204" pitchFamily="49" charset="0"/>
              </a:rPr>
              <a:t>(</a:t>
            </a:r>
            <a:r>
              <a:rPr lang="en-US" altLang="zh-CN" sz="1100" b="0" dirty="0">
                <a:solidFill>
                  <a:srgbClr val="4FC1FF"/>
                </a:solidFill>
                <a:effectLst/>
                <a:latin typeface="Consolas" panose="020B0609020204030204" pitchFamily="49" charset="0"/>
              </a:rPr>
              <a:t>X</a:t>
            </a:r>
            <a:r>
              <a:rPr lang="en-US" altLang="zh-CN" sz="1100" b="0" dirty="0">
                <a:solidFill>
                  <a:srgbClr val="CCCCCC"/>
                </a:solidFill>
                <a:effectLst/>
                <a:latin typeface="Consolas" panose="020B0609020204030204" pitchFamily="49" charset="0"/>
              </a:rPr>
              <a:t>, </a:t>
            </a:r>
            <a:r>
              <a:rPr lang="en-US" altLang="zh-CN" sz="1100" b="0" dirty="0">
                <a:solidFill>
                  <a:srgbClr val="9CDCFE"/>
                </a:solidFill>
                <a:effectLst/>
                <a:latin typeface="Consolas" panose="020B0609020204030204" pitchFamily="49" charset="0"/>
              </a:rPr>
              <a:t>y</a:t>
            </a:r>
            <a:r>
              <a:rPr lang="en-US" altLang="zh-CN" sz="1100" b="0" dirty="0">
                <a:solidFill>
                  <a:srgbClr val="CCCCCC"/>
                </a:solidFill>
                <a:effectLst/>
                <a:latin typeface="Consolas" panose="020B0609020204030204" pitchFamily="49" charset="0"/>
              </a:rPr>
              <a:t>, </a:t>
            </a:r>
            <a:r>
              <a:rPr lang="en-US" altLang="zh-CN" sz="1100" b="0" dirty="0" err="1">
                <a:solidFill>
                  <a:srgbClr val="9CDCFE"/>
                </a:solidFill>
                <a:effectLst/>
                <a:latin typeface="Consolas" panose="020B0609020204030204" pitchFamily="49" charset="0"/>
              </a:rPr>
              <a:t>test_size</a:t>
            </a:r>
            <a:r>
              <a:rPr lang="en-US" altLang="zh-CN" sz="1100" b="0" dirty="0">
                <a:solidFill>
                  <a:srgbClr val="D4D4D4"/>
                </a:solidFill>
                <a:effectLst/>
                <a:latin typeface="Consolas" panose="020B0609020204030204" pitchFamily="49" charset="0"/>
              </a:rPr>
              <a:t>=</a:t>
            </a:r>
            <a:r>
              <a:rPr lang="en-US" altLang="zh-CN" sz="1100" b="0" dirty="0">
                <a:solidFill>
                  <a:srgbClr val="B5CEA8"/>
                </a:solidFill>
                <a:effectLst/>
                <a:latin typeface="Consolas" panose="020B0609020204030204" pitchFamily="49" charset="0"/>
              </a:rPr>
              <a:t>0.2</a:t>
            </a:r>
            <a:r>
              <a:rPr lang="en-US" altLang="zh-CN" sz="1100" b="0" dirty="0">
                <a:solidFill>
                  <a:srgbClr val="CCCCCC"/>
                </a:solidFill>
                <a:effectLst/>
                <a:latin typeface="Consolas" panose="020B0609020204030204" pitchFamily="49" charset="0"/>
              </a:rPr>
              <a:t>, </a:t>
            </a:r>
            <a:r>
              <a:rPr lang="en-US" altLang="zh-CN" sz="1100" b="0" dirty="0" err="1">
                <a:solidFill>
                  <a:srgbClr val="9CDCFE"/>
                </a:solidFill>
                <a:effectLst/>
                <a:latin typeface="Consolas" panose="020B0609020204030204" pitchFamily="49" charset="0"/>
              </a:rPr>
              <a:t>random_state</a:t>
            </a:r>
            <a:r>
              <a:rPr lang="en-US" altLang="zh-CN" sz="1100" b="0" dirty="0">
                <a:solidFill>
                  <a:srgbClr val="D4D4D4"/>
                </a:solidFill>
                <a:effectLst/>
                <a:latin typeface="Consolas" panose="020B0609020204030204" pitchFamily="49" charset="0"/>
              </a:rPr>
              <a:t>=</a:t>
            </a:r>
            <a:r>
              <a:rPr lang="en-US" altLang="zh-CN" sz="1100" b="0" dirty="0">
                <a:solidFill>
                  <a:srgbClr val="B5CEA8"/>
                </a:solidFill>
                <a:effectLst/>
                <a:latin typeface="Consolas" panose="020B0609020204030204" pitchFamily="49" charset="0"/>
              </a:rPr>
              <a:t>42</a:t>
            </a:r>
            <a:r>
              <a:rPr lang="en-US" altLang="zh-CN" sz="1100" b="0" dirty="0">
                <a:solidFill>
                  <a:srgbClr val="CCCCCC"/>
                </a:solidFill>
                <a:effectLst/>
                <a:latin typeface="Consolas" panose="020B0609020204030204" pitchFamily="49" charset="0"/>
              </a:rPr>
              <a:t>)</a:t>
            </a:r>
          </a:p>
          <a:p>
            <a:br>
              <a:rPr lang="en-US" altLang="zh-CN" sz="1100" b="0" dirty="0">
                <a:solidFill>
                  <a:srgbClr val="CCCCCC"/>
                </a:solidFill>
                <a:effectLst/>
                <a:latin typeface="Consolas" panose="020B0609020204030204" pitchFamily="49" charset="0"/>
              </a:rPr>
            </a:br>
            <a:r>
              <a:rPr lang="en-US" altLang="zh-CN" sz="1100" b="0" dirty="0">
                <a:solidFill>
                  <a:srgbClr val="6A9955"/>
                </a:solidFill>
                <a:effectLst/>
                <a:latin typeface="Consolas" panose="020B0609020204030204" pitchFamily="49" charset="0"/>
              </a:rPr>
              <a:t># Train the model</a:t>
            </a:r>
            <a:endParaRPr lang="en-US" altLang="zh-CN" sz="1100" b="0" dirty="0">
              <a:solidFill>
                <a:srgbClr val="CCCCCC"/>
              </a:solidFill>
              <a:effectLst/>
              <a:latin typeface="Consolas" panose="020B0609020204030204" pitchFamily="49" charset="0"/>
            </a:endParaRPr>
          </a:p>
          <a:p>
            <a:r>
              <a:rPr lang="en-US" altLang="zh-CN" sz="1100" b="0" dirty="0" err="1">
                <a:solidFill>
                  <a:srgbClr val="9CDCFE"/>
                </a:solidFill>
                <a:effectLst/>
                <a:latin typeface="Consolas" panose="020B0609020204030204" pitchFamily="49" charset="0"/>
              </a:rPr>
              <a:t>model</a:t>
            </a:r>
            <a:r>
              <a:rPr lang="en-US" altLang="zh-CN" sz="1100" b="0" dirty="0" err="1">
                <a:solidFill>
                  <a:srgbClr val="CCCCCC"/>
                </a:solidFill>
                <a:effectLst/>
                <a:latin typeface="Consolas" panose="020B0609020204030204" pitchFamily="49" charset="0"/>
              </a:rPr>
              <a:t>.</a:t>
            </a:r>
            <a:r>
              <a:rPr lang="en-US" altLang="zh-CN" sz="1100" b="0" dirty="0" err="1">
                <a:solidFill>
                  <a:srgbClr val="DCDCAA"/>
                </a:solidFill>
                <a:effectLst/>
                <a:latin typeface="Consolas" panose="020B0609020204030204" pitchFamily="49" charset="0"/>
              </a:rPr>
              <a:t>fit</a:t>
            </a:r>
            <a:r>
              <a:rPr lang="en-US" altLang="zh-CN" sz="1100" b="0" dirty="0">
                <a:solidFill>
                  <a:srgbClr val="CCCCCC"/>
                </a:solidFill>
                <a:effectLst/>
                <a:latin typeface="Consolas" panose="020B0609020204030204" pitchFamily="49" charset="0"/>
              </a:rPr>
              <a:t>(</a:t>
            </a:r>
            <a:r>
              <a:rPr lang="en-US" altLang="zh-CN" sz="1100" b="0" dirty="0" err="1">
                <a:solidFill>
                  <a:srgbClr val="9CDCFE"/>
                </a:solidFill>
                <a:effectLst/>
                <a:latin typeface="Consolas" panose="020B0609020204030204" pitchFamily="49" charset="0"/>
              </a:rPr>
              <a:t>X_train</a:t>
            </a:r>
            <a:r>
              <a:rPr lang="en-US" altLang="zh-CN" sz="1100" b="0" dirty="0">
                <a:solidFill>
                  <a:srgbClr val="CCCCCC"/>
                </a:solidFill>
                <a:effectLst/>
                <a:latin typeface="Consolas" panose="020B0609020204030204" pitchFamily="49" charset="0"/>
              </a:rPr>
              <a:t>, </a:t>
            </a:r>
            <a:r>
              <a:rPr lang="en-US" altLang="zh-CN" sz="1100" b="0" dirty="0" err="1">
                <a:solidFill>
                  <a:srgbClr val="9CDCFE"/>
                </a:solidFill>
                <a:effectLst/>
                <a:latin typeface="Consolas" panose="020B0609020204030204" pitchFamily="49" charset="0"/>
              </a:rPr>
              <a:t>y_train</a:t>
            </a:r>
            <a:r>
              <a:rPr lang="en-US" altLang="zh-CN" sz="1100" b="0" dirty="0">
                <a:solidFill>
                  <a:srgbClr val="CCCCCC"/>
                </a:solidFill>
                <a:effectLst/>
                <a:latin typeface="Consolas" panose="020B0609020204030204" pitchFamily="49" charset="0"/>
              </a:rPr>
              <a:t>)</a:t>
            </a:r>
          </a:p>
          <a:p>
            <a:br>
              <a:rPr lang="en-US" altLang="zh-CN" sz="1100" b="0" dirty="0">
                <a:solidFill>
                  <a:srgbClr val="CCCCCC"/>
                </a:solidFill>
                <a:effectLst/>
                <a:latin typeface="Consolas" panose="020B0609020204030204" pitchFamily="49" charset="0"/>
              </a:rPr>
            </a:br>
            <a:r>
              <a:rPr lang="en-US" altLang="zh-CN" sz="1100" b="0" dirty="0">
                <a:solidFill>
                  <a:srgbClr val="6A9955"/>
                </a:solidFill>
                <a:effectLst/>
                <a:latin typeface="Consolas" panose="020B0609020204030204" pitchFamily="49" charset="0"/>
              </a:rPr>
              <a:t># Validate the model</a:t>
            </a:r>
            <a:endParaRPr lang="en-US" altLang="zh-CN" sz="1100" b="0" dirty="0">
              <a:solidFill>
                <a:srgbClr val="CCCCCC"/>
              </a:solidFill>
              <a:effectLst/>
              <a:latin typeface="Consolas" panose="020B0609020204030204" pitchFamily="49" charset="0"/>
            </a:endParaRPr>
          </a:p>
          <a:p>
            <a:r>
              <a:rPr lang="en-US" altLang="zh-CN" sz="1100" b="0" dirty="0" err="1">
                <a:solidFill>
                  <a:srgbClr val="9CDCFE"/>
                </a:solidFill>
                <a:effectLst/>
                <a:latin typeface="Consolas" panose="020B0609020204030204" pitchFamily="49" charset="0"/>
              </a:rPr>
              <a:t>y_pred_val</a:t>
            </a:r>
            <a:r>
              <a:rPr lang="en-US" altLang="zh-CN" sz="1100" b="0" dirty="0">
                <a:solidFill>
                  <a:srgbClr val="CCCCCC"/>
                </a:solidFill>
                <a:effectLst/>
                <a:latin typeface="Consolas" panose="020B0609020204030204" pitchFamily="49" charset="0"/>
              </a:rPr>
              <a:t> </a:t>
            </a:r>
            <a:r>
              <a:rPr lang="en-US" altLang="zh-CN" sz="1100" b="0" dirty="0">
                <a:solidFill>
                  <a:srgbClr val="D4D4D4"/>
                </a:solidFill>
                <a:effectLst/>
                <a:latin typeface="Consolas" panose="020B0609020204030204" pitchFamily="49" charset="0"/>
              </a:rPr>
              <a:t>=</a:t>
            </a:r>
            <a:r>
              <a:rPr lang="en-US" altLang="zh-CN" sz="1100" b="0" dirty="0">
                <a:solidFill>
                  <a:srgbClr val="CCCCCC"/>
                </a:solidFill>
                <a:effectLst/>
                <a:latin typeface="Consolas" panose="020B0609020204030204" pitchFamily="49" charset="0"/>
              </a:rPr>
              <a:t> </a:t>
            </a:r>
            <a:r>
              <a:rPr lang="en-US" altLang="zh-CN" sz="1100" b="0" dirty="0" err="1">
                <a:solidFill>
                  <a:srgbClr val="9CDCFE"/>
                </a:solidFill>
                <a:effectLst/>
                <a:latin typeface="Consolas" panose="020B0609020204030204" pitchFamily="49" charset="0"/>
              </a:rPr>
              <a:t>model</a:t>
            </a:r>
            <a:r>
              <a:rPr lang="en-US" altLang="zh-CN" sz="1100" b="0" dirty="0" err="1">
                <a:solidFill>
                  <a:srgbClr val="CCCCCC"/>
                </a:solidFill>
                <a:effectLst/>
                <a:latin typeface="Consolas" panose="020B0609020204030204" pitchFamily="49" charset="0"/>
              </a:rPr>
              <a:t>.</a:t>
            </a:r>
            <a:r>
              <a:rPr lang="en-US" altLang="zh-CN" sz="1100" b="0" dirty="0" err="1">
                <a:solidFill>
                  <a:srgbClr val="DCDCAA"/>
                </a:solidFill>
                <a:effectLst/>
                <a:latin typeface="Consolas" panose="020B0609020204030204" pitchFamily="49" charset="0"/>
              </a:rPr>
              <a:t>predict</a:t>
            </a:r>
            <a:r>
              <a:rPr lang="en-US" altLang="zh-CN" sz="1100" b="0" dirty="0">
                <a:solidFill>
                  <a:srgbClr val="CCCCCC"/>
                </a:solidFill>
                <a:effectLst/>
                <a:latin typeface="Consolas" panose="020B0609020204030204" pitchFamily="49" charset="0"/>
              </a:rPr>
              <a:t>(</a:t>
            </a:r>
            <a:r>
              <a:rPr lang="en-US" altLang="zh-CN" sz="1100" b="0" dirty="0" err="1">
                <a:solidFill>
                  <a:srgbClr val="9CDCFE"/>
                </a:solidFill>
                <a:effectLst/>
                <a:latin typeface="Consolas" panose="020B0609020204030204" pitchFamily="49" charset="0"/>
              </a:rPr>
              <a:t>X_val</a:t>
            </a:r>
            <a:r>
              <a:rPr lang="en-US" altLang="zh-CN" sz="1100" b="0" dirty="0">
                <a:solidFill>
                  <a:srgbClr val="CCCCCC"/>
                </a:solidFill>
                <a:effectLst/>
                <a:latin typeface="Consolas" panose="020B0609020204030204" pitchFamily="49" charset="0"/>
              </a:rPr>
              <a:t>)</a:t>
            </a:r>
          </a:p>
          <a:p>
            <a:r>
              <a:rPr lang="en-US" altLang="zh-CN" sz="1100" b="0" dirty="0" err="1">
                <a:solidFill>
                  <a:srgbClr val="9CDCFE"/>
                </a:solidFill>
                <a:effectLst/>
                <a:latin typeface="Consolas" panose="020B0609020204030204" pitchFamily="49" charset="0"/>
              </a:rPr>
              <a:t>mse_val</a:t>
            </a:r>
            <a:r>
              <a:rPr lang="en-US" altLang="zh-CN" sz="1100" b="0" dirty="0">
                <a:solidFill>
                  <a:srgbClr val="CCCCCC"/>
                </a:solidFill>
                <a:effectLst/>
                <a:latin typeface="Consolas" panose="020B0609020204030204" pitchFamily="49" charset="0"/>
              </a:rPr>
              <a:t> </a:t>
            </a:r>
            <a:r>
              <a:rPr lang="en-US" altLang="zh-CN" sz="1100" b="0" dirty="0">
                <a:solidFill>
                  <a:srgbClr val="D4D4D4"/>
                </a:solidFill>
                <a:effectLst/>
                <a:latin typeface="Consolas" panose="020B0609020204030204" pitchFamily="49" charset="0"/>
              </a:rPr>
              <a:t>=</a:t>
            </a:r>
            <a:r>
              <a:rPr lang="en-US" altLang="zh-CN" sz="1100" b="0" dirty="0">
                <a:solidFill>
                  <a:srgbClr val="CCCCCC"/>
                </a:solidFill>
                <a:effectLst/>
                <a:latin typeface="Consolas" panose="020B0609020204030204" pitchFamily="49" charset="0"/>
              </a:rPr>
              <a:t> </a:t>
            </a:r>
            <a:r>
              <a:rPr lang="en-US" altLang="zh-CN" sz="1100" b="0" dirty="0" err="1">
                <a:solidFill>
                  <a:srgbClr val="DCDCAA"/>
                </a:solidFill>
                <a:effectLst/>
                <a:latin typeface="Consolas" panose="020B0609020204030204" pitchFamily="49" charset="0"/>
              </a:rPr>
              <a:t>mean_squared_error</a:t>
            </a:r>
            <a:r>
              <a:rPr lang="en-US" altLang="zh-CN" sz="1100" b="0" dirty="0">
                <a:solidFill>
                  <a:srgbClr val="CCCCCC"/>
                </a:solidFill>
                <a:effectLst/>
                <a:latin typeface="Consolas" panose="020B0609020204030204" pitchFamily="49" charset="0"/>
              </a:rPr>
              <a:t>(</a:t>
            </a:r>
            <a:r>
              <a:rPr lang="en-US" altLang="zh-CN" sz="1100" b="0" dirty="0" err="1">
                <a:solidFill>
                  <a:srgbClr val="9CDCFE"/>
                </a:solidFill>
                <a:effectLst/>
                <a:latin typeface="Consolas" panose="020B0609020204030204" pitchFamily="49" charset="0"/>
              </a:rPr>
              <a:t>y_val</a:t>
            </a:r>
            <a:r>
              <a:rPr lang="en-US" altLang="zh-CN" sz="1100" b="0" dirty="0">
                <a:solidFill>
                  <a:srgbClr val="CCCCCC"/>
                </a:solidFill>
                <a:effectLst/>
                <a:latin typeface="Consolas" panose="020B0609020204030204" pitchFamily="49" charset="0"/>
              </a:rPr>
              <a:t>, </a:t>
            </a:r>
            <a:r>
              <a:rPr lang="en-US" altLang="zh-CN" sz="1100" b="0" dirty="0" err="1">
                <a:solidFill>
                  <a:srgbClr val="9CDCFE"/>
                </a:solidFill>
                <a:effectLst/>
                <a:latin typeface="Consolas" panose="020B0609020204030204" pitchFamily="49" charset="0"/>
              </a:rPr>
              <a:t>y_pred_val</a:t>
            </a:r>
            <a:r>
              <a:rPr lang="en-US" altLang="zh-CN" sz="1100" b="0" dirty="0">
                <a:solidFill>
                  <a:srgbClr val="CCCCCC"/>
                </a:solidFill>
                <a:effectLst/>
                <a:latin typeface="Consolas" panose="020B0609020204030204" pitchFamily="49" charset="0"/>
              </a:rPr>
              <a:t>)</a:t>
            </a:r>
          </a:p>
          <a:p>
            <a:r>
              <a:rPr lang="en-US" altLang="zh-CN" sz="1100" b="0" dirty="0">
                <a:solidFill>
                  <a:srgbClr val="DCDCAA"/>
                </a:solidFill>
                <a:effectLst/>
                <a:latin typeface="Consolas" panose="020B0609020204030204" pitchFamily="49" charset="0"/>
              </a:rPr>
              <a:t>print</a:t>
            </a:r>
            <a:r>
              <a:rPr lang="en-US" altLang="zh-CN" sz="1100" b="0" dirty="0">
                <a:solidFill>
                  <a:srgbClr val="CCCCCC"/>
                </a:solidFill>
                <a:effectLst/>
                <a:latin typeface="Consolas" panose="020B0609020204030204" pitchFamily="49" charset="0"/>
              </a:rPr>
              <a:t>(</a:t>
            </a:r>
            <a:r>
              <a:rPr lang="en-US" altLang="zh-CN" sz="1100" b="0" dirty="0" err="1">
                <a:solidFill>
                  <a:srgbClr val="569CD6"/>
                </a:solidFill>
                <a:effectLst/>
                <a:latin typeface="Consolas" panose="020B0609020204030204" pitchFamily="49" charset="0"/>
              </a:rPr>
              <a:t>f</a:t>
            </a:r>
            <a:r>
              <a:rPr lang="en-US" altLang="zh-CN" sz="1100" b="0" dirty="0" err="1">
                <a:solidFill>
                  <a:srgbClr val="CE9178"/>
                </a:solidFill>
                <a:effectLst/>
                <a:latin typeface="Consolas" panose="020B0609020204030204" pitchFamily="49" charset="0"/>
              </a:rPr>
              <a:t>'Validation</a:t>
            </a:r>
            <a:r>
              <a:rPr lang="en-US" altLang="zh-CN" sz="1100" b="0" dirty="0">
                <a:solidFill>
                  <a:srgbClr val="CE9178"/>
                </a:solidFill>
                <a:effectLst/>
                <a:latin typeface="Consolas" panose="020B0609020204030204" pitchFamily="49" charset="0"/>
              </a:rPr>
              <a:t> MSE: </a:t>
            </a:r>
            <a:r>
              <a:rPr lang="en-US" altLang="zh-CN" sz="1100" b="0" dirty="0">
                <a:solidFill>
                  <a:srgbClr val="569CD6"/>
                </a:solidFill>
                <a:effectLst/>
                <a:latin typeface="Consolas" panose="020B0609020204030204" pitchFamily="49" charset="0"/>
              </a:rPr>
              <a:t>{</a:t>
            </a:r>
            <a:r>
              <a:rPr lang="en-US" altLang="zh-CN" sz="1100" b="0" dirty="0" err="1">
                <a:solidFill>
                  <a:srgbClr val="9CDCFE"/>
                </a:solidFill>
                <a:effectLst/>
                <a:latin typeface="Consolas" panose="020B0609020204030204" pitchFamily="49" charset="0"/>
              </a:rPr>
              <a:t>mse_val</a:t>
            </a:r>
            <a:r>
              <a:rPr lang="en-US" altLang="zh-CN" sz="1100" b="0" dirty="0">
                <a:solidFill>
                  <a:srgbClr val="569CD6"/>
                </a:solidFill>
                <a:effectLst/>
                <a:latin typeface="Consolas" panose="020B0609020204030204" pitchFamily="49" charset="0"/>
              </a:rPr>
              <a:t>}</a:t>
            </a:r>
            <a:r>
              <a:rPr lang="en-US" altLang="zh-CN" sz="1100" b="0" dirty="0">
                <a:solidFill>
                  <a:srgbClr val="CE9178"/>
                </a:solidFill>
                <a:effectLst/>
                <a:latin typeface="Consolas" panose="020B0609020204030204" pitchFamily="49" charset="0"/>
              </a:rPr>
              <a:t>'</a:t>
            </a:r>
            <a:r>
              <a:rPr lang="en-US" altLang="zh-CN" sz="1100" b="0" dirty="0">
                <a:solidFill>
                  <a:srgbClr val="CCCCCC"/>
                </a:solidFill>
                <a:effectLst/>
                <a:latin typeface="Consolas" panose="020B0609020204030204" pitchFamily="49" charset="0"/>
              </a:rPr>
              <a:t>)</a:t>
            </a:r>
          </a:p>
          <a:p>
            <a:br>
              <a:rPr lang="en-US" altLang="zh-CN" sz="1100" b="0" dirty="0">
                <a:solidFill>
                  <a:srgbClr val="CCCCCC"/>
                </a:solidFill>
                <a:effectLst/>
                <a:latin typeface="Consolas" panose="020B0609020204030204" pitchFamily="49" charset="0"/>
              </a:rPr>
            </a:br>
            <a:r>
              <a:rPr lang="en-US" altLang="zh-CN" sz="1100" b="0" dirty="0">
                <a:solidFill>
                  <a:srgbClr val="6A9955"/>
                </a:solidFill>
                <a:effectLst/>
                <a:latin typeface="Consolas" panose="020B0609020204030204" pitchFamily="49" charset="0"/>
              </a:rPr>
              <a:t># Make predictions on the test set</a:t>
            </a:r>
            <a:endParaRPr lang="en-US" altLang="zh-CN" sz="1100" b="0" dirty="0">
              <a:solidFill>
                <a:srgbClr val="CCCCCC"/>
              </a:solidFill>
              <a:effectLst/>
              <a:latin typeface="Consolas" panose="020B0609020204030204" pitchFamily="49" charset="0"/>
            </a:endParaRPr>
          </a:p>
          <a:p>
            <a:r>
              <a:rPr lang="en-US" altLang="zh-CN" sz="1100" b="0" dirty="0" err="1">
                <a:solidFill>
                  <a:srgbClr val="9CDCFE"/>
                </a:solidFill>
                <a:effectLst/>
                <a:latin typeface="Consolas" panose="020B0609020204030204" pitchFamily="49" charset="0"/>
              </a:rPr>
              <a:t>y_pred_test</a:t>
            </a:r>
            <a:r>
              <a:rPr lang="en-US" altLang="zh-CN" sz="1100" b="0" dirty="0">
                <a:solidFill>
                  <a:srgbClr val="CCCCCC"/>
                </a:solidFill>
                <a:effectLst/>
                <a:latin typeface="Consolas" panose="020B0609020204030204" pitchFamily="49" charset="0"/>
              </a:rPr>
              <a:t> </a:t>
            </a:r>
            <a:r>
              <a:rPr lang="en-US" altLang="zh-CN" sz="1100" b="0" dirty="0">
                <a:solidFill>
                  <a:srgbClr val="D4D4D4"/>
                </a:solidFill>
                <a:effectLst/>
                <a:latin typeface="Consolas" panose="020B0609020204030204" pitchFamily="49" charset="0"/>
              </a:rPr>
              <a:t>=</a:t>
            </a:r>
            <a:r>
              <a:rPr lang="en-US" altLang="zh-CN" sz="1100" b="0" dirty="0">
                <a:solidFill>
                  <a:srgbClr val="CCCCCC"/>
                </a:solidFill>
                <a:effectLst/>
                <a:latin typeface="Consolas" panose="020B0609020204030204" pitchFamily="49" charset="0"/>
              </a:rPr>
              <a:t> </a:t>
            </a:r>
            <a:r>
              <a:rPr lang="en-US" altLang="zh-CN" sz="1100" b="0" dirty="0" err="1">
                <a:solidFill>
                  <a:srgbClr val="9CDCFE"/>
                </a:solidFill>
                <a:effectLst/>
                <a:latin typeface="Consolas" panose="020B0609020204030204" pitchFamily="49" charset="0"/>
              </a:rPr>
              <a:t>model</a:t>
            </a:r>
            <a:r>
              <a:rPr lang="en-US" altLang="zh-CN" sz="1100" b="0" dirty="0" err="1">
                <a:solidFill>
                  <a:srgbClr val="CCCCCC"/>
                </a:solidFill>
                <a:effectLst/>
                <a:latin typeface="Consolas" panose="020B0609020204030204" pitchFamily="49" charset="0"/>
              </a:rPr>
              <a:t>.</a:t>
            </a:r>
            <a:r>
              <a:rPr lang="en-US" altLang="zh-CN" sz="1100" b="0" dirty="0" err="1">
                <a:solidFill>
                  <a:srgbClr val="DCDCAA"/>
                </a:solidFill>
                <a:effectLst/>
                <a:latin typeface="Consolas" panose="020B0609020204030204" pitchFamily="49" charset="0"/>
              </a:rPr>
              <a:t>predict</a:t>
            </a:r>
            <a:r>
              <a:rPr lang="en-US" altLang="zh-CN" sz="1100" b="0" dirty="0">
                <a:solidFill>
                  <a:srgbClr val="CCCCCC"/>
                </a:solidFill>
                <a:effectLst/>
                <a:latin typeface="Consolas" panose="020B0609020204030204" pitchFamily="49" charset="0"/>
              </a:rPr>
              <a:t>(</a:t>
            </a:r>
            <a:r>
              <a:rPr lang="en-US" altLang="zh-CN" sz="1100" b="0" dirty="0" err="1">
                <a:solidFill>
                  <a:srgbClr val="9CDCFE"/>
                </a:solidFill>
                <a:effectLst/>
                <a:latin typeface="Consolas" panose="020B0609020204030204" pitchFamily="49" charset="0"/>
              </a:rPr>
              <a:t>X_test</a:t>
            </a:r>
            <a:r>
              <a:rPr lang="en-US" altLang="zh-CN" sz="1100" b="0" dirty="0">
                <a:solidFill>
                  <a:srgbClr val="CCCCCC"/>
                </a:solidFill>
                <a:effectLst/>
                <a:latin typeface="Consolas" panose="020B0609020204030204" pitchFamily="49" charset="0"/>
              </a:rPr>
              <a:t>)</a:t>
            </a:r>
          </a:p>
          <a:p>
            <a:br>
              <a:rPr lang="en-US" altLang="zh-CN" sz="1100" b="0" dirty="0">
                <a:solidFill>
                  <a:srgbClr val="CCCCCC"/>
                </a:solidFill>
                <a:effectLst/>
                <a:latin typeface="Consolas" panose="020B0609020204030204" pitchFamily="49" charset="0"/>
              </a:rPr>
            </a:br>
            <a:r>
              <a:rPr lang="en-US" altLang="zh-CN" sz="1100" b="0" dirty="0">
                <a:solidFill>
                  <a:srgbClr val="6A9955"/>
                </a:solidFill>
                <a:effectLst/>
                <a:latin typeface="Consolas" panose="020B0609020204030204" pitchFamily="49" charset="0"/>
              </a:rPr>
              <a:t># Prepare the submission file</a:t>
            </a:r>
            <a:endParaRPr lang="en-US" altLang="zh-CN" sz="1100" b="0" dirty="0">
              <a:solidFill>
                <a:srgbClr val="CCCCCC"/>
              </a:solidFill>
              <a:effectLst/>
              <a:latin typeface="Consolas" panose="020B0609020204030204" pitchFamily="49" charset="0"/>
            </a:endParaRPr>
          </a:p>
          <a:p>
            <a:r>
              <a:rPr lang="en-US" altLang="zh-CN" sz="1100" b="0" dirty="0" err="1">
                <a:solidFill>
                  <a:srgbClr val="9CDCFE"/>
                </a:solidFill>
                <a:effectLst/>
                <a:latin typeface="Consolas" panose="020B0609020204030204" pitchFamily="49" charset="0"/>
              </a:rPr>
              <a:t>submission_df</a:t>
            </a:r>
            <a:r>
              <a:rPr lang="en-US" altLang="zh-CN" sz="1100" b="0" dirty="0">
                <a:solidFill>
                  <a:srgbClr val="CCCCCC"/>
                </a:solidFill>
                <a:effectLst/>
                <a:latin typeface="Consolas" panose="020B0609020204030204" pitchFamily="49" charset="0"/>
              </a:rPr>
              <a:t>[</a:t>
            </a:r>
            <a:r>
              <a:rPr lang="en-US" altLang="zh-CN" sz="1100" b="0" dirty="0">
                <a:solidFill>
                  <a:srgbClr val="CE9178"/>
                </a:solidFill>
                <a:effectLst/>
                <a:latin typeface="Consolas" panose="020B0609020204030204" pitchFamily="49" charset="0"/>
              </a:rPr>
              <a:t>'tested_positive_day3'</a:t>
            </a:r>
            <a:r>
              <a:rPr lang="en-US" altLang="zh-CN" sz="1100" b="0" dirty="0">
                <a:solidFill>
                  <a:srgbClr val="CCCCCC"/>
                </a:solidFill>
                <a:effectLst/>
                <a:latin typeface="Consolas" panose="020B0609020204030204" pitchFamily="49" charset="0"/>
              </a:rPr>
              <a:t>] </a:t>
            </a:r>
            <a:r>
              <a:rPr lang="en-US" altLang="zh-CN" sz="1100" b="0" dirty="0">
                <a:solidFill>
                  <a:srgbClr val="D4D4D4"/>
                </a:solidFill>
                <a:effectLst/>
                <a:latin typeface="Consolas" panose="020B0609020204030204" pitchFamily="49" charset="0"/>
              </a:rPr>
              <a:t>=</a:t>
            </a:r>
            <a:r>
              <a:rPr lang="en-US" altLang="zh-CN" sz="1100" b="0" dirty="0">
                <a:solidFill>
                  <a:srgbClr val="CCCCCC"/>
                </a:solidFill>
                <a:effectLst/>
                <a:latin typeface="Consolas" panose="020B0609020204030204" pitchFamily="49" charset="0"/>
              </a:rPr>
              <a:t> </a:t>
            </a:r>
            <a:r>
              <a:rPr lang="en-US" altLang="zh-CN" sz="1100" b="0" dirty="0" err="1">
                <a:solidFill>
                  <a:srgbClr val="9CDCFE"/>
                </a:solidFill>
                <a:effectLst/>
                <a:latin typeface="Consolas" panose="020B0609020204030204" pitchFamily="49" charset="0"/>
              </a:rPr>
              <a:t>y_pred_test</a:t>
            </a:r>
            <a:endParaRPr lang="en-US" altLang="zh-CN" sz="1100" b="0" dirty="0">
              <a:solidFill>
                <a:srgbClr val="CCCCCC"/>
              </a:solidFill>
              <a:effectLst/>
              <a:latin typeface="Consolas" panose="020B0609020204030204" pitchFamily="49" charset="0"/>
            </a:endParaRPr>
          </a:p>
          <a:p>
            <a:r>
              <a:rPr lang="en-US" altLang="zh-CN" sz="1100" b="0" dirty="0" err="1">
                <a:solidFill>
                  <a:srgbClr val="9CDCFE"/>
                </a:solidFill>
                <a:effectLst/>
                <a:latin typeface="Consolas" panose="020B0609020204030204" pitchFamily="49" charset="0"/>
              </a:rPr>
              <a:t>submission_df</a:t>
            </a:r>
            <a:r>
              <a:rPr lang="en-US" altLang="zh-CN" sz="1100" b="0" dirty="0" err="1">
                <a:solidFill>
                  <a:srgbClr val="CCCCCC"/>
                </a:solidFill>
                <a:effectLst/>
                <a:latin typeface="Consolas" panose="020B0609020204030204" pitchFamily="49" charset="0"/>
              </a:rPr>
              <a:t>.</a:t>
            </a:r>
            <a:r>
              <a:rPr lang="en-US" altLang="zh-CN" sz="1100" b="0" dirty="0" err="1">
                <a:solidFill>
                  <a:srgbClr val="DCDCAA"/>
                </a:solidFill>
                <a:effectLst/>
                <a:latin typeface="Consolas" panose="020B0609020204030204" pitchFamily="49" charset="0"/>
              </a:rPr>
              <a:t>to_csv</a:t>
            </a:r>
            <a:r>
              <a:rPr lang="en-US" altLang="zh-CN" sz="1100" b="0" dirty="0">
                <a:solidFill>
                  <a:srgbClr val="CCCCCC"/>
                </a:solidFill>
                <a:effectLst/>
                <a:latin typeface="Consolas" panose="020B0609020204030204" pitchFamily="49" charset="0"/>
              </a:rPr>
              <a:t>(</a:t>
            </a:r>
            <a:r>
              <a:rPr lang="en-US" altLang="zh-CN" sz="1100" b="0" dirty="0">
                <a:solidFill>
                  <a:srgbClr val="CE9178"/>
                </a:solidFill>
                <a:effectLst/>
                <a:latin typeface="Consolas" panose="020B0609020204030204" pitchFamily="49" charset="0"/>
              </a:rPr>
              <a:t>'/content/submission.csv'</a:t>
            </a:r>
            <a:r>
              <a:rPr lang="en-US" altLang="zh-CN" sz="1100" b="0" dirty="0">
                <a:solidFill>
                  <a:srgbClr val="CCCCCC"/>
                </a:solidFill>
                <a:effectLst/>
                <a:latin typeface="Consolas" panose="020B0609020204030204" pitchFamily="49" charset="0"/>
              </a:rPr>
              <a:t>, </a:t>
            </a:r>
            <a:r>
              <a:rPr lang="en-US" altLang="zh-CN" sz="1100" b="0" dirty="0">
                <a:solidFill>
                  <a:srgbClr val="9CDCFE"/>
                </a:solidFill>
                <a:effectLst/>
                <a:latin typeface="Consolas" panose="020B0609020204030204" pitchFamily="49" charset="0"/>
              </a:rPr>
              <a:t>index</a:t>
            </a:r>
            <a:r>
              <a:rPr lang="en-US" altLang="zh-CN" sz="1100" b="0" dirty="0">
                <a:solidFill>
                  <a:srgbClr val="D4D4D4"/>
                </a:solidFill>
                <a:effectLst/>
                <a:latin typeface="Consolas" panose="020B0609020204030204" pitchFamily="49" charset="0"/>
              </a:rPr>
              <a:t>=</a:t>
            </a:r>
            <a:r>
              <a:rPr lang="en-US" altLang="zh-CN" sz="1100" b="0" dirty="0">
                <a:solidFill>
                  <a:srgbClr val="569CD6"/>
                </a:solidFill>
                <a:effectLst/>
                <a:latin typeface="Consolas" panose="020B0609020204030204" pitchFamily="49" charset="0"/>
              </a:rPr>
              <a:t>False</a:t>
            </a:r>
            <a:r>
              <a:rPr lang="en-US" altLang="zh-CN" sz="1100" b="0" dirty="0">
                <a:solidFill>
                  <a:srgbClr val="CCCCCC"/>
                </a:solidFill>
                <a:effectLst/>
                <a:latin typeface="Consolas" panose="020B0609020204030204" pitchFamily="49" charset="0"/>
              </a:rPr>
              <a:t>)</a:t>
            </a:r>
          </a:p>
        </p:txBody>
      </p:sp>
      <p:sp>
        <p:nvSpPr>
          <p:cNvPr id="9" name="文本框 8">
            <a:extLst>
              <a:ext uri="{FF2B5EF4-FFF2-40B4-BE49-F238E27FC236}">
                <a16:creationId xmlns:a16="http://schemas.microsoft.com/office/drawing/2014/main" id="{92BC4E81-2C0F-0DC2-E9B7-A4BEC6717167}"/>
              </a:ext>
            </a:extLst>
          </p:cNvPr>
          <p:cNvSpPr txBox="1"/>
          <p:nvPr/>
        </p:nvSpPr>
        <p:spPr>
          <a:xfrm>
            <a:off x="0" y="6020951"/>
            <a:ext cx="5381625" cy="923330"/>
          </a:xfrm>
          <a:prstGeom prst="rect">
            <a:avLst/>
          </a:prstGeom>
          <a:noFill/>
        </p:spPr>
        <p:txBody>
          <a:bodyPr wrap="square" rtlCol="0">
            <a:spAutoFit/>
          </a:bodyPr>
          <a:lstStyle/>
          <a:p>
            <a:r>
              <a:rPr lang="zh-CN" altLang="en-US" b="1" dirty="0"/>
              <a:t>一个相当原始的机器学习代码，没有特征选择，没有模型比较。</a:t>
            </a:r>
            <a:endParaRPr lang="en-US" altLang="zh-CN" b="1" dirty="0"/>
          </a:p>
          <a:p>
            <a:r>
              <a:rPr lang="en-US" altLang="zh-CN" sz="1800" b="0" dirty="0" err="1">
                <a:solidFill>
                  <a:srgbClr val="4EC9B0"/>
                </a:solidFill>
                <a:effectLst/>
                <a:latin typeface="Consolas" panose="020B0609020204030204" pitchFamily="49" charset="0"/>
              </a:rPr>
              <a:t>RandomForestRegressor</a:t>
            </a:r>
            <a:r>
              <a:rPr lang="en-US" altLang="zh-CN" sz="1800" b="0" dirty="0">
                <a:solidFill>
                  <a:srgbClr val="4EC9B0"/>
                </a:solidFill>
                <a:effectLst/>
                <a:latin typeface="Consolas" panose="020B0609020204030204" pitchFamily="49" charset="0"/>
              </a:rPr>
              <a:t> </a:t>
            </a:r>
            <a:r>
              <a:rPr lang="zh-CN" altLang="en-US" b="1" dirty="0"/>
              <a:t>跑一遍就完事了</a:t>
            </a:r>
          </a:p>
        </p:txBody>
      </p:sp>
      <p:sp>
        <p:nvSpPr>
          <p:cNvPr id="10" name="椭圆 9">
            <a:extLst>
              <a:ext uri="{FF2B5EF4-FFF2-40B4-BE49-F238E27FC236}">
                <a16:creationId xmlns:a16="http://schemas.microsoft.com/office/drawing/2014/main" id="{B59CDABE-B6D0-5360-A274-E2013DF87CB0}"/>
              </a:ext>
            </a:extLst>
          </p:cNvPr>
          <p:cNvSpPr/>
          <p:nvPr/>
        </p:nvSpPr>
        <p:spPr>
          <a:xfrm>
            <a:off x="2724150" y="3556822"/>
            <a:ext cx="2204901" cy="817330"/>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MSE=1.03004</a:t>
            </a:r>
          </a:p>
          <a:p>
            <a:pPr algn="ctr"/>
            <a:r>
              <a:rPr lang="en-US" altLang="zh-CN" dirty="0"/>
              <a:t>Step = 1</a:t>
            </a:r>
            <a:endParaRPr lang="zh-CN" altLang="en-US" dirty="0"/>
          </a:p>
        </p:txBody>
      </p:sp>
      <p:sp>
        <p:nvSpPr>
          <p:cNvPr id="15" name="文本框 14">
            <a:extLst>
              <a:ext uri="{FF2B5EF4-FFF2-40B4-BE49-F238E27FC236}">
                <a16:creationId xmlns:a16="http://schemas.microsoft.com/office/drawing/2014/main" id="{EF1AC0DB-DC53-9E35-178F-F42CA74E914F}"/>
              </a:ext>
            </a:extLst>
          </p:cNvPr>
          <p:cNvSpPr txBox="1"/>
          <p:nvPr/>
        </p:nvSpPr>
        <p:spPr>
          <a:xfrm>
            <a:off x="6019797" y="1019837"/>
            <a:ext cx="6178730" cy="1661993"/>
          </a:xfrm>
          <a:prstGeom prst="rect">
            <a:avLst/>
          </a:prstGeom>
          <a:noFill/>
        </p:spPr>
        <p:txBody>
          <a:bodyPr wrap="square">
            <a:spAutoFit/>
          </a:bodyPr>
          <a:lstStyle/>
          <a:p>
            <a:r>
              <a:rPr lang="zh-CN" altLang="en-US" sz="1400" dirty="0"/>
              <a:t>你的任务是基于前两天的调查结果和行为数据，预测美国各州在第</a:t>
            </a:r>
            <a:r>
              <a:rPr lang="en-US" altLang="zh-CN" sz="1400" dirty="0"/>
              <a:t>3</a:t>
            </a:r>
            <a:r>
              <a:rPr lang="zh-CN" altLang="en-US" sz="1400" dirty="0"/>
              <a:t>天检测出</a:t>
            </a:r>
            <a:r>
              <a:rPr lang="en-US" altLang="zh-CN" sz="1400" dirty="0"/>
              <a:t>COVID-19</a:t>
            </a:r>
            <a:r>
              <a:rPr lang="zh-CN" altLang="en-US" sz="1400" dirty="0"/>
              <a:t>阳性的概率。 </a:t>
            </a:r>
            <a:r>
              <a:rPr lang="zh-CN" altLang="en-US" sz="1400" dirty="0">
                <a:solidFill>
                  <a:srgbClr val="FF0000"/>
                </a:solidFill>
              </a:rPr>
              <a:t>这是一个回归的机器学习任务</a:t>
            </a:r>
            <a:r>
              <a:rPr lang="zh-CN" altLang="en-US" sz="1400" dirty="0"/>
              <a:t>，数据集中包含多个特征，但并非所有特征都与预测目标相关或适合建模。</a:t>
            </a:r>
            <a:r>
              <a:rPr lang="zh-CN" altLang="en-US" sz="1600" b="1" dirty="0">
                <a:solidFill>
                  <a:schemeClr val="accent1"/>
                </a:solidFill>
              </a:rPr>
              <a:t>你需要对数据集进行分析，识别并选择对</a:t>
            </a:r>
            <a:r>
              <a:rPr lang="en-US" altLang="zh-CN" sz="1600" b="1" dirty="0">
                <a:solidFill>
                  <a:schemeClr val="accent1"/>
                </a:solidFill>
              </a:rPr>
              <a:t>testing positive_day3</a:t>
            </a:r>
            <a:r>
              <a:rPr lang="zh-CN" altLang="en-US" sz="1600" b="1" dirty="0">
                <a:solidFill>
                  <a:schemeClr val="accent1"/>
                </a:solidFill>
              </a:rPr>
              <a:t>最有影响的特征。 </a:t>
            </a:r>
            <a:r>
              <a:rPr lang="zh-CN" altLang="en-US" sz="1400" dirty="0"/>
              <a:t>在完成任务时，请专注于通过特征工程、算法选择和超参数调优来提高预测准确性。</a:t>
            </a:r>
            <a:r>
              <a:rPr lang="zh-CN" altLang="en-US" sz="1400" dirty="0">
                <a:solidFill>
                  <a:srgbClr val="FF0000"/>
                </a:solidFill>
              </a:rPr>
              <a:t>数据集是完整的，不需要处理缺失值。</a:t>
            </a:r>
            <a:r>
              <a:rPr lang="zh-CN" altLang="en-US" sz="1400" dirty="0"/>
              <a:t> 最终的评价指标是</a:t>
            </a:r>
            <a:r>
              <a:rPr lang="en-US" altLang="zh-CN" sz="1400" dirty="0"/>
              <a:t>Mean Squared Error (MSE)</a:t>
            </a:r>
            <a:r>
              <a:rPr lang="zh-CN" altLang="en-US" sz="1400" dirty="0"/>
              <a:t>。</a:t>
            </a:r>
          </a:p>
        </p:txBody>
      </p:sp>
      <p:sp>
        <p:nvSpPr>
          <p:cNvPr id="18" name="矩形 17">
            <a:extLst>
              <a:ext uri="{FF2B5EF4-FFF2-40B4-BE49-F238E27FC236}">
                <a16:creationId xmlns:a16="http://schemas.microsoft.com/office/drawing/2014/main" id="{4C27E94D-0760-8173-7039-74E02EF01256}"/>
              </a:ext>
            </a:extLst>
          </p:cNvPr>
          <p:cNvSpPr/>
          <p:nvPr/>
        </p:nvSpPr>
        <p:spPr>
          <a:xfrm>
            <a:off x="6010271" y="626817"/>
            <a:ext cx="6105529" cy="2055013"/>
          </a:xfrm>
          <a:prstGeom prst="rect">
            <a:avLst/>
          </a:prstGeom>
          <a:noFill/>
          <a:ln w="38100">
            <a:solidFill>
              <a:schemeClr val="accent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圆角 18">
            <a:extLst>
              <a:ext uri="{FF2B5EF4-FFF2-40B4-BE49-F238E27FC236}">
                <a16:creationId xmlns:a16="http://schemas.microsoft.com/office/drawing/2014/main" id="{E525EC00-AC59-6828-CB91-B3F9BB587D30}"/>
              </a:ext>
            </a:extLst>
          </p:cNvPr>
          <p:cNvSpPr/>
          <p:nvPr/>
        </p:nvSpPr>
        <p:spPr>
          <a:xfrm>
            <a:off x="6019797" y="612231"/>
            <a:ext cx="6096003" cy="407606"/>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Test 1 </a:t>
            </a:r>
            <a:r>
              <a:rPr lang="zh-CN" altLang="en-US" sz="1600" b="1" dirty="0">
                <a:solidFill>
                  <a:schemeClr val="tx1"/>
                </a:solidFill>
              </a:rPr>
              <a:t>的 </a:t>
            </a:r>
            <a:r>
              <a:rPr lang="en-US" altLang="zh-CN" sz="1600" b="1" dirty="0">
                <a:solidFill>
                  <a:schemeClr val="tx1"/>
                </a:solidFill>
              </a:rPr>
              <a:t>task prompt</a:t>
            </a:r>
          </a:p>
        </p:txBody>
      </p:sp>
      <p:sp>
        <p:nvSpPr>
          <p:cNvPr id="22" name="文本框 21">
            <a:extLst>
              <a:ext uri="{FF2B5EF4-FFF2-40B4-BE49-F238E27FC236}">
                <a16:creationId xmlns:a16="http://schemas.microsoft.com/office/drawing/2014/main" id="{BF6B78F9-1A05-20BE-52A9-D6E3A643DB36}"/>
              </a:ext>
            </a:extLst>
          </p:cNvPr>
          <p:cNvSpPr txBox="1"/>
          <p:nvPr/>
        </p:nvSpPr>
        <p:spPr>
          <a:xfrm>
            <a:off x="5871748" y="3248336"/>
            <a:ext cx="6252754" cy="2246769"/>
          </a:xfrm>
          <a:prstGeom prst="rect">
            <a:avLst/>
          </a:prstGeom>
          <a:noFill/>
        </p:spPr>
        <p:txBody>
          <a:bodyPr wrap="square">
            <a:spAutoFit/>
          </a:bodyPr>
          <a:lstStyle/>
          <a:p>
            <a:r>
              <a:rPr lang="zh-CN" altLang="en-US" sz="1400" dirty="0"/>
              <a:t>最终选择的特征</a:t>
            </a:r>
            <a:r>
              <a:rPr lang="en-US" altLang="zh-CN" sz="1400" dirty="0"/>
              <a:t>: ['hh_cmnty_cli_day1', '</a:t>
            </a:r>
            <a:r>
              <a:rPr lang="en-US" altLang="zh-CN" sz="1400" dirty="0">
                <a:solidFill>
                  <a:srgbClr val="FF0000"/>
                </a:solidFill>
              </a:rPr>
              <a:t>FL</a:t>
            </a:r>
            <a:r>
              <a:rPr lang="en-US" altLang="zh-CN" sz="1400" dirty="0"/>
              <a:t>', 'wshop_indoors_day1', 'ili_day2', 'MA', 'wlarge_event_indoors_day1', '</a:t>
            </a:r>
            <a:r>
              <a:rPr lang="en-US" altLang="zh-CN" sz="1400" dirty="0">
                <a:solidFill>
                  <a:srgbClr val="FF0000"/>
                </a:solidFill>
              </a:rPr>
              <a:t>CA</a:t>
            </a:r>
            <a:r>
              <a:rPr lang="en-US" altLang="zh-CN" sz="1400" dirty="0"/>
              <a:t>', 'ili_day1', '</a:t>
            </a:r>
            <a:r>
              <a:rPr lang="en-US" altLang="zh-CN" sz="1400" dirty="0">
                <a:solidFill>
                  <a:srgbClr val="FF0000"/>
                </a:solidFill>
              </a:rPr>
              <a:t>CT</a:t>
            </a:r>
            <a:r>
              <a:rPr lang="en-US" altLang="zh-CN" sz="1400" dirty="0"/>
              <a:t>', 'cli_day3', 'wlarge_event_indoors_day3', '</a:t>
            </a:r>
            <a:r>
              <a:rPr lang="en-US" altLang="zh-CN" sz="1400" dirty="0">
                <a:solidFill>
                  <a:srgbClr val="FF0000"/>
                </a:solidFill>
              </a:rPr>
              <a:t>LA</a:t>
            </a:r>
            <a:r>
              <a:rPr lang="en-US" altLang="zh-CN" sz="1400" dirty="0"/>
              <a:t>', 'TN', 'ili_day3', 'nohh_cmnty_cli_day3', '</a:t>
            </a:r>
            <a:r>
              <a:rPr lang="en-US" altLang="zh-CN" sz="1400" dirty="0">
                <a:solidFill>
                  <a:srgbClr val="FF0000"/>
                </a:solidFill>
              </a:rPr>
              <a:t>WV</a:t>
            </a:r>
            <a:r>
              <a:rPr lang="en-US" altLang="zh-CN" sz="1400" dirty="0"/>
              <a:t>', 'cli_day2', 'nohh_cmnty_cli_day2', 'nohh_cmnty_cli_day1', 'wnohh_cmnty_cli_day3', 'wbelief_distancing_effective_day1', 'public_transit_day1', 'wworried_catch_covid_day1', 'hh_cmnty_cli_day3', 'wearing_mask_7d_day1', 'cli_day1'] </a:t>
            </a:r>
            <a:r>
              <a:rPr lang="zh-CN" altLang="en-US" sz="1400" dirty="0"/>
              <a:t>最佳参数</a:t>
            </a:r>
            <a:r>
              <a:rPr lang="en-US" altLang="zh-CN" sz="1400" dirty="0"/>
              <a:t>: {'</a:t>
            </a:r>
            <a:r>
              <a:rPr lang="en-US" altLang="zh-CN" sz="1400" dirty="0" err="1"/>
              <a:t>max_depth</a:t>
            </a:r>
            <a:r>
              <a:rPr lang="en-US" altLang="zh-CN" sz="1400" dirty="0"/>
              <a:t>': 20, '</a:t>
            </a:r>
            <a:r>
              <a:rPr lang="en-US" altLang="zh-CN" sz="1400" dirty="0" err="1"/>
              <a:t>min_samples_leaf</a:t>
            </a:r>
            <a:r>
              <a:rPr lang="en-US" altLang="zh-CN" sz="1400" dirty="0"/>
              <a:t>': 1, '</a:t>
            </a:r>
            <a:r>
              <a:rPr lang="en-US" altLang="zh-CN" sz="1400" dirty="0" err="1"/>
              <a:t>min_samples_split</a:t>
            </a:r>
            <a:r>
              <a:rPr lang="en-US" altLang="zh-CN" sz="1400" dirty="0"/>
              <a:t>': 2, '</a:t>
            </a:r>
            <a:r>
              <a:rPr lang="en-US" altLang="zh-CN" sz="1400" dirty="0" err="1"/>
              <a:t>n_estimators</a:t>
            </a:r>
            <a:r>
              <a:rPr lang="en-US" altLang="zh-CN" sz="1400" dirty="0"/>
              <a:t>': 200} </a:t>
            </a:r>
          </a:p>
          <a:p>
            <a:r>
              <a:rPr lang="zh-CN" altLang="en-US" sz="1400" dirty="0"/>
              <a:t>验证集</a:t>
            </a:r>
            <a:r>
              <a:rPr lang="en-US" altLang="zh-CN" sz="1400" dirty="0"/>
              <a:t>MSE: 2.8804543167068952 </a:t>
            </a:r>
          </a:p>
          <a:p>
            <a:r>
              <a:rPr lang="zh-CN" altLang="en-US" sz="1400" dirty="0"/>
              <a:t>训练集</a:t>
            </a:r>
            <a:r>
              <a:rPr lang="en-US" altLang="zh-CN" sz="1400" dirty="0"/>
              <a:t>MSE: 0.44480779090324574</a:t>
            </a:r>
          </a:p>
        </p:txBody>
      </p:sp>
      <p:cxnSp>
        <p:nvCxnSpPr>
          <p:cNvPr id="24" name="直接箭头连接符 23">
            <a:extLst>
              <a:ext uri="{FF2B5EF4-FFF2-40B4-BE49-F238E27FC236}">
                <a16:creationId xmlns:a16="http://schemas.microsoft.com/office/drawing/2014/main" id="{1E982B77-C102-4D60-C3C9-8091BE740EFE}"/>
              </a:ext>
            </a:extLst>
          </p:cNvPr>
          <p:cNvCxnSpPr>
            <a:cxnSpLocks/>
          </p:cNvCxnSpPr>
          <p:nvPr/>
        </p:nvCxnSpPr>
        <p:spPr>
          <a:xfrm>
            <a:off x="9137466" y="2692340"/>
            <a:ext cx="0" cy="2671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D6A52C1B-7B05-41B3-E035-0F5A90D42D1A}"/>
              </a:ext>
            </a:extLst>
          </p:cNvPr>
          <p:cNvSpPr/>
          <p:nvPr/>
        </p:nvSpPr>
        <p:spPr>
          <a:xfrm>
            <a:off x="5869574" y="3093519"/>
            <a:ext cx="6254928" cy="2617030"/>
          </a:xfrm>
          <a:prstGeom prst="rect">
            <a:avLst/>
          </a:prstGeom>
          <a:noFill/>
          <a:ln w="38100">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圆角 27">
            <a:extLst>
              <a:ext uri="{FF2B5EF4-FFF2-40B4-BE49-F238E27FC236}">
                <a16:creationId xmlns:a16="http://schemas.microsoft.com/office/drawing/2014/main" id="{3947157E-7480-3A52-A025-C08C53B6DF6C}"/>
              </a:ext>
            </a:extLst>
          </p:cNvPr>
          <p:cNvSpPr/>
          <p:nvPr/>
        </p:nvSpPr>
        <p:spPr>
          <a:xfrm>
            <a:off x="5860873" y="2987032"/>
            <a:ext cx="6254928" cy="319358"/>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程序日志输出</a:t>
            </a:r>
            <a:endParaRPr lang="en-US" altLang="zh-CN" b="1" dirty="0">
              <a:solidFill>
                <a:schemeClr val="tx1"/>
              </a:solidFill>
            </a:endParaRPr>
          </a:p>
        </p:txBody>
      </p:sp>
      <p:sp>
        <p:nvSpPr>
          <p:cNvPr id="31" name="文本框 30">
            <a:extLst>
              <a:ext uri="{FF2B5EF4-FFF2-40B4-BE49-F238E27FC236}">
                <a16:creationId xmlns:a16="http://schemas.microsoft.com/office/drawing/2014/main" id="{3FEA692D-00AA-EFAD-22B0-4B3C3B5A81C6}"/>
              </a:ext>
            </a:extLst>
          </p:cNvPr>
          <p:cNvSpPr txBox="1"/>
          <p:nvPr/>
        </p:nvSpPr>
        <p:spPr>
          <a:xfrm>
            <a:off x="5860872" y="5748391"/>
            <a:ext cx="6252753" cy="646331"/>
          </a:xfrm>
          <a:prstGeom prst="rect">
            <a:avLst/>
          </a:prstGeom>
          <a:noFill/>
        </p:spPr>
        <p:txBody>
          <a:bodyPr wrap="square">
            <a:spAutoFit/>
          </a:bodyPr>
          <a:lstStyle/>
          <a:p>
            <a:pPr algn="l"/>
            <a:r>
              <a:rPr lang="en-US" altLang="zh-CN" b="1" i="0" dirty="0">
                <a:solidFill>
                  <a:srgbClr val="FF0000"/>
                </a:solidFill>
                <a:effectLst/>
                <a:latin typeface="-apple-system"/>
              </a:rPr>
              <a:t>FL</a:t>
            </a:r>
            <a:r>
              <a:rPr lang="en-US" altLang="zh-CN" b="0" i="0" dirty="0">
                <a:solidFill>
                  <a:srgbClr val="FF0000"/>
                </a:solidFill>
                <a:effectLst/>
                <a:latin typeface="-apple-system"/>
              </a:rPr>
              <a:t>: </a:t>
            </a:r>
            <a:r>
              <a:rPr lang="en-US" altLang="zh-CN" b="0" i="0" dirty="0">
                <a:solidFill>
                  <a:srgbClr val="262626"/>
                </a:solidFill>
                <a:effectLst/>
                <a:latin typeface="-apple-system"/>
              </a:rPr>
              <a:t>Florida</a:t>
            </a:r>
            <a:r>
              <a:rPr lang="zh-CN" altLang="en-US" b="0" i="0" dirty="0">
                <a:solidFill>
                  <a:srgbClr val="262626"/>
                </a:solidFill>
                <a:effectLst/>
                <a:latin typeface="-apple-system"/>
              </a:rPr>
              <a:t>（佛罗里达州）</a:t>
            </a:r>
            <a:r>
              <a:rPr lang="en-US" altLang="zh-CN" b="1" i="0" dirty="0">
                <a:solidFill>
                  <a:srgbClr val="FF0000"/>
                </a:solidFill>
                <a:effectLst/>
                <a:latin typeface="-apple-system"/>
              </a:rPr>
              <a:t>CA</a:t>
            </a:r>
            <a:r>
              <a:rPr lang="en-US" altLang="zh-CN" b="0" i="0" dirty="0">
                <a:solidFill>
                  <a:srgbClr val="FF0000"/>
                </a:solidFill>
                <a:effectLst/>
                <a:latin typeface="-apple-system"/>
              </a:rPr>
              <a:t>:</a:t>
            </a:r>
            <a:r>
              <a:rPr lang="en-US" altLang="zh-CN" b="0" i="0" dirty="0">
                <a:solidFill>
                  <a:srgbClr val="262626"/>
                </a:solidFill>
                <a:effectLst/>
                <a:latin typeface="-apple-system"/>
              </a:rPr>
              <a:t> California</a:t>
            </a:r>
            <a:r>
              <a:rPr lang="zh-CN" altLang="en-US" b="0" i="0" dirty="0">
                <a:solidFill>
                  <a:srgbClr val="262626"/>
                </a:solidFill>
                <a:effectLst/>
                <a:latin typeface="-apple-system"/>
              </a:rPr>
              <a:t>（加利福尼亚州）</a:t>
            </a:r>
          </a:p>
          <a:p>
            <a:pPr algn="l"/>
            <a:r>
              <a:rPr lang="en-US" altLang="zh-CN" b="1" i="0" dirty="0">
                <a:solidFill>
                  <a:srgbClr val="FF0000"/>
                </a:solidFill>
                <a:effectLst/>
                <a:latin typeface="-apple-system"/>
              </a:rPr>
              <a:t>CT</a:t>
            </a:r>
            <a:r>
              <a:rPr lang="en-US" altLang="zh-CN" b="0" i="0" dirty="0">
                <a:solidFill>
                  <a:srgbClr val="FF0000"/>
                </a:solidFill>
                <a:effectLst/>
                <a:latin typeface="-apple-system"/>
              </a:rPr>
              <a:t>: </a:t>
            </a:r>
            <a:r>
              <a:rPr lang="en-US" altLang="zh-CN" b="0" i="0" dirty="0">
                <a:solidFill>
                  <a:srgbClr val="262626"/>
                </a:solidFill>
                <a:effectLst/>
                <a:latin typeface="-apple-system"/>
              </a:rPr>
              <a:t>Connecticut</a:t>
            </a:r>
            <a:r>
              <a:rPr lang="zh-CN" altLang="en-US" b="0" i="0" dirty="0">
                <a:solidFill>
                  <a:srgbClr val="262626"/>
                </a:solidFill>
                <a:effectLst/>
                <a:latin typeface="-apple-system"/>
              </a:rPr>
              <a:t>（康涅狄格州）</a:t>
            </a:r>
            <a:r>
              <a:rPr lang="en-US" altLang="zh-CN" dirty="0">
                <a:solidFill>
                  <a:srgbClr val="262626"/>
                </a:solidFill>
                <a:latin typeface="-apple-system"/>
              </a:rPr>
              <a:t>……</a:t>
            </a:r>
            <a:endParaRPr lang="en-US" altLang="zh-CN" b="0" i="0" dirty="0">
              <a:solidFill>
                <a:srgbClr val="262626"/>
              </a:solidFill>
              <a:effectLst/>
              <a:latin typeface="-apple-system"/>
            </a:endParaRPr>
          </a:p>
        </p:txBody>
      </p:sp>
      <p:sp>
        <p:nvSpPr>
          <p:cNvPr id="32" name="文本框 31">
            <a:extLst>
              <a:ext uri="{FF2B5EF4-FFF2-40B4-BE49-F238E27FC236}">
                <a16:creationId xmlns:a16="http://schemas.microsoft.com/office/drawing/2014/main" id="{DBAC0DCE-0D06-CAEA-B6CD-2890FF481CF4}"/>
              </a:ext>
            </a:extLst>
          </p:cNvPr>
          <p:cNvSpPr txBox="1"/>
          <p:nvPr/>
        </p:nvSpPr>
        <p:spPr>
          <a:xfrm>
            <a:off x="5860872" y="6257969"/>
            <a:ext cx="6328953" cy="646331"/>
          </a:xfrm>
          <a:prstGeom prst="rect">
            <a:avLst/>
          </a:prstGeom>
          <a:noFill/>
        </p:spPr>
        <p:txBody>
          <a:bodyPr wrap="square" rtlCol="0">
            <a:spAutoFit/>
          </a:bodyPr>
          <a:lstStyle/>
          <a:p>
            <a:r>
              <a:rPr lang="zh-CN" altLang="en-US" b="1" dirty="0"/>
              <a:t>把地理特征也筛了一遍，因此如果在验证集中出现被筛掉的地理位置，那肯定无法准确预测所有州的情况。</a:t>
            </a:r>
          </a:p>
        </p:txBody>
      </p:sp>
    </p:spTree>
    <p:extLst>
      <p:ext uri="{BB962C8B-B14F-4D97-AF65-F5344CB8AC3E}">
        <p14:creationId xmlns:p14="http://schemas.microsoft.com/office/powerpoint/2010/main" val="7553747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8B36D6-C90D-0A40-A28E-3BBA9116D50D}"/>
              </a:ext>
            </a:extLst>
          </p:cNvPr>
          <p:cNvSpPr txBox="1"/>
          <p:nvPr/>
        </p:nvSpPr>
        <p:spPr>
          <a:xfrm>
            <a:off x="-69669" y="0"/>
            <a:ext cx="12435840" cy="461665"/>
          </a:xfrm>
          <a:prstGeom prst="rect">
            <a:avLst/>
          </a:prstGeom>
          <a:noFill/>
        </p:spPr>
        <p:txBody>
          <a:bodyPr wrap="square" rtlCol="0">
            <a:spAutoFit/>
          </a:bodyPr>
          <a:lstStyle/>
          <a:p>
            <a:r>
              <a:rPr lang="zh-CN" altLang="en-US" sz="2400" b="1" dirty="0"/>
              <a:t>实验结果</a:t>
            </a:r>
            <a:r>
              <a:rPr lang="en-US" altLang="zh-CN" sz="2400" b="1" dirty="0"/>
              <a:t>(2)</a:t>
            </a:r>
            <a:r>
              <a:rPr lang="zh-CN" altLang="en-US" sz="2400" b="1" dirty="0"/>
              <a:t> </a:t>
            </a:r>
            <a:r>
              <a:rPr lang="en-US" altLang="zh-CN" sz="2400" b="1" dirty="0"/>
              <a:t>—— </a:t>
            </a:r>
            <a:r>
              <a:rPr lang="zh-CN" altLang="en-US" sz="2400" b="1" dirty="0"/>
              <a:t>我有选择困难症，你能帮我选吗？</a:t>
            </a:r>
            <a:r>
              <a:rPr lang="en-US" altLang="zh-CN" sz="2400" b="1" dirty="0"/>
              <a:t>[</a:t>
            </a:r>
            <a:r>
              <a:rPr lang="zh-CN" altLang="en-US" sz="2400" b="1" dirty="0"/>
              <a:t>特征选择完成，但也仅只有特征选择</a:t>
            </a:r>
            <a:r>
              <a:rPr lang="en-US" altLang="zh-CN" sz="2400" b="1" dirty="0"/>
              <a:t>]</a:t>
            </a:r>
          </a:p>
        </p:txBody>
      </p:sp>
      <p:sp>
        <p:nvSpPr>
          <p:cNvPr id="15" name="文本框 14">
            <a:extLst>
              <a:ext uri="{FF2B5EF4-FFF2-40B4-BE49-F238E27FC236}">
                <a16:creationId xmlns:a16="http://schemas.microsoft.com/office/drawing/2014/main" id="{EF1AC0DB-DC53-9E35-178F-F42CA74E914F}"/>
              </a:ext>
            </a:extLst>
          </p:cNvPr>
          <p:cNvSpPr txBox="1"/>
          <p:nvPr/>
        </p:nvSpPr>
        <p:spPr>
          <a:xfrm>
            <a:off x="104772" y="991262"/>
            <a:ext cx="6178730" cy="2893100"/>
          </a:xfrm>
          <a:prstGeom prst="rect">
            <a:avLst/>
          </a:prstGeom>
          <a:noFill/>
        </p:spPr>
        <p:txBody>
          <a:bodyPr wrap="square">
            <a:spAutoFit/>
          </a:bodyPr>
          <a:lstStyle/>
          <a:p>
            <a:r>
              <a:rPr lang="zh-CN" altLang="en-US" sz="1400" dirty="0"/>
              <a:t>你的任务是基于前两天的调查结果和行为数据，预测美国各州在第</a:t>
            </a:r>
            <a:r>
              <a:rPr lang="en-US" altLang="zh-CN" sz="1400" dirty="0"/>
              <a:t>3</a:t>
            </a:r>
            <a:r>
              <a:rPr lang="zh-CN" altLang="en-US" sz="1400" dirty="0"/>
              <a:t>天检测出</a:t>
            </a:r>
            <a:r>
              <a:rPr lang="en-US" altLang="zh-CN" sz="1400" dirty="0"/>
              <a:t>COVID-19</a:t>
            </a:r>
            <a:r>
              <a:rPr lang="zh-CN" altLang="en-US" sz="1400" dirty="0"/>
              <a:t>阳性的概率。 </a:t>
            </a:r>
            <a:endParaRPr lang="en-US" altLang="zh-CN" sz="1400" dirty="0"/>
          </a:p>
          <a:p>
            <a:r>
              <a:rPr lang="zh-CN" altLang="en-US" sz="1400" dirty="0"/>
              <a:t>这是一个回归的机器学习任务，请不要使用分类相关的机器学习算法。</a:t>
            </a:r>
            <a:endParaRPr lang="en-US" altLang="zh-CN" sz="1400" dirty="0"/>
          </a:p>
          <a:p>
            <a:r>
              <a:rPr lang="zh-CN" altLang="en-US" sz="1400" dirty="0"/>
              <a:t> </a:t>
            </a:r>
            <a:r>
              <a:rPr lang="zh-CN" altLang="en-US" sz="1400" b="1" dirty="0">
                <a:solidFill>
                  <a:srgbClr val="0070C0"/>
                </a:solidFill>
              </a:rPr>
              <a:t>给定的数据集中包含多个特征，但并非所有特征都与预测目标相关或适合建模。你需要对数据集进行分析，识别并选择对 </a:t>
            </a:r>
            <a:r>
              <a:rPr lang="en-US" altLang="zh-CN" sz="1400" b="1" dirty="0">
                <a:solidFill>
                  <a:srgbClr val="0070C0"/>
                </a:solidFill>
              </a:rPr>
              <a:t>testing_positive_day3 </a:t>
            </a:r>
            <a:r>
              <a:rPr lang="zh-CN" altLang="en-US" sz="1400" b="1" dirty="0">
                <a:solidFill>
                  <a:srgbClr val="0070C0"/>
                </a:solidFill>
              </a:rPr>
              <a:t>最有影响的特征。 </a:t>
            </a:r>
            <a:endParaRPr lang="en-US" altLang="zh-CN" sz="1400" b="1" dirty="0">
              <a:solidFill>
                <a:srgbClr val="0070C0"/>
              </a:solidFill>
            </a:endParaRPr>
          </a:p>
          <a:p>
            <a:r>
              <a:rPr lang="zh-CN" altLang="en-US" sz="1400" dirty="0"/>
              <a:t>在完成任务时，请注意以下要求： </a:t>
            </a:r>
            <a:endParaRPr lang="en-US" altLang="zh-CN" sz="1400" dirty="0"/>
          </a:p>
          <a:p>
            <a:r>
              <a:rPr lang="en-US" altLang="zh-CN" sz="1400" dirty="0">
                <a:highlight>
                  <a:srgbClr val="FFFF00"/>
                </a:highlight>
              </a:rPr>
              <a:t>1.</a:t>
            </a:r>
            <a:r>
              <a:rPr lang="zh-CN" altLang="en-US" sz="1400" dirty="0">
                <a:highlight>
                  <a:srgbClr val="FFFF00"/>
                </a:highlight>
              </a:rPr>
              <a:t>特征选择时，保留所有与地理区域相关的特征（如各州的编码特征，例如 </a:t>
            </a:r>
            <a:r>
              <a:rPr lang="en-US" altLang="zh-CN" sz="1400" dirty="0">
                <a:highlight>
                  <a:srgbClr val="FFFF00"/>
                </a:highlight>
              </a:rPr>
              <a:t>AL</a:t>
            </a:r>
            <a:r>
              <a:rPr lang="zh-CN" altLang="en-US" sz="1400" dirty="0">
                <a:highlight>
                  <a:srgbClr val="FFFF00"/>
                </a:highlight>
              </a:rPr>
              <a:t>、</a:t>
            </a:r>
            <a:r>
              <a:rPr lang="en-US" altLang="zh-CN" sz="1400" dirty="0">
                <a:highlight>
                  <a:srgbClr val="FFFF00"/>
                </a:highlight>
              </a:rPr>
              <a:t>CA </a:t>
            </a:r>
            <a:r>
              <a:rPr lang="zh-CN" altLang="en-US" sz="1400" dirty="0">
                <a:highlight>
                  <a:srgbClr val="FFFF00"/>
                </a:highlight>
              </a:rPr>
              <a:t>等）。</a:t>
            </a:r>
            <a:endParaRPr lang="en-US" altLang="zh-CN" sz="1400" dirty="0">
              <a:highlight>
                <a:srgbClr val="FFFF00"/>
              </a:highlight>
            </a:endParaRPr>
          </a:p>
          <a:p>
            <a:r>
              <a:rPr lang="zh-CN" altLang="en-US" sz="1400" dirty="0"/>
              <a:t> </a:t>
            </a:r>
            <a:r>
              <a:rPr lang="en-US" altLang="zh-CN" sz="1400" dirty="0"/>
              <a:t>2.</a:t>
            </a:r>
            <a:r>
              <a:rPr lang="zh-CN" altLang="en-US" sz="1400" dirty="0"/>
              <a:t>代码需要针对</a:t>
            </a:r>
            <a:r>
              <a:rPr lang="en-US" altLang="zh-CN" sz="1400" dirty="0"/>
              <a:t>Train</a:t>
            </a:r>
            <a:r>
              <a:rPr lang="zh-CN" altLang="en-US" sz="1400" dirty="0"/>
              <a:t>集进行数据划分，输出</a:t>
            </a:r>
            <a:r>
              <a:rPr lang="en-US" altLang="zh-CN" sz="1400" dirty="0"/>
              <a:t>Mean Squared Error (MSE)</a:t>
            </a:r>
            <a:r>
              <a:rPr lang="zh-CN" altLang="en-US" sz="1400" dirty="0"/>
              <a:t>以评价算法性能。 </a:t>
            </a:r>
            <a:endParaRPr lang="en-US" altLang="zh-CN" sz="1400" dirty="0"/>
          </a:p>
          <a:p>
            <a:r>
              <a:rPr lang="en-US" altLang="zh-CN" sz="1400" dirty="0"/>
              <a:t>3.</a:t>
            </a:r>
            <a:r>
              <a:rPr lang="zh-CN" altLang="en-US" sz="1400" dirty="0"/>
              <a:t>数据集是完整的，</a:t>
            </a:r>
            <a:r>
              <a:rPr lang="zh-CN" altLang="en-US" sz="1400" dirty="0">
                <a:solidFill>
                  <a:srgbClr val="FF0000"/>
                </a:solidFill>
              </a:rPr>
              <a:t>请不要在结果中输出数据集内容 </a:t>
            </a:r>
            <a:endParaRPr lang="en-US" altLang="zh-CN" sz="1400" dirty="0">
              <a:solidFill>
                <a:srgbClr val="FF0000"/>
              </a:solidFill>
            </a:endParaRPr>
          </a:p>
          <a:p>
            <a:r>
              <a:rPr lang="zh-CN" altLang="en-US" sz="1400" dirty="0"/>
              <a:t>最终，请对</a:t>
            </a:r>
            <a:r>
              <a:rPr lang="en-US" altLang="zh-CN" sz="1400" dirty="0"/>
              <a:t>Test</a:t>
            </a:r>
            <a:r>
              <a:rPr lang="zh-CN" altLang="en-US" sz="1400" dirty="0"/>
              <a:t>集进行预测。</a:t>
            </a:r>
          </a:p>
        </p:txBody>
      </p:sp>
      <p:sp>
        <p:nvSpPr>
          <p:cNvPr id="18" name="矩形 17">
            <a:extLst>
              <a:ext uri="{FF2B5EF4-FFF2-40B4-BE49-F238E27FC236}">
                <a16:creationId xmlns:a16="http://schemas.microsoft.com/office/drawing/2014/main" id="{4C27E94D-0760-8173-7039-74E02EF01256}"/>
              </a:ext>
            </a:extLst>
          </p:cNvPr>
          <p:cNvSpPr/>
          <p:nvPr/>
        </p:nvSpPr>
        <p:spPr>
          <a:xfrm>
            <a:off x="95246" y="598242"/>
            <a:ext cx="6105529" cy="3501563"/>
          </a:xfrm>
          <a:prstGeom prst="rect">
            <a:avLst/>
          </a:prstGeom>
          <a:noFill/>
          <a:ln w="38100">
            <a:solidFill>
              <a:schemeClr val="accent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圆角 18">
            <a:extLst>
              <a:ext uri="{FF2B5EF4-FFF2-40B4-BE49-F238E27FC236}">
                <a16:creationId xmlns:a16="http://schemas.microsoft.com/office/drawing/2014/main" id="{E525EC00-AC59-6828-CB91-B3F9BB587D30}"/>
              </a:ext>
            </a:extLst>
          </p:cNvPr>
          <p:cNvSpPr/>
          <p:nvPr/>
        </p:nvSpPr>
        <p:spPr>
          <a:xfrm>
            <a:off x="104772" y="583656"/>
            <a:ext cx="6096003" cy="407606"/>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Test 2 </a:t>
            </a:r>
            <a:r>
              <a:rPr lang="zh-CN" altLang="en-US" sz="1600" b="1" dirty="0">
                <a:solidFill>
                  <a:schemeClr val="tx1"/>
                </a:solidFill>
              </a:rPr>
              <a:t>的 </a:t>
            </a:r>
            <a:r>
              <a:rPr lang="en-US" altLang="zh-CN" sz="1600" b="1" dirty="0">
                <a:solidFill>
                  <a:schemeClr val="tx1"/>
                </a:solidFill>
              </a:rPr>
              <a:t>task prompt</a:t>
            </a:r>
          </a:p>
        </p:txBody>
      </p:sp>
      <p:sp>
        <p:nvSpPr>
          <p:cNvPr id="5" name="文本框 4">
            <a:extLst>
              <a:ext uri="{FF2B5EF4-FFF2-40B4-BE49-F238E27FC236}">
                <a16:creationId xmlns:a16="http://schemas.microsoft.com/office/drawing/2014/main" id="{1E345200-7463-9941-B87A-BD30E5B2E548}"/>
              </a:ext>
            </a:extLst>
          </p:cNvPr>
          <p:cNvSpPr txBox="1"/>
          <p:nvPr/>
        </p:nvSpPr>
        <p:spPr>
          <a:xfrm>
            <a:off x="6283502" y="583656"/>
            <a:ext cx="5813252" cy="5147563"/>
          </a:xfrm>
          <a:prstGeom prst="rect">
            <a:avLst/>
          </a:prstGeom>
          <a:solidFill>
            <a:schemeClr val="tx1"/>
          </a:solidFill>
        </p:spPr>
        <p:txBody>
          <a:bodyPr wrap="square">
            <a:spAutoFit/>
          </a:bodyPr>
          <a:lstStyle/>
          <a:p>
            <a:r>
              <a:rPr lang="en-US" altLang="zh-CN" sz="900" b="0" dirty="0">
                <a:solidFill>
                  <a:srgbClr val="CCCCCC"/>
                </a:solidFill>
                <a:effectLst/>
                <a:latin typeface="Consolas" panose="020B0609020204030204" pitchFamily="49" charset="0"/>
              </a:rPr>
              <a:t>(</a:t>
            </a:r>
            <a:r>
              <a:rPr lang="zh-CN" altLang="en-US" sz="900" dirty="0">
                <a:solidFill>
                  <a:srgbClr val="CCCCCC"/>
                </a:solidFill>
                <a:latin typeface="Consolas" panose="020B0609020204030204" pitchFamily="49" charset="0"/>
              </a:rPr>
              <a:t>省略</a:t>
            </a:r>
            <a:r>
              <a:rPr lang="en-US" altLang="zh-CN" sz="900" b="0" dirty="0">
                <a:solidFill>
                  <a:srgbClr val="CCCCCC"/>
                </a:solidFill>
                <a:effectLst/>
                <a:latin typeface="Consolas" panose="020B0609020204030204" pitchFamily="49" charset="0"/>
              </a:rPr>
              <a:t>)</a:t>
            </a:r>
            <a:br>
              <a:rPr lang="zh-CN" altLang="en-US" sz="900" b="0" dirty="0">
                <a:solidFill>
                  <a:srgbClr val="CCCCCC"/>
                </a:solidFill>
                <a:effectLst/>
                <a:latin typeface="Consolas" panose="020B0609020204030204" pitchFamily="49" charset="0"/>
              </a:rPr>
            </a:br>
            <a:r>
              <a:rPr lang="en-US" altLang="zh-CN" sz="1050" b="1" dirty="0">
                <a:solidFill>
                  <a:srgbClr val="6A9955"/>
                </a:solidFill>
                <a:effectLst/>
                <a:latin typeface="Consolas" panose="020B0609020204030204" pitchFamily="49" charset="0"/>
              </a:rPr>
              <a:t># </a:t>
            </a:r>
            <a:r>
              <a:rPr lang="zh-CN" altLang="en-US" sz="1050" b="1" dirty="0">
                <a:solidFill>
                  <a:srgbClr val="6A9955"/>
                </a:solidFill>
                <a:effectLst/>
                <a:latin typeface="Consolas" panose="020B0609020204030204" pitchFamily="49" charset="0"/>
              </a:rPr>
              <a:t>保留地理区域相关的特征</a:t>
            </a:r>
            <a:endParaRPr lang="zh-CN" altLang="en-US" sz="900" b="1" dirty="0">
              <a:solidFill>
                <a:srgbClr val="CCCCCC"/>
              </a:solidFill>
              <a:effectLst/>
              <a:latin typeface="Consolas" panose="020B0609020204030204" pitchFamily="49" charset="0"/>
            </a:endParaRPr>
          </a:p>
          <a:p>
            <a:r>
              <a:rPr lang="en-US" altLang="zh-CN" sz="900" b="0" dirty="0" err="1">
                <a:solidFill>
                  <a:srgbClr val="9CDCFE"/>
                </a:solidFill>
                <a:effectLst/>
                <a:latin typeface="Consolas" panose="020B0609020204030204" pitchFamily="49" charset="0"/>
              </a:rPr>
              <a:t>geo_features</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col</a:t>
            </a:r>
            <a:r>
              <a:rPr lang="en-US" altLang="zh-CN" sz="900" b="0" dirty="0">
                <a:solidFill>
                  <a:srgbClr val="CCCCCC"/>
                </a:solidFill>
                <a:effectLst/>
                <a:latin typeface="Consolas" panose="020B0609020204030204" pitchFamily="49" charset="0"/>
              </a:rPr>
              <a:t> </a:t>
            </a:r>
            <a:r>
              <a:rPr lang="en-US" altLang="zh-CN" sz="900" b="0" dirty="0">
                <a:solidFill>
                  <a:srgbClr val="C586C0"/>
                </a:solidFill>
                <a:effectLst/>
                <a:latin typeface="Consolas" panose="020B0609020204030204" pitchFamily="49" charset="0"/>
              </a:rPr>
              <a:t>for</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col</a:t>
            </a:r>
            <a:r>
              <a:rPr lang="en-US" altLang="zh-CN" sz="900" b="0" dirty="0">
                <a:solidFill>
                  <a:srgbClr val="CCCCCC"/>
                </a:solidFill>
                <a:effectLst/>
                <a:latin typeface="Consolas" panose="020B0609020204030204" pitchFamily="49" charset="0"/>
              </a:rPr>
              <a:t> </a:t>
            </a:r>
            <a:r>
              <a:rPr lang="en-US" altLang="zh-CN" sz="900" b="0" dirty="0">
                <a:solidFill>
                  <a:srgbClr val="C586C0"/>
                </a:solidFill>
                <a:effectLst/>
                <a:latin typeface="Consolas" panose="020B0609020204030204" pitchFamily="49" charset="0"/>
              </a:rPr>
              <a:t>in</a:t>
            </a:r>
            <a:r>
              <a:rPr lang="en-US" altLang="zh-CN" sz="900" b="0" dirty="0">
                <a:solidFill>
                  <a:srgbClr val="CCCCCC"/>
                </a:solidFill>
                <a:effectLst/>
                <a:latin typeface="Consolas" panose="020B0609020204030204" pitchFamily="49" charset="0"/>
              </a:rPr>
              <a:t> </a:t>
            </a:r>
            <a:r>
              <a:rPr lang="en-US" altLang="zh-CN" sz="900" b="0" dirty="0" err="1">
                <a:solidFill>
                  <a:srgbClr val="4FC1FF"/>
                </a:solidFill>
                <a:effectLst/>
                <a:latin typeface="Consolas" panose="020B0609020204030204" pitchFamily="49" charset="0"/>
              </a:rPr>
              <a:t>X</a:t>
            </a:r>
            <a:r>
              <a:rPr lang="en-US" altLang="zh-CN" sz="900" b="0" dirty="0" err="1">
                <a:solidFill>
                  <a:srgbClr val="CCCCCC"/>
                </a:solidFill>
                <a:effectLst/>
                <a:latin typeface="Consolas" panose="020B0609020204030204" pitchFamily="49" charset="0"/>
              </a:rPr>
              <a:t>.</a:t>
            </a:r>
            <a:r>
              <a:rPr lang="en-US" altLang="zh-CN" sz="900" b="0" dirty="0" err="1">
                <a:solidFill>
                  <a:srgbClr val="9CDCFE"/>
                </a:solidFill>
                <a:effectLst/>
                <a:latin typeface="Consolas" panose="020B0609020204030204" pitchFamily="49" charset="0"/>
              </a:rPr>
              <a:t>columns</a:t>
            </a:r>
            <a:r>
              <a:rPr lang="en-US" altLang="zh-CN" sz="900" b="0" dirty="0">
                <a:solidFill>
                  <a:srgbClr val="CCCCCC"/>
                </a:solidFill>
                <a:effectLst/>
                <a:latin typeface="Consolas" panose="020B0609020204030204" pitchFamily="49" charset="0"/>
              </a:rPr>
              <a:t> </a:t>
            </a:r>
            <a:r>
              <a:rPr lang="en-US" altLang="zh-CN" sz="900" b="0" dirty="0">
                <a:solidFill>
                  <a:srgbClr val="C586C0"/>
                </a:solidFill>
                <a:effectLst/>
                <a:latin typeface="Consolas" panose="020B0609020204030204" pitchFamily="49" charset="0"/>
              </a:rPr>
              <a:t>if</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col</a:t>
            </a:r>
            <a:r>
              <a:rPr lang="en-US" altLang="zh-CN" sz="900" b="0" dirty="0" err="1">
                <a:solidFill>
                  <a:srgbClr val="CCCCCC"/>
                </a:solidFill>
                <a:effectLst/>
                <a:latin typeface="Consolas" panose="020B0609020204030204" pitchFamily="49" charset="0"/>
              </a:rPr>
              <a:t>.</a:t>
            </a:r>
            <a:r>
              <a:rPr lang="en-US" altLang="zh-CN" sz="900" b="0" dirty="0" err="1">
                <a:solidFill>
                  <a:srgbClr val="DCDCAA"/>
                </a:solidFill>
                <a:effectLst/>
                <a:latin typeface="Consolas" panose="020B0609020204030204" pitchFamily="49" charset="0"/>
              </a:rPr>
              <a:t>startswith</a:t>
            </a:r>
            <a:r>
              <a:rPr lang="en-US" altLang="zh-CN" sz="900" b="0" dirty="0">
                <a:solidFill>
                  <a:srgbClr val="CCCCCC"/>
                </a:solidFill>
                <a:effectLst/>
                <a:latin typeface="Consolas" panose="020B0609020204030204" pitchFamily="49" charset="0"/>
              </a:rPr>
              <a:t>((</a:t>
            </a:r>
            <a:r>
              <a:rPr lang="en-US" altLang="zh-CN" sz="900" b="0" dirty="0">
                <a:solidFill>
                  <a:srgbClr val="CE9178"/>
                </a:solidFill>
                <a:effectLst/>
                <a:latin typeface="Consolas" panose="020B0609020204030204" pitchFamily="49" charset="0"/>
              </a:rPr>
              <a:t>'AL'</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'AZ'</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'CA'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'CO'</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'CT'</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'FL'</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'GA'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'IL'</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'IN'</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'IA'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'KS'</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'KY'</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'LA'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'ME'</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'MD'</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'MI'</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'MN'</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'MO'</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'NJ'</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'NM'</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'NY'</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'NC'</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'OH'</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'OK'</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'OR'</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'PA'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'SC'</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'TN'</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'TX'</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'VA'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'WA'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'WV'</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'WI'</a:t>
            </a:r>
            <a:r>
              <a:rPr lang="en-US" altLang="zh-CN" sz="900" b="0" dirty="0">
                <a:solidFill>
                  <a:srgbClr val="CCCCCC"/>
                </a:solidFill>
                <a:effectLst/>
                <a:latin typeface="Consolas" panose="020B0609020204030204" pitchFamily="49" charset="0"/>
              </a:rPr>
              <a:t>))]</a:t>
            </a:r>
          </a:p>
          <a:p>
            <a:br>
              <a:rPr lang="en-US" altLang="zh-CN" sz="900" b="0" dirty="0">
                <a:solidFill>
                  <a:srgbClr val="CCCCCC"/>
                </a:solidFill>
                <a:effectLst/>
                <a:latin typeface="Consolas" panose="020B0609020204030204" pitchFamily="49" charset="0"/>
              </a:rPr>
            </a:br>
            <a:r>
              <a:rPr lang="en-US" altLang="zh-CN" sz="1100" b="1" dirty="0">
                <a:solidFill>
                  <a:srgbClr val="6A9955"/>
                </a:solidFill>
                <a:effectLst/>
                <a:latin typeface="Consolas" panose="020B0609020204030204" pitchFamily="49" charset="0"/>
              </a:rPr>
              <a:t># </a:t>
            </a:r>
            <a:r>
              <a:rPr lang="zh-CN" altLang="en-US" sz="1100" b="1" dirty="0">
                <a:solidFill>
                  <a:srgbClr val="6A9955"/>
                </a:solidFill>
                <a:effectLst/>
                <a:latin typeface="Consolas" panose="020B0609020204030204" pitchFamily="49" charset="0"/>
              </a:rPr>
              <a:t>特征选择</a:t>
            </a:r>
            <a:endParaRPr lang="zh-CN" altLang="en-US" sz="900" b="1" dirty="0">
              <a:solidFill>
                <a:srgbClr val="CCCCCC"/>
              </a:solidFill>
              <a:effectLst/>
              <a:latin typeface="Consolas" panose="020B0609020204030204" pitchFamily="49" charset="0"/>
            </a:endParaRPr>
          </a:p>
          <a:p>
            <a:r>
              <a:rPr lang="en-US" altLang="zh-CN" sz="900" b="0" dirty="0">
                <a:solidFill>
                  <a:srgbClr val="9CDCFE"/>
                </a:solidFill>
                <a:effectLst/>
                <a:latin typeface="Consolas" panose="020B0609020204030204" pitchFamily="49" charset="0"/>
              </a:rPr>
              <a:t>selector</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4EC9B0"/>
                </a:solidFill>
                <a:effectLst/>
                <a:latin typeface="Consolas" panose="020B0609020204030204" pitchFamily="49" charset="0"/>
              </a:rPr>
              <a:t>SelectKBest</a:t>
            </a:r>
            <a:r>
              <a:rPr lang="en-US" altLang="zh-CN" sz="900" b="0" dirty="0">
                <a:solidFill>
                  <a:srgbClr val="CCCCCC"/>
                </a:solidFill>
                <a:effectLst/>
                <a:latin typeface="Consolas" panose="020B0609020204030204" pitchFamily="49" charset="0"/>
              </a:rPr>
              <a:t>(</a:t>
            </a:r>
            <a:r>
              <a:rPr lang="en-US" altLang="zh-CN" sz="900" b="0" dirty="0" err="1">
                <a:solidFill>
                  <a:srgbClr val="9CDCFE"/>
                </a:solidFill>
                <a:effectLst/>
                <a:latin typeface="Consolas" panose="020B0609020204030204" pitchFamily="49" charset="0"/>
              </a:rPr>
              <a:t>score_func</a:t>
            </a:r>
            <a:r>
              <a:rPr lang="en-US" altLang="zh-CN" sz="900" b="0" dirty="0">
                <a:solidFill>
                  <a:srgbClr val="D4D4D4"/>
                </a:solidFill>
                <a:effectLst/>
                <a:latin typeface="Consolas" panose="020B0609020204030204" pitchFamily="49" charset="0"/>
              </a:rPr>
              <a:t>=</a:t>
            </a:r>
            <a:r>
              <a:rPr lang="en-US" altLang="zh-CN" sz="900" b="0" dirty="0" err="1">
                <a:solidFill>
                  <a:srgbClr val="DCDCAA"/>
                </a:solidFill>
                <a:effectLst/>
                <a:latin typeface="Consolas" panose="020B0609020204030204" pitchFamily="49" charset="0"/>
              </a:rPr>
              <a:t>f_regression</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k</a:t>
            </a:r>
            <a:r>
              <a:rPr lang="en-US" altLang="zh-CN" sz="900" b="0" dirty="0">
                <a:solidFill>
                  <a:srgbClr val="D4D4D4"/>
                </a:solidFill>
                <a:effectLst/>
                <a:latin typeface="Consolas" panose="020B0609020204030204" pitchFamily="49" charset="0"/>
              </a:rPr>
              <a:t>=</a:t>
            </a:r>
            <a:r>
              <a:rPr lang="en-US" altLang="zh-CN" sz="900" b="0" dirty="0">
                <a:solidFill>
                  <a:srgbClr val="CE9178"/>
                </a:solidFill>
                <a:effectLst/>
                <a:latin typeface="Consolas" panose="020B0609020204030204" pitchFamily="49" charset="0"/>
              </a:rPr>
              <a:t>'all'</a:t>
            </a:r>
            <a:r>
              <a:rPr lang="en-US" altLang="zh-CN" sz="900" b="0" dirty="0">
                <a:solidFill>
                  <a:srgbClr val="CCCCCC"/>
                </a:solidFill>
                <a:effectLst/>
                <a:latin typeface="Consolas" panose="020B0609020204030204" pitchFamily="49" charset="0"/>
              </a:rPr>
              <a:t>)</a:t>
            </a:r>
          </a:p>
          <a:p>
            <a:r>
              <a:rPr lang="en-US" altLang="zh-CN" sz="900" b="0" dirty="0" err="1">
                <a:solidFill>
                  <a:srgbClr val="9CDCFE"/>
                </a:solidFill>
                <a:effectLst/>
                <a:latin typeface="Consolas" panose="020B0609020204030204" pitchFamily="49" charset="0"/>
              </a:rPr>
              <a:t>X_selected</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selector</a:t>
            </a:r>
            <a:r>
              <a:rPr lang="en-US" altLang="zh-CN" sz="900" b="0" dirty="0" err="1">
                <a:solidFill>
                  <a:srgbClr val="CCCCCC"/>
                </a:solidFill>
                <a:effectLst/>
                <a:latin typeface="Consolas" panose="020B0609020204030204" pitchFamily="49" charset="0"/>
              </a:rPr>
              <a:t>.</a:t>
            </a:r>
            <a:r>
              <a:rPr lang="en-US" altLang="zh-CN" sz="900" b="0" dirty="0" err="1">
                <a:solidFill>
                  <a:srgbClr val="DCDCAA"/>
                </a:solidFill>
                <a:effectLst/>
                <a:latin typeface="Consolas" panose="020B0609020204030204" pitchFamily="49" charset="0"/>
              </a:rPr>
              <a:t>fit_transform</a:t>
            </a:r>
            <a:r>
              <a:rPr lang="en-US" altLang="zh-CN" sz="900" b="0" dirty="0">
                <a:solidFill>
                  <a:srgbClr val="CCCCCC"/>
                </a:solidFill>
                <a:effectLst/>
                <a:latin typeface="Consolas" panose="020B0609020204030204" pitchFamily="49" charset="0"/>
              </a:rPr>
              <a:t>(</a:t>
            </a:r>
            <a:r>
              <a:rPr lang="en-US" altLang="zh-CN" sz="900" b="0" dirty="0">
                <a:solidFill>
                  <a:srgbClr val="4FC1FF"/>
                </a:solidFill>
                <a:effectLst/>
                <a:latin typeface="Consolas" panose="020B0609020204030204" pitchFamily="49" charset="0"/>
              </a:rPr>
              <a:t>X</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y</a:t>
            </a:r>
            <a:r>
              <a:rPr lang="en-US" altLang="zh-CN" sz="900" b="0" dirty="0">
                <a:solidFill>
                  <a:srgbClr val="CCCCCC"/>
                </a:solidFill>
                <a:effectLst/>
                <a:latin typeface="Consolas" panose="020B0609020204030204" pitchFamily="49" charset="0"/>
              </a:rPr>
              <a:t>)</a:t>
            </a:r>
          </a:p>
          <a:p>
            <a:r>
              <a:rPr lang="en-US" altLang="zh-CN" sz="900" b="0" dirty="0" err="1">
                <a:solidFill>
                  <a:srgbClr val="9CDCFE"/>
                </a:solidFill>
                <a:effectLst/>
                <a:latin typeface="Consolas" panose="020B0609020204030204" pitchFamily="49" charset="0"/>
              </a:rPr>
              <a:t>selected_features</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selector</a:t>
            </a:r>
            <a:r>
              <a:rPr lang="en-US" altLang="zh-CN" sz="900" b="0" dirty="0" err="1">
                <a:solidFill>
                  <a:srgbClr val="CCCCCC"/>
                </a:solidFill>
                <a:effectLst/>
                <a:latin typeface="Consolas" panose="020B0609020204030204" pitchFamily="49" charset="0"/>
              </a:rPr>
              <a:t>.</a:t>
            </a:r>
            <a:r>
              <a:rPr lang="en-US" altLang="zh-CN" sz="900" b="0" dirty="0" err="1">
                <a:solidFill>
                  <a:srgbClr val="DCDCAA"/>
                </a:solidFill>
                <a:effectLst/>
                <a:latin typeface="Consolas" panose="020B0609020204030204" pitchFamily="49" charset="0"/>
              </a:rPr>
              <a:t>get_support</a:t>
            </a:r>
            <a:r>
              <a:rPr lang="en-US" altLang="zh-CN" sz="900" b="0" dirty="0">
                <a:solidFill>
                  <a:srgbClr val="CCCCCC"/>
                </a:solidFill>
                <a:effectLst/>
                <a:latin typeface="Consolas" panose="020B0609020204030204" pitchFamily="49" charset="0"/>
              </a:rPr>
              <a:t>(</a:t>
            </a:r>
            <a:r>
              <a:rPr lang="en-US" altLang="zh-CN" sz="900" b="0" dirty="0">
                <a:solidFill>
                  <a:srgbClr val="9CDCFE"/>
                </a:solidFill>
                <a:effectLst/>
                <a:latin typeface="Consolas" panose="020B0609020204030204" pitchFamily="49" charset="0"/>
              </a:rPr>
              <a:t>indices</a:t>
            </a:r>
            <a:r>
              <a:rPr lang="en-US" altLang="zh-CN" sz="900" b="0" dirty="0">
                <a:solidFill>
                  <a:srgbClr val="D4D4D4"/>
                </a:solidFill>
                <a:effectLst/>
                <a:latin typeface="Consolas" panose="020B0609020204030204" pitchFamily="49" charset="0"/>
              </a:rPr>
              <a:t>=</a:t>
            </a:r>
            <a:r>
              <a:rPr lang="en-US" altLang="zh-CN" sz="900" b="0" dirty="0">
                <a:solidFill>
                  <a:srgbClr val="569CD6"/>
                </a:solidFill>
                <a:effectLst/>
                <a:latin typeface="Consolas" panose="020B0609020204030204" pitchFamily="49" charset="0"/>
              </a:rPr>
              <a:t>True</a:t>
            </a:r>
            <a:r>
              <a:rPr lang="en-US" altLang="zh-CN" sz="900" b="0" dirty="0">
                <a:solidFill>
                  <a:srgbClr val="CCCCCC"/>
                </a:solidFill>
                <a:effectLst/>
                <a:latin typeface="Consolas" panose="020B0609020204030204" pitchFamily="49" charset="0"/>
              </a:rPr>
              <a:t>)</a:t>
            </a:r>
          </a:p>
          <a:p>
            <a:r>
              <a:rPr lang="en-US" altLang="zh-CN" sz="900" b="0" dirty="0" err="1">
                <a:solidFill>
                  <a:srgbClr val="9CDCFE"/>
                </a:solidFill>
                <a:effectLst/>
                <a:latin typeface="Consolas" panose="020B0609020204030204" pitchFamily="49" charset="0"/>
              </a:rPr>
              <a:t>X_selected</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4FC1FF"/>
                </a:solidFill>
                <a:effectLst/>
                <a:latin typeface="Consolas" panose="020B0609020204030204" pitchFamily="49" charset="0"/>
              </a:rPr>
              <a:t>X</a:t>
            </a:r>
            <a:r>
              <a:rPr lang="en-US" altLang="zh-CN" sz="900" b="0" dirty="0" err="1">
                <a:solidFill>
                  <a:srgbClr val="CCCCCC"/>
                </a:solidFill>
                <a:effectLst/>
                <a:latin typeface="Consolas" panose="020B0609020204030204" pitchFamily="49" charset="0"/>
              </a:rPr>
              <a:t>.</a:t>
            </a:r>
            <a:r>
              <a:rPr lang="en-US" altLang="zh-CN" sz="900" b="0" dirty="0" err="1">
                <a:solidFill>
                  <a:srgbClr val="9CDCFE"/>
                </a:solidFill>
                <a:effectLst/>
                <a:latin typeface="Consolas" panose="020B0609020204030204" pitchFamily="49" charset="0"/>
              </a:rPr>
              <a:t>iloc</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selected_features</a:t>
            </a:r>
            <a:r>
              <a:rPr lang="en-US" altLang="zh-CN" sz="900" b="0" dirty="0">
                <a:solidFill>
                  <a:srgbClr val="CCCCCC"/>
                </a:solidFill>
                <a:effectLst/>
                <a:latin typeface="Consolas" panose="020B0609020204030204" pitchFamily="49" charset="0"/>
              </a:rPr>
              <a:t>]</a:t>
            </a:r>
          </a:p>
          <a:p>
            <a:br>
              <a:rPr lang="en-US" altLang="zh-CN" sz="1000" b="1" dirty="0">
                <a:solidFill>
                  <a:srgbClr val="CCCCCC"/>
                </a:solidFill>
                <a:effectLst/>
                <a:latin typeface="Consolas" panose="020B0609020204030204" pitchFamily="49" charset="0"/>
              </a:rPr>
            </a:br>
            <a:r>
              <a:rPr lang="en-US" altLang="zh-CN" sz="1000" b="1" dirty="0">
                <a:solidFill>
                  <a:srgbClr val="6A9955"/>
                </a:solidFill>
                <a:effectLst/>
                <a:latin typeface="Consolas" panose="020B0609020204030204" pitchFamily="49" charset="0"/>
              </a:rPr>
              <a:t># </a:t>
            </a:r>
            <a:r>
              <a:rPr lang="zh-CN" altLang="en-US" sz="1000" b="1" dirty="0">
                <a:solidFill>
                  <a:srgbClr val="6A9955"/>
                </a:solidFill>
                <a:effectLst/>
                <a:latin typeface="Consolas" panose="020B0609020204030204" pitchFamily="49" charset="0"/>
              </a:rPr>
              <a:t>数据标准化和特征编码</a:t>
            </a:r>
            <a:endParaRPr lang="zh-CN" altLang="en-US" sz="1000" b="1" dirty="0">
              <a:solidFill>
                <a:srgbClr val="CCCCCC"/>
              </a:solidFill>
              <a:effectLst/>
              <a:latin typeface="Consolas" panose="020B0609020204030204" pitchFamily="49" charset="0"/>
            </a:endParaRPr>
          </a:p>
          <a:p>
            <a:r>
              <a:rPr lang="en-US" altLang="zh-CN" sz="900" b="0" dirty="0">
                <a:solidFill>
                  <a:srgbClr val="9CDCFE"/>
                </a:solidFill>
                <a:effectLst/>
                <a:latin typeface="Consolas" panose="020B0609020204030204" pitchFamily="49" charset="0"/>
              </a:rPr>
              <a:t>preprocessor</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4EC9B0"/>
                </a:solidFill>
                <a:effectLst/>
                <a:latin typeface="Consolas" panose="020B0609020204030204" pitchFamily="49" charset="0"/>
              </a:rPr>
              <a:t>ColumnTransformer</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transformers</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'num'</a:t>
            </a:r>
            <a:r>
              <a:rPr lang="en-US" altLang="zh-CN" sz="900" b="0" dirty="0">
                <a:solidFill>
                  <a:srgbClr val="CCCCCC"/>
                </a:solidFill>
                <a:effectLst/>
                <a:latin typeface="Consolas" panose="020B0609020204030204" pitchFamily="49" charset="0"/>
              </a:rPr>
              <a:t>, </a:t>
            </a:r>
            <a:r>
              <a:rPr lang="en-US" altLang="zh-CN" sz="900" b="0" dirty="0" err="1">
                <a:solidFill>
                  <a:srgbClr val="4EC9B0"/>
                </a:solidFill>
                <a:effectLst/>
                <a:latin typeface="Consolas" panose="020B0609020204030204" pitchFamily="49" charset="0"/>
              </a:rPr>
              <a:t>StandardScaler</a:t>
            </a:r>
            <a:r>
              <a:rPr lang="en-US" altLang="zh-CN" sz="900" b="0" dirty="0">
                <a:solidFill>
                  <a:srgbClr val="CCCCCC"/>
                </a:solidFill>
                <a:effectLst/>
                <a:latin typeface="Consolas" panose="020B0609020204030204" pitchFamily="49" charset="0"/>
              </a:rPr>
              <a:t>(), </a:t>
            </a:r>
            <a:r>
              <a:rPr lang="en-US" altLang="zh-CN" sz="900" b="0" dirty="0" err="1">
                <a:solidFill>
                  <a:srgbClr val="4FC1FF"/>
                </a:solidFill>
                <a:effectLst/>
                <a:latin typeface="Consolas" panose="020B0609020204030204" pitchFamily="49" charset="0"/>
              </a:rPr>
              <a:t>X</a:t>
            </a:r>
            <a:r>
              <a:rPr lang="en-US" altLang="zh-CN" sz="900" b="0" dirty="0" err="1">
                <a:solidFill>
                  <a:srgbClr val="CCCCCC"/>
                </a:solidFill>
                <a:effectLst/>
                <a:latin typeface="Consolas" panose="020B0609020204030204" pitchFamily="49" charset="0"/>
              </a:rPr>
              <a:t>.</a:t>
            </a:r>
            <a:r>
              <a:rPr lang="en-US" altLang="zh-CN" sz="900" b="0" dirty="0" err="1">
                <a:solidFill>
                  <a:srgbClr val="9CDCFE"/>
                </a:solidFill>
                <a:effectLst/>
                <a:latin typeface="Consolas" panose="020B0609020204030204" pitchFamily="49" charset="0"/>
              </a:rPr>
              <a:t>columns</a:t>
            </a:r>
            <a:r>
              <a:rPr lang="en-US" altLang="zh-CN" sz="900" b="0" dirty="0" err="1">
                <a:solidFill>
                  <a:srgbClr val="CCCCCC"/>
                </a:solidFill>
                <a:effectLst/>
                <a:latin typeface="Consolas" panose="020B0609020204030204" pitchFamily="49" charset="0"/>
              </a:rPr>
              <a:t>.</a:t>
            </a:r>
            <a:r>
              <a:rPr lang="en-US" altLang="zh-CN" sz="900" b="0" dirty="0" err="1">
                <a:solidFill>
                  <a:srgbClr val="DCDCAA"/>
                </a:solidFill>
                <a:effectLst/>
                <a:latin typeface="Consolas" panose="020B0609020204030204" pitchFamily="49" charset="0"/>
              </a:rPr>
              <a:t>difference</a:t>
            </a:r>
            <a:r>
              <a:rPr lang="en-US" altLang="zh-CN" sz="900" b="0" dirty="0">
                <a:solidFill>
                  <a:srgbClr val="CCCCCC"/>
                </a:solidFill>
                <a:effectLst/>
                <a:latin typeface="Consolas" panose="020B0609020204030204" pitchFamily="49" charset="0"/>
              </a:rPr>
              <a:t>(</a:t>
            </a:r>
            <a:r>
              <a:rPr lang="en-US" altLang="zh-CN" sz="900" b="0" dirty="0" err="1">
                <a:solidFill>
                  <a:srgbClr val="9CDCFE"/>
                </a:solidFill>
                <a:effectLst/>
                <a:latin typeface="Consolas" panose="020B0609020204030204" pitchFamily="49" charset="0"/>
              </a:rPr>
              <a:t>geo_features</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'cat'</a:t>
            </a:r>
            <a:r>
              <a:rPr lang="en-US" altLang="zh-CN" sz="900" b="0" dirty="0">
                <a:solidFill>
                  <a:srgbClr val="CCCCCC"/>
                </a:solidFill>
                <a:effectLst/>
                <a:latin typeface="Consolas" panose="020B0609020204030204" pitchFamily="49" charset="0"/>
              </a:rPr>
              <a:t>, </a:t>
            </a:r>
            <a:r>
              <a:rPr lang="en-US" altLang="zh-CN" sz="900" b="0" dirty="0" err="1">
                <a:solidFill>
                  <a:srgbClr val="4EC9B0"/>
                </a:solidFill>
                <a:effectLst/>
                <a:latin typeface="Consolas" panose="020B0609020204030204" pitchFamily="49" charset="0"/>
              </a:rPr>
              <a:t>OneHotEncoder</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geo_features</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p>
          <a:p>
            <a:br>
              <a:rPr lang="en-US" altLang="zh-CN" sz="900" b="1" dirty="0">
                <a:solidFill>
                  <a:srgbClr val="CCCCCC"/>
                </a:solidFill>
                <a:effectLst/>
                <a:latin typeface="Consolas" panose="020B0609020204030204" pitchFamily="49" charset="0"/>
              </a:rPr>
            </a:br>
            <a:r>
              <a:rPr lang="en-US" altLang="zh-CN" sz="900" b="1" dirty="0">
                <a:solidFill>
                  <a:srgbClr val="6A9955"/>
                </a:solidFill>
                <a:effectLst/>
                <a:latin typeface="Consolas" panose="020B0609020204030204" pitchFamily="49" charset="0"/>
              </a:rPr>
              <a:t># </a:t>
            </a:r>
            <a:r>
              <a:rPr lang="zh-CN" altLang="en-US" sz="900" b="1" dirty="0">
                <a:solidFill>
                  <a:srgbClr val="6A9955"/>
                </a:solidFill>
                <a:effectLst/>
                <a:latin typeface="Consolas" panose="020B0609020204030204" pitchFamily="49" charset="0"/>
              </a:rPr>
              <a:t>构建</a:t>
            </a:r>
            <a:r>
              <a:rPr lang="en-US" altLang="zh-CN" sz="900" b="1" dirty="0">
                <a:solidFill>
                  <a:srgbClr val="6A9955"/>
                </a:solidFill>
                <a:effectLst/>
                <a:latin typeface="Consolas" panose="020B0609020204030204" pitchFamily="49" charset="0"/>
              </a:rPr>
              <a:t>Pipeline</a:t>
            </a:r>
            <a:endParaRPr lang="en-US" altLang="zh-CN" sz="900" b="1" dirty="0">
              <a:solidFill>
                <a:srgbClr val="CCCCCC"/>
              </a:solidFill>
              <a:effectLst/>
              <a:latin typeface="Consolas" panose="020B0609020204030204" pitchFamily="49" charset="0"/>
            </a:endParaRPr>
          </a:p>
          <a:p>
            <a:r>
              <a:rPr lang="en-US" altLang="zh-CN" sz="900" b="0" dirty="0">
                <a:solidFill>
                  <a:srgbClr val="9CDCFE"/>
                </a:solidFill>
                <a:effectLst/>
                <a:latin typeface="Consolas" panose="020B0609020204030204" pitchFamily="49" charset="0"/>
              </a:rPr>
              <a:t>pipeline</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4EC9B0"/>
                </a:solidFill>
                <a:effectLst/>
                <a:latin typeface="Consolas" panose="020B0609020204030204" pitchFamily="49" charset="0"/>
              </a:rPr>
              <a:t>Pipeline</a:t>
            </a:r>
            <a:r>
              <a:rPr lang="en-US" altLang="zh-CN" sz="900" b="0" dirty="0">
                <a:solidFill>
                  <a:srgbClr val="CCCCCC"/>
                </a:solidFill>
                <a:effectLst/>
                <a:latin typeface="Consolas" panose="020B0609020204030204" pitchFamily="49" charset="0"/>
              </a:rPr>
              <a:t>(</a:t>
            </a:r>
            <a:r>
              <a:rPr lang="en-US" altLang="zh-CN" sz="900" b="0" dirty="0">
                <a:solidFill>
                  <a:srgbClr val="9CDCFE"/>
                </a:solidFill>
                <a:effectLst/>
                <a:latin typeface="Consolas" panose="020B0609020204030204" pitchFamily="49" charset="0"/>
              </a:rPr>
              <a:t>steps</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'preprocessor'</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preprocessor</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t>
            </a:r>
            <a:r>
              <a:rPr lang="en-US" altLang="zh-CN" sz="900" b="0" dirty="0" err="1">
                <a:solidFill>
                  <a:srgbClr val="CE9178"/>
                </a:solidFill>
                <a:effectLst/>
                <a:latin typeface="Consolas" panose="020B0609020204030204" pitchFamily="49" charset="0"/>
              </a:rPr>
              <a:t>feature_selection</a:t>
            </a:r>
            <a:r>
              <a:rPr lang="en-US" altLang="zh-CN" sz="900" b="0" dirty="0">
                <a:solidFill>
                  <a:srgbClr val="CE9178"/>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4EC9B0"/>
                </a:solidFill>
                <a:effectLst/>
                <a:latin typeface="Consolas" panose="020B0609020204030204" pitchFamily="49" charset="0"/>
              </a:rPr>
              <a:t>SelectKBest</a:t>
            </a:r>
            <a:r>
              <a:rPr lang="en-US" altLang="zh-CN" sz="900" b="0" dirty="0">
                <a:solidFill>
                  <a:srgbClr val="CCCCCC"/>
                </a:solidFill>
                <a:effectLst/>
                <a:latin typeface="Consolas" panose="020B0609020204030204" pitchFamily="49" charset="0"/>
              </a:rPr>
              <a:t>(</a:t>
            </a:r>
            <a:r>
              <a:rPr lang="en-US" altLang="zh-CN" sz="900" b="0" dirty="0" err="1">
                <a:solidFill>
                  <a:srgbClr val="9CDCFE"/>
                </a:solidFill>
                <a:effectLst/>
                <a:latin typeface="Consolas" panose="020B0609020204030204" pitchFamily="49" charset="0"/>
              </a:rPr>
              <a:t>score_func</a:t>
            </a:r>
            <a:r>
              <a:rPr lang="en-US" altLang="zh-CN" sz="900" b="0" dirty="0">
                <a:solidFill>
                  <a:srgbClr val="D4D4D4"/>
                </a:solidFill>
                <a:effectLst/>
                <a:latin typeface="Consolas" panose="020B0609020204030204" pitchFamily="49" charset="0"/>
              </a:rPr>
              <a:t>=</a:t>
            </a:r>
            <a:r>
              <a:rPr lang="en-US" altLang="zh-CN" sz="900" b="0" dirty="0" err="1">
                <a:solidFill>
                  <a:srgbClr val="DCDCAA"/>
                </a:solidFill>
                <a:effectLst/>
                <a:latin typeface="Consolas" panose="020B0609020204030204" pitchFamily="49" charset="0"/>
              </a:rPr>
              <a:t>f_regression</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k</a:t>
            </a:r>
            <a:r>
              <a:rPr lang="en-US" altLang="zh-CN" sz="900" b="0" dirty="0">
                <a:solidFill>
                  <a:srgbClr val="D4D4D4"/>
                </a:solidFill>
                <a:effectLst/>
                <a:latin typeface="Consolas" panose="020B0609020204030204" pitchFamily="49" charset="0"/>
              </a:rPr>
              <a:t>=</a:t>
            </a:r>
            <a:r>
              <a:rPr lang="en-US" altLang="zh-CN" sz="900" b="0" dirty="0">
                <a:solidFill>
                  <a:srgbClr val="CE9178"/>
                </a:solidFill>
                <a:effectLst/>
                <a:latin typeface="Consolas" panose="020B0609020204030204" pitchFamily="49" charset="0"/>
              </a:rPr>
              <a:t>'all'</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'model'</a:t>
            </a:r>
            <a:r>
              <a:rPr lang="en-US" altLang="zh-CN" sz="900" b="0" dirty="0">
                <a:solidFill>
                  <a:srgbClr val="CCCCCC"/>
                </a:solidFill>
                <a:effectLst/>
                <a:latin typeface="Consolas" panose="020B0609020204030204" pitchFamily="49" charset="0"/>
              </a:rPr>
              <a:t>, </a:t>
            </a:r>
            <a:r>
              <a:rPr lang="en-US" altLang="zh-CN" sz="900" b="0" dirty="0" err="1">
                <a:solidFill>
                  <a:srgbClr val="4EC9B0"/>
                </a:solidFill>
                <a:effectLst/>
                <a:latin typeface="Consolas" panose="020B0609020204030204" pitchFamily="49" charset="0"/>
              </a:rPr>
              <a:t>LinearRegression</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a:t>
            </a:r>
          </a:p>
          <a:p>
            <a:br>
              <a:rPr lang="en-US" altLang="zh-CN" sz="900" b="0" dirty="0">
                <a:solidFill>
                  <a:srgbClr val="CCCCCC"/>
                </a:solidFill>
                <a:effectLst/>
                <a:latin typeface="Consolas" panose="020B0609020204030204" pitchFamily="49" charset="0"/>
              </a:rPr>
            </a:br>
            <a:r>
              <a:rPr lang="en-US" altLang="zh-CN" sz="900" b="0" dirty="0">
                <a:solidFill>
                  <a:srgbClr val="6A9955"/>
                </a:solidFill>
                <a:effectLst/>
                <a:latin typeface="Consolas" panose="020B0609020204030204" pitchFamily="49" charset="0"/>
              </a:rPr>
              <a:t># </a:t>
            </a:r>
            <a:r>
              <a:rPr lang="zh-CN" altLang="en-US" sz="900" b="0" dirty="0">
                <a:solidFill>
                  <a:srgbClr val="6A9955"/>
                </a:solidFill>
                <a:effectLst/>
                <a:latin typeface="Consolas" panose="020B0609020204030204" pitchFamily="49" charset="0"/>
              </a:rPr>
              <a:t>划分训练集和验证集</a:t>
            </a:r>
            <a:endParaRPr lang="zh-CN" altLang="en-US" sz="900" b="0" dirty="0">
              <a:solidFill>
                <a:srgbClr val="CCCCCC"/>
              </a:solidFill>
              <a:effectLst/>
              <a:latin typeface="Consolas" panose="020B0609020204030204" pitchFamily="49" charset="0"/>
            </a:endParaRPr>
          </a:p>
          <a:p>
            <a:r>
              <a:rPr lang="en-US" altLang="zh-CN" sz="900" b="0" dirty="0" err="1">
                <a:solidFill>
                  <a:srgbClr val="9CDCFE"/>
                </a:solidFill>
                <a:effectLst/>
                <a:latin typeface="Consolas" panose="020B0609020204030204" pitchFamily="49" charset="0"/>
              </a:rPr>
              <a:t>X_train</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X_val</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y_train</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y_val</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DCDCAA"/>
                </a:solidFill>
                <a:effectLst/>
                <a:latin typeface="Consolas" panose="020B0609020204030204" pitchFamily="49" charset="0"/>
              </a:rPr>
              <a:t>train_test_split</a:t>
            </a:r>
            <a:r>
              <a:rPr lang="en-US" altLang="zh-CN" sz="900" b="0" dirty="0">
                <a:solidFill>
                  <a:srgbClr val="CCCCCC"/>
                </a:solidFill>
                <a:effectLst/>
                <a:latin typeface="Consolas" panose="020B0609020204030204" pitchFamily="49" charset="0"/>
              </a:rPr>
              <a:t>(</a:t>
            </a:r>
            <a:r>
              <a:rPr lang="en-US" altLang="zh-CN" sz="900" b="0" dirty="0" err="1">
                <a:solidFill>
                  <a:srgbClr val="9CDCFE"/>
                </a:solidFill>
                <a:effectLst/>
                <a:latin typeface="Consolas" panose="020B0609020204030204" pitchFamily="49" charset="0"/>
              </a:rPr>
              <a:t>X_selected</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y</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test_size</a:t>
            </a:r>
            <a:r>
              <a:rPr lang="en-US" altLang="zh-CN" sz="900" b="0" dirty="0">
                <a:solidFill>
                  <a:srgbClr val="D4D4D4"/>
                </a:solidFill>
                <a:effectLst/>
                <a:latin typeface="Consolas" panose="020B0609020204030204" pitchFamily="49" charset="0"/>
              </a:rPr>
              <a:t>=</a:t>
            </a:r>
            <a:r>
              <a:rPr lang="en-US" altLang="zh-CN" sz="900" b="0" dirty="0">
                <a:solidFill>
                  <a:srgbClr val="B5CEA8"/>
                </a:solidFill>
                <a:effectLst/>
                <a:latin typeface="Consolas" panose="020B0609020204030204" pitchFamily="49" charset="0"/>
              </a:rPr>
              <a:t>0.2</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random_state</a:t>
            </a:r>
            <a:r>
              <a:rPr lang="en-US" altLang="zh-CN" sz="900" b="0" dirty="0">
                <a:solidFill>
                  <a:srgbClr val="D4D4D4"/>
                </a:solidFill>
                <a:effectLst/>
                <a:latin typeface="Consolas" panose="020B0609020204030204" pitchFamily="49" charset="0"/>
              </a:rPr>
              <a:t>=</a:t>
            </a:r>
            <a:r>
              <a:rPr lang="en-US" altLang="zh-CN" sz="900" b="0" dirty="0">
                <a:solidFill>
                  <a:srgbClr val="B5CEA8"/>
                </a:solidFill>
                <a:effectLst/>
                <a:latin typeface="Consolas" panose="020B0609020204030204" pitchFamily="49" charset="0"/>
              </a:rPr>
              <a:t>42</a:t>
            </a:r>
            <a:r>
              <a:rPr lang="en-US" altLang="zh-CN" sz="900" b="0" dirty="0">
                <a:solidFill>
                  <a:srgbClr val="CCCCCC"/>
                </a:solidFill>
                <a:effectLst/>
                <a:latin typeface="Consolas" panose="020B0609020204030204" pitchFamily="49" charset="0"/>
              </a:rPr>
              <a:t>)</a:t>
            </a:r>
          </a:p>
          <a:p>
            <a:br>
              <a:rPr lang="en-US" altLang="zh-CN" sz="1200" b="1" dirty="0">
                <a:solidFill>
                  <a:srgbClr val="CCCCCC"/>
                </a:solidFill>
                <a:effectLst/>
                <a:latin typeface="Consolas" panose="020B0609020204030204" pitchFamily="49" charset="0"/>
              </a:rPr>
            </a:br>
            <a:r>
              <a:rPr lang="en-US" altLang="zh-CN" sz="1200" b="1" dirty="0">
                <a:solidFill>
                  <a:srgbClr val="6A9955"/>
                </a:solidFill>
                <a:effectLst/>
                <a:latin typeface="Consolas" panose="020B0609020204030204" pitchFamily="49" charset="0"/>
              </a:rPr>
              <a:t># </a:t>
            </a:r>
            <a:r>
              <a:rPr lang="zh-CN" altLang="en-US" sz="1200" b="1" dirty="0">
                <a:solidFill>
                  <a:srgbClr val="6A9955"/>
                </a:solidFill>
                <a:effectLst/>
                <a:latin typeface="Consolas" panose="020B0609020204030204" pitchFamily="49" charset="0"/>
              </a:rPr>
              <a:t>超参数调优（这里仅仅只对特征选择数做了选择）</a:t>
            </a:r>
            <a:endParaRPr lang="zh-CN" altLang="en-US" sz="1200" b="1" dirty="0">
              <a:solidFill>
                <a:srgbClr val="CCCCCC"/>
              </a:solidFill>
              <a:effectLst/>
              <a:latin typeface="Consolas" panose="020B0609020204030204" pitchFamily="49" charset="0"/>
            </a:endParaRPr>
          </a:p>
          <a:p>
            <a:r>
              <a:rPr lang="en-US" altLang="zh-CN" sz="900" b="0" dirty="0" err="1">
                <a:solidFill>
                  <a:srgbClr val="9CDCFE"/>
                </a:solidFill>
                <a:effectLst/>
                <a:latin typeface="Consolas" panose="020B0609020204030204" pitchFamily="49" charset="0"/>
              </a:rPr>
              <a:t>param_grid</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t>
            </a:r>
            <a:r>
              <a:rPr lang="en-US" altLang="zh-CN" sz="900" b="0" dirty="0" err="1">
                <a:solidFill>
                  <a:srgbClr val="CE9178"/>
                </a:solidFill>
                <a:effectLst/>
                <a:latin typeface="Consolas" panose="020B0609020204030204" pitchFamily="49" charset="0"/>
              </a:rPr>
              <a:t>feature_selection__k</a:t>
            </a:r>
            <a:r>
              <a:rPr lang="en-US" altLang="zh-CN" sz="900" b="0" dirty="0">
                <a:solidFill>
                  <a:srgbClr val="CE9178"/>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5</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10</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15</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20</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'all’</a:t>
            </a:r>
            <a:r>
              <a:rPr lang="en-US" altLang="zh-CN" sz="900" b="0" dirty="0">
                <a:solidFill>
                  <a:srgbClr val="CCCCCC"/>
                </a:solidFill>
                <a:effectLst/>
                <a:latin typeface="Consolas" panose="020B0609020204030204" pitchFamily="49" charset="0"/>
              </a:rPr>
              <a:t>]</a:t>
            </a:r>
          </a:p>
          <a:p>
            <a:r>
              <a:rPr lang="en-US" altLang="zh-CN" sz="1000" b="0" dirty="0">
                <a:solidFill>
                  <a:srgbClr val="CCCCCC"/>
                </a:solidFill>
                <a:effectLst/>
                <a:latin typeface="Consolas" panose="020B0609020204030204" pitchFamily="49" charset="0"/>
              </a:rPr>
              <a:t>}</a:t>
            </a:r>
          </a:p>
          <a:p>
            <a:r>
              <a:rPr lang="en-US" altLang="zh-CN" sz="1000" b="0" dirty="0">
                <a:solidFill>
                  <a:srgbClr val="CCCCCC"/>
                </a:solidFill>
                <a:effectLst/>
                <a:latin typeface="Consolas" panose="020B0609020204030204" pitchFamily="49" charset="0"/>
              </a:rPr>
              <a:t>(</a:t>
            </a:r>
            <a:r>
              <a:rPr lang="zh-CN" altLang="en-US" sz="1000" dirty="0">
                <a:solidFill>
                  <a:srgbClr val="CCCCCC"/>
                </a:solidFill>
                <a:latin typeface="Consolas" panose="020B0609020204030204" pitchFamily="49" charset="0"/>
              </a:rPr>
              <a:t>省略</a:t>
            </a:r>
            <a:r>
              <a:rPr lang="en-US" altLang="zh-CN" sz="1000" b="0" dirty="0">
                <a:solidFill>
                  <a:srgbClr val="CCCCCC"/>
                </a:solidFill>
                <a:effectLst/>
                <a:latin typeface="Consolas" panose="020B0609020204030204" pitchFamily="49" charset="0"/>
              </a:rPr>
              <a:t>)</a:t>
            </a:r>
          </a:p>
        </p:txBody>
      </p:sp>
      <p:sp>
        <p:nvSpPr>
          <p:cNvPr id="6" name="椭圆 5">
            <a:extLst>
              <a:ext uri="{FF2B5EF4-FFF2-40B4-BE49-F238E27FC236}">
                <a16:creationId xmlns:a16="http://schemas.microsoft.com/office/drawing/2014/main" id="{6D5B1A98-450A-40CB-40A1-F04FBB313D05}"/>
              </a:ext>
            </a:extLst>
          </p:cNvPr>
          <p:cNvSpPr/>
          <p:nvPr/>
        </p:nvSpPr>
        <p:spPr>
          <a:xfrm>
            <a:off x="9882327" y="1728203"/>
            <a:ext cx="2204901" cy="817330"/>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MSE=0.98200Step = 10</a:t>
            </a:r>
            <a:endParaRPr lang="zh-CN" altLang="en-US" dirty="0"/>
          </a:p>
        </p:txBody>
      </p:sp>
      <p:sp>
        <p:nvSpPr>
          <p:cNvPr id="3" name="文本框 2">
            <a:extLst>
              <a:ext uri="{FF2B5EF4-FFF2-40B4-BE49-F238E27FC236}">
                <a16:creationId xmlns:a16="http://schemas.microsoft.com/office/drawing/2014/main" id="{4D63F9DD-20FB-B66D-F8F7-7FC206814FB1}"/>
              </a:ext>
            </a:extLst>
          </p:cNvPr>
          <p:cNvSpPr txBox="1"/>
          <p:nvPr/>
        </p:nvSpPr>
        <p:spPr>
          <a:xfrm>
            <a:off x="6292200" y="6021555"/>
            <a:ext cx="5804554" cy="738664"/>
          </a:xfrm>
          <a:prstGeom prst="rect">
            <a:avLst/>
          </a:prstGeom>
          <a:noFill/>
        </p:spPr>
        <p:txBody>
          <a:bodyPr wrap="square">
            <a:spAutoFit/>
          </a:bodyPr>
          <a:lstStyle/>
          <a:p>
            <a:r>
              <a:rPr lang="zh-CN" altLang="en-US" sz="1400" dirty="0"/>
              <a:t>最佳参数为 </a:t>
            </a:r>
            <a:r>
              <a:rPr lang="en-US" altLang="zh-CN" sz="1400" dirty="0"/>
              <a:t>k = 20; </a:t>
            </a:r>
            <a:r>
              <a:rPr lang="zh-CN" altLang="en-US" sz="1400" dirty="0"/>
              <a:t>验证集</a:t>
            </a:r>
            <a:r>
              <a:rPr lang="en-US" altLang="zh-CN" sz="1400" dirty="0"/>
              <a:t>MSE: 0.86545421223 </a:t>
            </a:r>
          </a:p>
          <a:p>
            <a:r>
              <a:rPr lang="zh-CN" altLang="en-US" sz="1400" dirty="0"/>
              <a:t>训练集</a:t>
            </a:r>
            <a:r>
              <a:rPr lang="en-US" altLang="zh-CN" sz="1400" dirty="0"/>
              <a:t>MSE: 0.79545421223</a:t>
            </a:r>
          </a:p>
          <a:p>
            <a:endParaRPr lang="zh-CN" altLang="en-US" sz="1400" dirty="0"/>
          </a:p>
        </p:txBody>
      </p:sp>
      <p:sp>
        <p:nvSpPr>
          <p:cNvPr id="4" name="矩形 3">
            <a:extLst>
              <a:ext uri="{FF2B5EF4-FFF2-40B4-BE49-F238E27FC236}">
                <a16:creationId xmlns:a16="http://schemas.microsoft.com/office/drawing/2014/main" id="{DED9A097-73E4-2C78-AB17-412373FD4862}"/>
              </a:ext>
            </a:extLst>
          </p:cNvPr>
          <p:cNvSpPr/>
          <p:nvPr/>
        </p:nvSpPr>
        <p:spPr>
          <a:xfrm>
            <a:off x="6283500" y="5866738"/>
            <a:ext cx="5813253" cy="678037"/>
          </a:xfrm>
          <a:prstGeom prst="rect">
            <a:avLst/>
          </a:prstGeom>
          <a:noFill/>
          <a:ln w="38100">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923EACC9-528E-0A21-2F91-AAD117128A1F}"/>
              </a:ext>
            </a:extLst>
          </p:cNvPr>
          <p:cNvSpPr/>
          <p:nvPr/>
        </p:nvSpPr>
        <p:spPr>
          <a:xfrm>
            <a:off x="6283499" y="5760251"/>
            <a:ext cx="5804554" cy="319358"/>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程序最终输出</a:t>
            </a:r>
            <a:endParaRPr lang="en-US" altLang="zh-CN" b="1" dirty="0">
              <a:solidFill>
                <a:schemeClr val="tx1"/>
              </a:solidFill>
            </a:endParaRPr>
          </a:p>
        </p:txBody>
      </p:sp>
      <p:sp>
        <p:nvSpPr>
          <p:cNvPr id="10" name="矩形 9">
            <a:extLst>
              <a:ext uri="{FF2B5EF4-FFF2-40B4-BE49-F238E27FC236}">
                <a16:creationId xmlns:a16="http://schemas.microsoft.com/office/drawing/2014/main" id="{40A77417-E4CB-A939-812D-F4B17E479125}"/>
              </a:ext>
            </a:extLst>
          </p:cNvPr>
          <p:cNvSpPr/>
          <p:nvPr/>
        </p:nvSpPr>
        <p:spPr>
          <a:xfrm>
            <a:off x="6292200" y="4796439"/>
            <a:ext cx="3590127" cy="748368"/>
          </a:xfrm>
          <a:prstGeom prst="rect">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1" name="文本框 10">
            <a:extLst>
              <a:ext uri="{FF2B5EF4-FFF2-40B4-BE49-F238E27FC236}">
                <a16:creationId xmlns:a16="http://schemas.microsoft.com/office/drawing/2014/main" id="{0D405837-3C05-CE5E-D534-A996FAD20854}"/>
              </a:ext>
            </a:extLst>
          </p:cNvPr>
          <p:cNvSpPr txBox="1"/>
          <p:nvPr/>
        </p:nvSpPr>
        <p:spPr>
          <a:xfrm>
            <a:off x="-5737" y="5319765"/>
            <a:ext cx="6289235" cy="1200329"/>
          </a:xfrm>
          <a:prstGeom prst="rect">
            <a:avLst/>
          </a:prstGeom>
          <a:noFill/>
        </p:spPr>
        <p:txBody>
          <a:bodyPr wrap="square" rtlCol="0">
            <a:spAutoFit/>
          </a:bodyPr>
          <a:lstStyle/>
          <a:p>
            <a:r>
              <a:rPr lang="zh-CN" altLang="en-US" dirty="0"/>
              <a:t>这次选择仅仅针对</a:t>
            </a:r>
            <a:r>
              <a:rPr lang="en-US" altLang="zh-CN" dirty="0"/>
              <a:t>【</a:t>
            </a:r>
            <a:r>
              <a:rPr lang="zh-CN" altLang="en-US" dirty="0"/>
              <a:t>特征筛选的数量</a:t>
            </a:r>
            <a:r>
              <a:rPr lang="en-US" altLang="zh-CN" dirty="0"/>
              <a:t>】</a:t>
            </a:r>
            <a:r>
              <a:rPr lang="zh-CN" altLang="en-US" dirty="0"/>
              <a:t>这一参数进行了穷举尝试。</a:t>
            </a:r>
            <a:endParaRPr lang="en-US" altLang="zh-CN" dirty="0"/>
          </a:p>
          <a:p>
            <a:r>
              <a:rPr lang="zh-CN" altLang="en-US" dirty="0"/>
              <a:t>我认为这是不够的，应该对算法本身的一些参数也进行这样的尝试才是合理的。</a:t>
            </a:r>
            <a:endParaRPr lang="en-US" altLang="zh-CN" dirty="0"/>
          </a:p>
        </p:txBody>
      </p:sp>
      <p:cxnSp>
        <p:nvCxnSpPr>
          <p:cNvPr id="16" name="直接箭头连接符 15">
            <a:extLst>
              <a:ext uri="{FF2B5EF4-FFF2-40B4-BE49-F238E27FC236}">
                <a16:creationId xmlns:a16="http://schemas.microsoft.com/office/drawing/2014/main" id="{1AAC1DF4-6174-C482-7DA6-5517D57695F9}"/>
              </a:ext>
            </a:extLst>
          </p:cNvPr>
          <p:cNvCxnSpPr>
            <a:endCxn id="11" idx="0"/>
          </p:cNvCxnSpPr>
          <p:nvPr/>
        </p:nvCxnSpPr>
        <p:spPr>
          <a:xfrm flipH="1">
            <a:off x="3138881" y="4955177"/>
            <a:ext cx="3061894" cy="36458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54878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8B36D6-C90D-0A40-A28E-3BBA9116D50D}"/>
              </a:ext>
            </a:extLst>
          </p:cNvPr>
          <p:cNvSpPr txBox="1"/>
          <p:nvPr/>
        </p:nvSpPr>
        <p:spPr>
          <a:xfrm>
            <a:off x="-69669" y="0"/>
            <a:ext cx="12435840" cy="461665"/>
          </a:xfrm>
          <a:prstGeom prst="rect">
            <a:avLst/>
          </a:prstGeom>
          <a:noFill/>
        </p:spPr>
        <p:txBody>
          <a:bodyPr wrap="square" rtlCol="0">
            <a:spAutoFit/>
          </a:bodyPr>
          <a:lstStyle/>
          <a:p>
            <a:r>
              <a:rPr lang="zh-CN" altLang="en-US" sz="2400" b="1" dirty="0"/>
              <a:t>实验结果</a:t>
            </a:r>
            <a:r>
              <a:rPr lang="en-US" altLang="zh-CN" sz="2400" b="1" dirty="0"/>
              <a:t>(3)</a:t>
            </a:r>
            <a:r>
              <a:rPr lang="zh-CN" altLang="en-US" sz="2400" b="1" dirty="0"/>
              <a:t> </a:t>
            </a:r>
            <a:r>
              <a:rPr lang="en-US" altLang="zh-CN" sz="2400" b="1" dirty="0"/>
              <a:t>—— </a:t>
            </a:r>
            <a:r>
              <a:rPr lang="zh-CN" altLang="en-US" sz="2400" b="1" dirty="0"/>
              <a:t>工作流存在问题：我永远喜欢</a:t>
            </a:r>
            <a:r>
              <a:rPr lang="en-US" altLang="zh-CN" sz="2400" b="1" dirty="0"/>
              <a:t>improve</a:t>
            </a:r>
            <a:r>
              <a:rPr lang="zh-CN" altLang="en-US" sz="2400" b="1" dirty="0"/>
              <a:t>同一个父节点</a:t>
            </a:r>
            <a:endParaRPr lang="en-US" altLang="zh-CN" sz="2400" b="1" dirty="0"/>
          </a:p>
        </p:txBody>
      </p:sp>
      <p:sp>
        <p:nvSpPr>
          <p:cNvPr id="15" name="文本框 14">
            <a:extLst>
              <a:ext uri="{FF2B5EF4-FFF2-40B4-BE49-F238E27FC236}">
                <a16:creationId xmlns:a16="http://schemas.microsoft.com/office/drawing/2014/main" id="{EF1AC0DB-DC53-9E35-178F-F42CA74E914F}"/>
              </a:ext>
            </a:extLst>
          </p:cNvPr>
          <p:cNvSpPr txBox="1"/>
          <p:nvPr/>
        </p:nvSpPr>
        <p:spPr>
          <a:xfrm>
            <a:off x="95243" y="991262"/>
            <a:ext cx="6105529" cy="3323987"/>
          </a:xfrm>
          <a:prstGeom prst="rect">
            <a:avLst/>
          </a:prstGeom>
          <a:noFill/>
        </p:spPr>
        <p:txBody>
          <a:bodyPr wrap="square">
            <a:spAutoFit/>
          </a:bodyPr>
          <a:lstStyle/>
          <a:p>
            <a:r>
              <a:rPr lang="zh-CN" altLang="en-US" sz="1400" dirty="0"/>
              <a:t>你的任务是基于前两天的调查结果和行为数据，预测美国各州在第</a:t>
            </a:r>
            <a:r>
              <a:rPr lang="en-US" altLang="zh-CN" sz="1400" dirty="0"/>
              <a:t>3</a:t>
            </a:r>
            <a:r>
              <a:rPr lang="zh-CN" altLang="en-US" sz="1400" dirty="0"/>
              <a:t>天检测出</a:t>
            </a:r>
            <a:r>
              <a:rPr lang="en-US" altLang="zh-CN" sz="1400" dirty="0"/>
              <a:t>COVID-19</a:t>
            </a:r>
            <a:r>
              <a:rPr lang="zh-CN" altLang="en-US" sz="1400" dirty="0"/>
              <a:t>阳性的概率。</a:t>
            </a:r>
            <a:endParaRPr lang="en-US" altLang="zh-CN" sz="1400" dirty="0"/>
          </a:p>
          <a:p>
            <a:r>
              <a:rPr lang="zh-CN" altLang="en-US" sz="1400" dirty="0"/>
              <a:t> 这是一个回归的机器学习任务，请不要使用分类相关的机器学习算法。</a:t>
            </a:r>
            <a:endParaRPr lang="en-US" altLang="zh-CN" sz="1400" dirty="0"/>
          </a:p>
          <a:p>
            <a:r>
              <a:rPr lang="zh-CN" altLang="en-US" sz="1400" b="1" dirty="0">
                <a:solidFill>
                  <a:srgbClr val="0070C0"/>
                </a:solidFill>
              </a:rPr>
              <a:t> 给定的数据集中包含多个特征，但并非所有特征都与预测目标相关或适合建模。你需要对数据集进行分析，识别并选择对 </a:t>
            </a:r>
            <a:r>
              <a:rPr lang="en-US" altLang="zh-CN" sz="1400" b="1" dirty="0">
                <a:solidFill>
                  <a:srgbClr val="0070C0"/>
                </a:solidFill>
              </a:rPr>
              <a:t>testing_positive_day3 </a:t>
            </a:r>
            <a:r>
              <a:rPr lang="zh-CN" altLang="en-US" sz="1400" b="1" dirty="0">
                <a:solidFill>
                  <a:srgbClr val="0070C0"/>
                </a:solidFill>
              </a:rPr>
              <a:t>最有影响的特征。</a:t>
            </a:r>
            <a:endParaRPr lang="en-US" altLang="zh-CN" sz="1400" b="1" dirty="0">
              <a:solidFill>
                <a:srgbClr val="0070C0"/>
              </a:solidFill>
            </a:endParaRPr>
          </a:p>
          <a:p>
            <a:r>
              <a:rPr lang="zh-CN" altLang="en-US" sz="1400" dirty="0"/>
              <a:t> 在完成任务时，请注意以下要求：</a:t>
            </a:r>
            <a:endParaRPr lang="en-US" altLang="zh-CN" sz="1400" dirty="0"/>
          </a:p>
          <a:p>
            <a:r>
              <a:rPr lang="zh-CN" altLang="en-US" sz="1400" dirty="0"/>
              <a:t> </a:t>
            </a:r>
            <a:r>
              <a:rPr lang="en-US" altLang="zh-CN" sz="1400" dirty="0"/>
              <a:t>1. </a:t>
            </a:r>
            <a:r>
              <a:rPr lang="zh-CN" altLang="en-US" sz="1400" dirty="0"/>
              <a:t>特征选择时，保留所有与地理区域相关的特征（如各州的编码特征，例如 </a:t>
            </a:r>
            <a:r>
              <a:rPr lang="en-US" altLang="zh-CN" sz="1400" dirty="0"/>
              <a:t>AL</a:t>
            </a:r>
            <a:r>
              <a:rPr lang="zh-CN" altLang="en-US" sz="1400" dirty="0"/>
              <a:t>、</a:t>
            </a:r>
            <a:r>
              <a:rPr lang="en-US" altLang="zh-CN" sz="1400" dirty="0"/>
              <a:t>CA </a:t>
            </a:r>
            <a:r>
              <a:rPr lang="zh-CN" altLang="en-US" sz="1400" dirty="0"/>
              <a:t>等）。</a:t>
            </a:r>
            <a:endParaRPr lang="en-US" altLang="zh-CN" sz="1400" dirty="0"/>
          </a:p>
          <a:p>
            <a:r>
              <a:rPr lang="zh-CN" altLang="en-US" sz="1400" dirty="0">
                <a:solidFill>
                  <a:srgbClr val="FF0000"/>
                </a:solidFill>
              </a:rPr>
              <a:t> </a:t>
            </a:r>
            <a:r>
              <a:rPr lang="en-US" altLang="zh-CN" sz="1400" dirty="0">
                <a:solidFill>
                  <a:srgbClr val="FF0000"/>
                </a:solidFill>
              </a:rPr>
              <a:t>2. </a:t>
            </a:r>
            <a:r>
              <a:rPr lang="zh-CN" altLang="en-US" sz="1400" dirty="0">
                <a:solidFill>
                  <a:srgbClr val="FF0000"/>
                </a:solidFill>
              </a:rPr>
              <a:t>尝试多种回归模型</a:t>
            </a:r>
            <a:r>
              <a:rPr lang="zh-CN" altLang="en-US" sz="1400" b="1" dirty="0">
                <a:solidFill>
                  <a:srgbClr val="FF0000"/>
                </a:solidFill>
              </a:rPr>
              <a:t>（例如</a:t>
            </a:r>
            <a:r>
              <a:rPr lang="en-US" altLang="zh-CN" sz="1400" b="1" dirty="0">
                <a:solidFill>
                  <a:srgbClr val="FF0000"/>
                </a:solidFill>
              </a:rPr>
              <a:t>SVR</a:t>
            </a:r>
            <a:r>
              <a:rPr lang="zh-CN" altLang="en-US" sz="1400" b="1" dirty="0">
                <a:solidFill>
                  <a:srgbClr val="FF0000"/>
                </a:solidFill>
              </a:rPr>
              <a:t>、随机森林回归、梯度提升回归等），</a:t>
            </a:r>
            <a:r>
              <a:rPr lang="zh-CN" altLang="en-US" sz="1400" dirty="0">
                <a:solidFill>
                  <a:srgbClr val="FF0000"/>
                </a:solidFill>
              </a:rPr>
              <a:t>并通过超参数调优选择性能最佳的模型。 </a:t>
            </a:r>
            <a:endParaRPr lang="en-US" altLang="zh-CN" sz="1400" dirty="0">
              <a:solidFill>
                <a:srgbClr val="FF0000"/>
              </a:solidFill>
            </a:endParaRPr>
          </a:p>
          <a:p>
            <a:r>
              <a:rPr lang="en-US" altLang="zh-CN" sz="1400" dirty="0">
                <a:solidFill>
                  <a:srgbClr val="FF0000"/>
                </a:solidFill>
              </a:rPr>
              <a:t>3. </a:t>
            </a:r>
            <a:r>
              <a:rPr lang="zh-CN" altLang="en-US" sz="1400" dirty="0">
                <a:solidFill>
                  <a:srgbClr val="FF0000"/>
                </a:solidFill>
              </a:rPr>
              <a:t>使用</a:t>
            </a:r>
            <a:r>
              <a:rPr lang="zh-CN" altLang="en-US" sz="1400" b="1" dirty="0">
                <a:solidFill>
                  <a:srgbClr val="FF0000"/>
                </a:solidFill>
              </a:rPr>
              <a:t>交叉验证和网格搜索进行超参数调优</a:t>
            </a:r>
            <a:r>
              <a:rPr lang="zh-CN" altLang="en-US" sz="1400" dirty="0">
                <a:solidFill>
                  <a:srgbClr val="FF0000"/>
                </a:solidFill>
              </a:rPr>
              <a:t>，输出每个模型的最佳参数和对应的验证集 </a:t>
            </a:r>
            <a:r>
              <a:rPr lang="en-US" altLang="zh-CN" sz="1400" dirty="0">
                <a:solidFill>
                  <a:srgbClr val="FF0000"/>
                </a:solidFill>
              </a:rPr>
              <a:t>Mean Squared Error (MSE)</a:t>
            </a:r>
            <a:r>
              <a:rPr lang="zh-CN" altLang="en-US" sz="1400" dirty="0"/>
              <a:t>。 </a:t>
            </a:r>
            <a:endParaRPr lang="en-US" altLang="zh-CN" sz="1400" dirty="0"/>
          </a:p>
          <a:p>
            <a:r>
              <a:rPr lang="en-US" altLang="zh-CN" sz="1400" dirty="0"/>
              <a:t>4. </a:t>
            </a:r>
            <a:r>
              <a:rPr lang="zh-CN" altLang="en-US" sz="1400" dirty="0"/>
              <a:t>数据集是完整的，请不要在结果中输出数据集内容。 </a:t>
            </a:r>
            <a:endParaRPr lang="en-US" altLang="zh-CN" sz="1400" dirty="0"/>
          </a:p>
          <a:p>
            <a:r>
              <a:rPr lang="en-US" altLang="zh-CN" sz="1400" dirty="0"/>
              <a:t>5. </a:t>
            </a:r>
            <a:r>
              <a:rPr lang="zh-CN" altLang="en-US" sz="1400" dirty="0"/>
              <a:t>最终，请对 </a:t>
            </a:r>
            <a:r>
              <a:rPr lang="en-US" altLang="zh-CN" sz="1400" dirty="0"/>
              <a:t>Test </a:t>
            </a:r>
            <a:r>
              <a:rPr lang="zh-CN" altLang="en-US" sz="1400" dirty="0"/>
              <a:t>集进行预测，并保存预测结果。</a:t>
            </a:r>
          </a:p>
        </p:txBody>
      </p:sp>
      <p:sp>
        <p:nvSpPr>
          <p:cNvPr id="18" name="矩形 17">
            <a:extLst>
              <a:ext uri="{FF2B5EF4-FFF2-40B4-BE49-F238E27FC236}">
                <a16:creationId xmlns:a16="http://schemas.microsoft.com/office/drawing/2014/main" id="{4C27E94D-0760-8173-7039-74E02EF01256}"/>
              </a:ext>
            </a:extLst>
          </p:cNvPr>
          <p:cNvSpPr/>
          <p:nvPr/>
        </p:nvSpPr>
        <p:spPr>
          <a:xfrm>
            <a:off x="95246" y="598242"/>
            <a:ext cx="6105529" cy="3717007"/>
          </a:xfrm>
          <a:prstGeom prst="rect">
            <a:avLst/>
          </a:prstGeom>
          <a:noFill/>
          <a:ln w="38100">
            <a:solidFill>
              <a:schemeClr val="accent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圆角 18">
            <a:extLst>
              <a:ext uri="{FF2B5EF4-FFF2-40B4-BE49-F238E27FC236}">
                <a16:creationId xmlns:a16="http://schemas.microsoft.com/office/drawing/2014/main" id="{E525EC00-AC59-6828-CB91-B3F9BB587D30}"/>
              </a:ext>
            </a:extLst>
          </p:cNvPr>
          <p:cNvSpPr/>
          <p:nvPr/>
        </p:nvSpPr>
        <p:spPr>
          <a:xfrm>
            <a:off x="104772" y="583656"/>
            <a:ext cx="6096003" cy="407606"/>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Test 3 </a:t>
            </a:r>
            <a:r>
              <a:rPr lang="zh-CN" altLang="en-US" sz="1600" b="1" dirty="0">
                <a:solidFill>
                  <a:schemeClr val="tx1"/>
                </a:solidFill>
              </a:rPr>
              <a:t>的 </a:t>
            </a:r>
            <a:r>
              <a:rPr lang="en-US" altLang="zh-CN" sz="1600" b="1" dirty="0">
                <a:solidFill>
                  <a:schemeClr val="tx1"/>
                </a:solidFill>
              </a:rPr>
              <a:t>task prompt</a:t>
            </a:r>
          </a:p>
        </p:txBody>
      </p:sp>
      <p:sp>
        <p:nvSpPr>
          <p:cNvPr id="5" name="文本框 4">
            <a:extLst>
              <a:ext uri="{FF2B5EF4-FFF2-40B4-BE49-F238E27FC236}">
                <a16:creationId xmlns:a16="http://schemas.microsoft.com/office/drawing/2014/main" id="{1E345200-7463-9941-B87A-BD30E5B2E548}"/>
              </a:ext>
            </a:extLst>
          </p:cNvPr>
          <p:cNvSpPr txBox="1"/>
          <p:nvPr/>
        </p:nvSpPr>
        <p:spPr>
          <a:xfrm>
            <a:off x="6259420" y="583656"/>
            <a:ext cx="5813252" cy="5878532"/>
          </a:xfrm>
          <a:prstGeom prst="rect">
            <a:avLst/>
          </a:prstGeom>
          <a:solidFill>
            <a:schemeClr val="tx1"/>
          </a:solidFill>
        </p:spPr>
        <p:txBody>
          <a:bodyPr wrap="square">
            <a:spAutoFit/>
          </a:bodyPr>
          <a:lstStyle/>
          <a:p>
            <a:r>
              <a:rPr lang="en-US" altLang="zh-CN" sz="900" b="0" dirty="0">
                <a:solidFill>
                  <a:srgbClr val="CCCCCC"/>
                </a:solidFill>
                <a:effectLst/>
                <a:latin typeface="Consolas" panose="020B0609020204030204" pitchFamily="49" charset="0"/>
              </a:rPr>
              <a:t>(</a:t>
            </a:r>
            <a:r>
              <a:rPr lang="zh-CN" altLang="en-US" sz="900" b="0" dirty="0">
                <a:solidFill>
                  <a:srgbClr val="CCCCCC"/>
                </a:solidFill>
                <a:effectLst/>
                <a:latin typeface="Consolas" panose="020B0609020204030204" pitchFamily="49" charset="0"/>
              </a:rPr>
              <a:t>省略</a:t>
            </a:r>
            <a:r>
              <a:rPr lang="en-US" altLang="zh-CN" sz="900" b="0" dirty="0">
                <a:solidFill>
                  <a:srgbClr val="CCCCCC"/>
                </a:solidFill>
                <a:effectLst/>
                <a:latin typeface="Consolas" panose="020B0609020204030204" pitchFamily="49" charset="0"/>
              </a:rPr>
              <a:t>)</a:t>
            </a:r>
            <a:endParaRPr lang="en-US" altLang="zh-CN" sz="900" b="0" dirty="0">
              <a:solidFill>
                <a:srgbClr val="6A9955"/>
              </a:solidFill>
              <a:effectLst/>
              <a:latin typeface="Consolas" panose="020B0609020204030204" pitchFamily="49" charset="0"/>
            </a:endParaRPr>
          </a:p>
          <a:p>
            <a:r>
              <a:rPr lang="en-US" altLang="zh-CN" sz="1100" b="0" dirty="0">
                <a:solidFill>
                  <a:srgbClr val="6A9955"/>
                </a:solidFill>
                <a:effectLst/>
                <a:latin typeface="Consolas" panose="020B0609020204030204" pitchFamily="49" charset="0"/>
              </a:rPr>
              <a:t># </a:t>
            </a:r>
            <a:r>
              <a:rPr lang="zh-CN" altLang="en-US" sz="1100" b="0" dirty="0">
                <a:solidFill>
                  <a:srgbClr val="6A9955"/>
                </a:solidFill>
                <a:effectLst/>
                <a:latin typeface="Consolas" panose="020B0609020204030204" pitchFamily="49" charset="0"/>
              </a:rPr>
              <a:t>特征选择</a:t>
            </a:r>
            <a:endParaRPr lang="zh-CN" altLang="en-US" sz="1100" b="0" dirty="0">
              <a:solidFill>
                <a:srgbClr val="CCCCCC"/>
              </a:solidFill>
              <a:effectLst/>
              <a:latin typeface="Consolas" panose="020B0609020204030204" pitchFamily="49" charset="0"/>
            </a:endParaRPr>
          </a:p>
          <a:p>
            <a:r>
              <a:rPr lang="en-US" altLang="zh-CN" sz="1200" b="1" dirty="0">
                <a:solidFill>
                  <a:srgbClr val="6A9955"/>
                </a:solidFill>
                <a:effectLst/>
                <a:latin typeface="Consolas" panose="020B0609020204030204" pitchFamily="49" charset="0"/>
              </a:rPr>
              <a:t># </a:t>
            </a:r>
            <a:r>
              <a:rPr lang="zh-CN" altLang="en-US" sz="1200" b="1" dirty="0">
                <a:solidFill>
                  <a:srgbClr val="6A9955"/>
                </a:solidFill>
                <a:effectLst/>
                <a:latin typeface="Consolas" panose="020B0609020204030204" pitchFamily="49" charset="0"/>
              </a:rPr>
              <a:t>保留所有地理区域相关的特征</a:t>
            </a:r>
            <a:endParaRPr lang="zh-CN" altLang="en-US" sz="1200" b="1" dirty="0">
              <a:solidFill>
                <a:srgbClr val="CCCCCC"/>
              </a:solidFill>
              <a:effectLst/>
              <a:latin typeface="Consolas" panose="020B0609020204030204" pitchFamily="49" charset="0"/>
            </a:endParaRPr>
          </a:p>
          <a:p>
            <a:r>
              <a:rPr lang="en-US" altLang="zh-CN" sz="1100" b="0" dirty="0" err="1">
                <a:solidFill>
                  <a:srgbClr val="9CDCFE"/>
                </a:solidFill>
                <a:effectLst/>
                <a:latin typeface="Consolas" panose="020B0609020204030204" pitchFamily="49" charset="0"/>
              </a:rPr>
              <a:t>geo_features</a:t>
            </a:r>
            <a:r>
              <a:rPr lang="en-US" altLang="zh-CN" sz="1100" b="0" dirty="0">
                <a:solidFill>
                  <a:srgbClr val="CCCCCC"/>
                </a:solidFill>
                <a:effectLst/>
                <a:latin typeface="Consolas" panose="020B0609020204030204" pitchFamily="49" charset="0"/>
              </a:rPr>
              <a:t> </a:t>
            </a:r>
            <a:r>
              <a:rPr lang="en-US" altLang="zh-CN" sz="1100" b="0" dirty="0">
                <a:solidFill>
                  <a:srgbClr val="D4D4D4"/>
                </a:solidFill>
                <a:effectLst/>
                <a:latin typeface="Consolas" panose="020B0609020204030204" pitchFamily="49" charset="0"/>
              </a:rPr>
              <a:t>=</a:t>
            </a:r>
            <a:r>
              <a:rPr lang="en-US" altLang="zh-CN" sz="1100" b="0" dirty="0">
                <a:solidFill>
                  <a:srgbClr val="CCCCCC"/>
                </a:solidFill>
                <a:effectLst/>
                <a:latin typeface="Consolas" panose="020B0609020204030204" pitchFamily="49" charset="0"/>
              </a:rPr>
              <a:t> [</a:t>
            </a:r>
            <a:r>
              <a:rPr lang="en-US" altLang="zh-CN" sz="1100" b="0" dirty="0">
                <a:solidFill>
                  <a:srgbClr val="9CDCFE"/>
                </a:solidFill>
                <a:effectLst/>
                <a:latin typeface="Consolas" panose="020B0609020204030204" pitchFamily="49" charset="0"/>
              </a:rPr>
              <a:t>col</a:t>
            </a:r>
            <a:r>
              <a:rPr lang="en-US" altLang="zh-CN" sz="1100" b="0" dirty="0">
                <a:solidFill>
                  <a:srgbClr val="CCCCCC"/>
                </a:solidFill>
                <a:effectLst/>
                <a:latin typeface="Consolas" panose="020B0609020204030204" pitchFamily="49" charset="0"/>
              </a:rPr>
              <a:t> </a:t>
            </a:r>
            <a:r>
              <a:rPr lang="en-US" altLang="zh-CN" sz="1100" b="0" dirty="0">
                <a:solidFill>
                  <a:srgbClr val="C586C0"/>
                </a:solidFill>
                <a:effectLst/>
                <a:latin typeface="Consolas" panose="020B0609020204030204" pitchFamily="49" charset="0"/>
              </a:rPr>
              <a:t>for</a:t>
            </a:r>
            <a:r>
              <a:rPr lang="en-US" altLang="zh-CN" sz="1100" b="0" dirty="0">
                <a:solidFill>
                  <a:srgbClr val="CCCCCC"/>
                </a:solidFill>
                <a:effectLst/>
                <a:latin typeface="Consolas" panose="020B0609020204030204" pitchFamily="49" charset="0"/>
              </a:rPr>
              <a:t> </a:t>
            </a:r>
            <a:r>
              <a:rPr lang="en-US" altLang="zh-CN" sz="1100" b="0" dirty="0">
                <a:solidFill>
                  <a:srgbClr val="9CDCFE"/>
                </a:solidFill>
                <a:effectLst/>
                <a:latin typeface="Consolas" panose="020B0609020204030204" pitchFamily="49" charset="0"/>
              </a:rPr>
              <a:t>col</a:t>
            </a:r>
            <a:r>
              <a:rPr lang="en-US" altLang="zh-CN" sz="1100" b="0" dirty="0">
                <a:solidFill>
                  <a:srgbClr val="CCCCCC"/>
                </a:solidFill>
                <a:effectLst/>
                <a:latin typeface="Consolas" panose="020B0609020204030204" pitchFamily="49" charset="0"/>
              </a:rPr>
              <a:t> </a:t>
            </a:r>
            <a:r>
              <a:rPr lang="en-US" altLang="zh-CN" sz="1100" b="0" dirty="0">
                <a:solidFill>
                  <a:srgbClr val="C586C0"/>
                </a:solidFill>
                <a:effectLst/>
                <a:latin typeface="Consolas" panose="020B0609020204030204" pitchFamily="49" charset="0"/>
              </a:rPr>
              <a:t>in</a:t>
            </a:r>
            <a:r>
              <a:rPr lang="en-US" altLang="zh-CN" sz="1100" b="0" dirty="0">
                <a:solidFill>
                  <a:srgbClr val="CCCCCC"/>
                </a:solidFill>
                <a:effectLst/>
                <a:latin typeface="Consolas" panose="020B0609020204030204" pitchFamily="49" charset="0"/>
              </a:rPr>
              <a:t> </a:t>
            </a:r>
            <a:r>
              <a:rPr lang="en-US" altLang="zh-CN" sz="1100" b="0" dirty="0" err="1">
                <a:solidFill>
                  <a:srgbClr val="4FC1FF"/>
                </a:solidFill>
                <a:effectLst/>
                <a:latin typeface="Consolas" panose="020B0609020204030204" pitchFamily="49" charset="0"/>
              </a:rPr>
              <a:t>X</a:t>
            </a:r>
            <a:r>
              <a:rPr lang="en-US" altLang="zh-CN" sz="1100" b="0" dirty="0" err="1">
                <a:solidFill>
                  <a:srgbClr val="CCCCCC"/>
                </a:solidFill>
                <a:effectLst/>
                <a:latin typeface="Consolas" panose="020B0609020204030204" pitchFamily="49" charset="0"/>
              </a:rPr>
              <a:t>.</a:t>
            </a:r>
            <a:r>
              <a:rPr lang="en-US" altLang="zh-CN" sz="1100" b="0" dirty="0" err="1">
                <a:solidFill>
                  <a:srgbClr val="9CDCFE"/>
                </a:solidFill>
                <a:effectLst/>
                <a:latin typeface="Consolas" panose="020B0609020204030204" pitchFamily="49" charset="0"/>
              </a:rPr>
              <a:t>columns</a:t>
            </a:r>
            <a:r>
              <a:rPr lang="en-US" altLang="zh-CN" sz="1100" b="0" dirty="0">
                <a:solidFill>
                  <a:srgbClr val="CCCCCC"/>
                </a:solidFill>
                <a:effectLst/>
                <a:latin typeface="Consolas" panose="020B0609020204030204" pitchFamily="49" charset="0"/>
              </a:rPr>
              <a:t> </a:t>
            </a:r>
            <a:r>
              <a:rPr lang="en-US" altLang="zh-CN" sz="1100" b="0" dirty="0">
                <a:solidFill>
                  <a:srgbClr val="C586C0"/>
                </a:solidFill>
                <a:effectLst/>
                <a:latin typeface="Consolas" panose="020B0609020204030204" pitchFamily="49" charset="0"/>
              </a:rPr>
              <a:t>if</a:t>
            </a:r>
            <a:r>
              <a:rPr lang="en-US" altLang="zh-CN" sz="1100" b="0" dirty="0">
                <a:solidFill>
                  <a:srgbClr val="CCCCCC"/>
                </a:solidFill>
                <a:effectLst/>
                <a:latin typeface="Consolas" panose="020B0609020204030204" pitchFamily="49" charset="0"/>
              </a:rPr>
              <a:t> </a:t>
            </a:r>
            <a:r>
              <a:rPr lang="en-US" altLang="zh-CN" sz="1100" b="0" dirty="0">
                <a:solidFill>
                  <a:srgbClr val="9CDCFE"/>
                </a:solidFill>
                <a:effectLst/>
                <a:latin typeface="Consolas" panose="020B0609020204030204" pitchFamily="49" charset="0"/>
              </a:rPr>
              <a:t>col</a:t>
            </a:r>
            <a:r>
              <a:rPr lang="en-US" altLang="zh-CN" sz="1100" b="0" dirty="0">
                <a:solidFill>
                  <a:srgbClr val="CCCCCC"/>
                </a:solidFill>
                <a:effectLst/>
                <a:latin typeface="Consolas" panose="020B0609020204030204" pitchFamily="49" charset="0"/>
              </a:rPr>
              <a:t> </a:t>
            </a:r>
            <a:r>
              <a:rPr lang="en-US" altLang="zh-CN" sz="1100" b="0" dirty="0">
                <a:solidFill>
                  <a:srgbClr val="569CD6"/>
                </a:solidFill>
                <a:effectLst/>
                <a:latin typeface="Consolas" panose="020B0609020204030204" pitchFamily="49" charset="0"/>
              </a:rPr>
              <a:t>in</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'AL'</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'AZ'</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'CA'</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'CO'</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'CT'</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'FL'</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'GA'</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'IL'</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'IN'</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'IA'</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'KS'</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'KY'</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'LA'</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'ME'</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'MD'</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'MA'</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'MI'</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'MN'</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'MO'</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'NJ'</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'NM'</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'NY'</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'NC'</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'OH'</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'OK'</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'OR'</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'PA'</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'SC'</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'TN'</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'TX'</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'VA'</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'WA'</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'WV'</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'WI'</a:t>
            </a:r>
            <a:r>
              <a:rPr lang="en-US" altLang="zh-CN" sz="1100" b="0" dirty="0">
                <a:solidFill>
                  <a:srgbClr val="CCCCCC"/>
                </a:solidFill>
                <a:effectLst/>
                <a:latin typeface="Consolas" panose="020B0609020204030204" pitchFamily="49" charset="0"/>
              </a:rPr>
              <a:t>]]</a:t>
            </a:r>
            <a:br>
              <a:rPr lang="en-US" altLang="zh-CN" sz="1100" b="0" dirty="0">
                <a:solidFill>
                  <a:srgbClr val="CCCCCC"/>
                </a:solidFill>
                <a:effectLst/>
                <a:latin typeface="Consolas" panose="020B0609020204030204" pitchFamily="49" charset="0"/>
              </a:rPr>
            </a:br>
            <a:r>
              <a:rPr lang="en-US" altLang="zh-CN" sz="1100" b="0" dirty="0">
                <a:solidFill>
                  <a:srgbClr val="6A9955"/>
                </a:solidFill>
                <a:effectLst/>
                <a:latin typeface="Consolas" panose="020B0609020204030204" pitchFamily="49" charset="0"/>
              </a:rPr>
              <a:t># </a:t>
            </a:r>
            <a:r>
              <a:rPr lang="zh-CN" altLang="en-US" sz="1100" b="0" dirty="0">
                <a:solidFill>
                  <a:srgbClr val="6A9955"/>
                </a:solidFill>
                <a:effectLst/>
                <a:latin typeface="Consolas" panose="020B0609020204030204" pitchFamily="49" charset="0"/>
              </a:rPr>
              <a:t>选择前两天的特征</a:t>
            </a:r>
            <a:endParaRPr lang="zh-CN" altLang="en-US" sz="1100" b="0" dirty="0">
              <a:solidFill>
                <a:srgbClr val="CCCCCC"/>
              </a:solidFill>
              <a:effectLst/>
              <a:latin typeface="Consolas" panose="020B0609020204030204" pitchFamily="49" charset="0"/>
            </a:endParaRPr>
          </a:p>
          <a:p>
            <a:r>
              <a:rPr lang="en-US" altLang="zh-CN" sz="1100" b="0" dirty="0">
                <a:solidFill>
                  <a:srgbClr val="9CDCFE"/>
                </a:solidFill>
                <a:effectLst/>
                <a:latin typeface="Consolas" panose="020B0609020204030204" pitchFamily="49" charset="0"/>
              </a:rPr>
              <a:t>day1_features</a:t>
            </a:r>
            <a:r>
              <a:rPr lang="en-US" altLang="zh-CN" sz="1100" b="0" dirty="0">
                <a:solidFill>
                  <a:srgbClr val="CCCCCC"/>
                </a:solidFill>
                <a:effectLst/>
                <a:latin typeface="Consolas" panose="020B0609020204030204" pitchFamily="49" charset="0"/>
              </a:rPr>
              <a:t> </a:t>
            </a:r>
            <a:r>
              <a:rPr lang="en-US" altLang="zh-CN" sz="1100" b="0" dirty="0">
                <a:solidFill>
                  <a:srgbClr val="D4D4D4"/>
                </a:solidFill>
                <a:effectLst/>
                <a:latin typeface="Consolas" panose="020B0609020204030204" pitchFamily="49" charset="0"/>
              </a:rPr>
              <a:t>=</a:t>
            </a:r>
            <a:r>
              <a:rPr lang="en-US" altLang="zh-CN" sz="1100" b="0" dirty="0">
                <a:solidFill>
                  <a:srgbClr val="CCCCCC"/>
                </a:solidFill>
                <a:effectLst/>
                <a:latin typeface="Consolas" panose="020B0609020204030204" pitchFamily="49" charset="0"/>
              </a:rPr>
              <a:t> [</a:t>
            </a:r>
            <a:r>
              <a:rPr lang="en-US" altLang="zh-CN" sz="1100" b="0" dirty="0">
                <a:solidFill>
                  <a:srgbClr val="9CDCFE"/>
                </a:solidFill>
                <a:effectLst/>
                <a:latin typeface="Consolas" panose="020B0609020204030204" pitchFamily="49" charset="0"/>
              </a:rPr>
              <a:t>col</a:t>
            </a:r>
            <a:r>
              <a:rPr lang="en-US" altLang="zh-CN" sz="1100" b="0" dirty="0">
                <a:solidFill>
                  <a:srgbClr val="CCCCCC"/>
                </a:solidFill>
                <a:effectLst/>
                <a:latin typeface="Consolas" panose="020B0609020204030204" pitchFamily="49" charset="0"/>
              </a:rPr>
              <a:t> </a:t>
            </a:r>
            <a:r>
              <a:rPr lang="en-US" altLang="zh-CN" sz="1100" b="0" dirty="0">
                <a:solidFill>
                  <a:srgbClr val="C586C0"/>
                </a:solidFill>
                <a:effectLst/>
                <a:latin typeface="Consolas" panose="020B0609020204030204" pitchFamily="49" charset="0"/>
              </a:rPr>
              <a:t>for</a:t>
            </a:r>
            <a:r>
              <a:rPr lang="en-US" altLang="zh-CN" sz="1100" b="0" dirty="0">
                <a:solidFill>
                  <a:srgbClr val="CCCCCC"/>
                </a:solidFill>
                <a:effectLst/>
                <a:latin typeface="Consolas" panose="020B0609020204030204" pitchFamily="49" charset="0"/>
              </a:rPr>
              <a:t> </a:t>
            </a:r>
            <a:r>
              <a:rPr lang="en-US" altLang="zh-CN" sz="1100" b="0" dirty="0">
                <a:solidFill>
                  <a:srgbClr val="9CDCFE"/>
                </a:solidFill>
                <a:effectLst/>
                <a:latin typeface="Consolas" panose="020B0609020204030204" pitchFamily="49" charset="0"/>
              </a:rPr>
              <a:t>col</a:t>
            </a:r>
            <a:r>
              <a:rPr lang="en-US" altLang="zh-CN" sz="1100" b="0" dirty="0">
                <a:solidFill>
                  <a:srgbClr val="CCCCCC"/>
                </a:solidFill>
                <a:effectLst/>
                <a:latin typeface="Consolas" panose="020B0609020204030204" pitchFamily="49" charset="0"/>
              </a:rPr>
              <a:t> </a:t>
            </a:r>
            <a:r>
              <a:rPr lang="en-US" altLang="zh-CN" sz="1100" b="0" dirty="0">
                <a:solidFill>
                  <a:srgbClr val="C586C0"/>
                </a:solidFill>
                <a:effectLst/>
                <a:latin typeface="Consolas" panose="020B0609020204030204" pitchFamily="49" charset="0"/>
              </a:rPr>
              <a:t>in</a:t>
            </a:r>
            <a:r>
              <a:rPr lang="en-US" altLang="zh-CN" sz="1100" b="0" dirty="0">
                <a:solidFill>
                  <a:srgbClr val="CCCCCC"/>
                </a:solidFill>
                <a:effectLst/>
                <a:latin typeface="Consolas" panose="020B0609020204030204" pitchFamily="49" charset="0"/>
              </a:rPr>
              <a:t> </a:t>
            </a:r>
            <a:r>
              <a:rPr lang="en-US" altLang="zh-CN" sz="1100" b="0" dirty="0" err="1">
                <a:solidFill>
                  <a:srgbClr val="4FC1FF"/>
                </a:solidFill>
                <a:effectLst/>
                <a:latin typeface="Consolas" panose="020B0609020204030204" pitchFamily="49" charset="0"/>
              </a:rPr>
              <a:t>X</a:t>
            </a:r>
            <a:r>
              <a:rPr lang="en-US" altLang="zh-CN" sz="1100" b="0" dirty="0" err="1">
                <a:solidFill>
                  <a:srgbClr val="CCCCCC"/>
                </a:solidFill>
                <a:effectLst/>
                <a:latin typeface="Consolas" panose="020B0609020204030204" pitchFamily="49" charset="0"/>
              </a:rPr>
              <a:t>.</a:t>
            </a:r>
            <a:r>
              <a:rPr lang="en-US" altLang="zh-CN" sz="1100" b="0" dirty="0" err="1">
                <a:solidFill>
                  <a:srgbClr val="9CDCFE"/>
                </a:solidFill>
                <a:effectLst/>
                <a:latin typeface="Consolas" panose="020B0609020204030204" pitchFamily="49" charset="0"/>
              </a:rPr>
              <a:t>columns</a:t>
            </a:r>
            <a:r>
              <a:rPr lang="en-US" altLang="zh-CN" sz="1100" b="0" dirty="0">
                <a:solidFill>
                  <a:srgbClr val="CCCCCC"/>
                </a:solidFill>
                <a:effectLst/>
                <a:latin typeface="Consolas" panose="020B0609020204030204" pitchFamily="49" charset="0"/>
              </a:rPr>
              <a:t> </a:t>
            </a:r>
            <a:r>
              <a:rPr lang="en-US" altLang="zh-CN" sz="1100" b="0" dirty="0">
                <a:solidFill>
                  <a:srgbClr val="C586C0"/>
                </a:solidFill>
                <a:effectLst/>
                <a:latin typeface="Consolas" panose="020B0609020204030204" pitchFamily="49" charset="0"/>
              </a:rPr>
              <a:t>if</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'day1'</a:t>
            </a:r>
            <a:r>
              <a:rPr lang="en-US" altLang="zh-CN" sz="1100" b="0" dirty="0">
                <a:solidFill>
                  <a:srgbClr val="CCCCCC"/>
                </a:solidFill>
                <a:effectLst/>
                <a:latin typeface="Consolas" panose="020B0609020204030204" pitchFamily="49" charset="0"/>
              </a:rPr>
              <a:t> </a:t>
            </a:r>
            <a:r>
              <a:rPr lang="en-US" altLang="zh-CN" sz="1100" b="0" dirty="0">
                <a:solidFill>
                  <a:srgbClr val="569CD6"/>
                </a:solidFill>
                <a:effectLst/>
                <a:latin typeface="Consolas" panose="020B0609020204030204" pitchFamily="49" charset="0"/>
              </a:rPr>
              <a:t>in</a:t>
            </a:r>
            <a:r>
              <a:rPr lang="en-US" altLang="zh-CN" sz="1100" b="0" dirty="0">
                <a:solidFill>
                  <a:srgbClr val="CCCCCC"/>
                </a:solidFill>
                <a:effectLst/>
                <a:latin typeface="Consolas" panose="020B0609020204030204" pitchFamily="49" charset="0"/>
              </a:rPr>
              <a:t> </a:t>
            </a:r>
            <a:r>
              <a:rPr lang="en-US" altLang="zh-CN" sz="1100" b="0" dirty="0">
                <a:solidFill>
                  <a:srgbClr val="9CDCFE"/>
                </a:solidFill>
                <a:effectLst/>
                <a:latin typeface="Consolas" panose="020B0609020204030204" pitchFamily="49" charset="0"/>
              </a:rPr>
              <a:t>col</a:t>
            </a:r>
            <a:r>
              <a:rPr lang="en-US" altLang="zh-CN" sz="1100" b="0" dirty="0">
                <a:solidFill>
                  <a:srgbClr val="CCCCCC"/>
                </a:solidFill>
                <a:effectLst/>
                <a:latin typeface="Consolas" panose="020B0609020204030204" pitchFamily="49" charset="0"/>
              </a:rPr>
              <a:t>]</a:t>
            </a:r>
          </a:p>
          <a:p>
            <a:r>
              <a:rPr lang="en-US" altLang="zh-CN" sz="1100" b="0" dirty="0">
                <a:solidFill>
                  <a:srgbClr val="9CDCFE"/>
                </a:solidFill>
                <a:effectLst/>
                <a:latin typeface="Consolas" panose="020B0609020204030204" pitchFamily="49" charset="0"/>
              </a:rPr>
              <a:t>day2_features</a:t>
            </a:r>
            <a:r>
              <a:rPr lang="en-US" altLang="zh-CN" sz="1100" b="0" dirty="0">
                <a:solidFill>
                  <a:srgbClr val="CCCCCC"/>
                </a:solidFill>
                <a:effectLst/>
                <a:latin typeface="Consolas" panose="020B0609020204030204" pitchFamily="49" charset="0"/>
              </a:rPr>
              <a:t> </a:t>
            </a:r>
            <a:r>
              <a:rPr lang="en-US" altLang="zh-CN" sz="1100" b="0" dirty="0">
                <a:solidFill>
                  <a:srgbClr val="D4D4D4"/>
                </a:solidFill>
                <a:effectLst/>
                <a:latin typeface="Consolas" panose="020B0609020204030204" pitchFamily="49" charset="0"/>
              </a:rPr>
              <a:t>=</a:t>
            </a:r>
            <a:r>
              <a:rPr lang="en-US" altLang="zh-CN" sz="1100" b="0" dirty="0">
                <a:solidFill>
                  <a:srgbClr val="CCCCCC"/>
                </a:solidFill>
                <a:effectLst/>
                <a:latin typeface="Consolas" panose="020B0609020204030204" pitchFamily="49" charset="0"/>
              </a:rPr>
              <a:t> [</a:t>
            </a:r>
            <a:r>
              <a:rPr lang="en-US" altLang="zh-CN" sz="1100" b="0" dirty="0">
                <a:solidFill>
                  <a:srgbClr val="9CDCFE"/>
                </a:solidFill>
                <a:effectLst/>
                <a:latin typeface="Consolas" panose="020B0609020204030204" pitchFamily="49" charset="0"/>
              </a:rPr>
              <a:t>col</a:t>
            </a:r>
            <a:r>
              <a:rPr lang="en-US" altLang="zh-CN" sz="1100" b="0" dirty="0">
                <a:solidFill>
                  <a:srgbClr val="CCCCCC"/>
                </a:solidFill>
                <a:effectLst/>
                <a:latin typeface="Consolas" panose="020B0609020204030204" pitchFamily="49" charset="0"/>
              </a:rPr>
              <a:t> </a:t>
            </a:r>
            <a:r>
              <a:rPr lang="en-US" altLang="zh-CN" sz="1100" b="0" dirty="0">
                <a:solidFill>
                  <a:srgbClr val="C586C0"/>
                </a:solidFill>
                <a:effectLst/>
                <a:latin typeface="Consolas" panose="020B0609020204030204" pitchFamily="49" charset="0"/>
              </a:rPr>
              <a:t>for</a:t>
            </a:r>
            <a:r>
              <a:rPr lang="en-US" altLang="zh-CN" sz="1100" b="0" dirty="0">
                <a:solidFill>
                  <a:srgbClr val="CCCCCC"/>
                </a:solidFill>
                <a:effectLst/>
                <a:latin typeface="Consolas" panose="020B0609020204030204" pitchFamily="49" charset="0"/>
              </a:rPr>
              <a:t> </a:t>
            </a:r>
            <a:r>
              <a:rPr lang="en-US" altLang="zh-CN" sz="1100" b="0" dirty="0">
                <a:solidFill>
                  <a:srgbClr val="9CDCFE"/>
                </a:solidFill>
                <a:effectLst/>
                <a:latin typeface="Consolas" panose="020B0609020204030204" pitchFamily="49" charset="0"/>
              </a:rPr>
              <a:t>col</a:t>
            </a:r>
            <a:r>
              <a:rPr lang="en-US" altLang="zh-CN" sz="1100" b="0" dirty="0">
                <a:solidFill>
                  <a:srgbClr val="CCCCCC"/>
                </a:solidFill>
                <a:effectLst/>
                <a:latin typeface="Consolas" panose="020B0609020204030204" pitchFamily="49" charset="0"/>
              </a:rPr>
              <a:t> </a:t>
            </a:r>
            <a:r>
              <a:rPr lang="en-US" altLang="zh-CN" sz="1100" b="0" dirty="0">
                <a:solidFill>
                  <a:srgbClr val="C586C0"/>
                </a:solidFill>
                <a:effectLst/>
                <a:latin typeface="Consolas" panose="020B0609020204030204" pitchFamily="49" charset="0"/>
              </a:rPr>
              <a:t>in</a:t>
            </a:r>
            <a:r>
              <a:rPr lang="en-US" altLang="zh-CN" sz="1100" b="0" dirty="0">
                <a:solidFill>
                  <a:srgbClr val="CCCCCC"/>
                </a:solidFill>
                <a:effectLst/>
                <a:latin typeface="Consolas" panose="020B0609020204030204" pitchFamily="49" charset="0"/>
              </a:rPr>
              <a:t> </a:t>
            </a:r>
            <a:r>
              <a:rPr lang="en-US" altLang="zh-CN" sz="1100" b="0" dirty="0" err="1">
                <a:solidFill>
                  <a:srgbClr val="4FC1FF"/>
                </a:solidFill>
                <a:effectLst/>
                <a:latin typeface="Consolas" panose="020B0609020204030204" pitchFamily="49" charset="0"/>
              </a:rPr>
              <a:t>X</a:t>
            </a:r>
            <a:r>
              <a:rPr lang="en-US" altLang="zh-CN" sz="1100" b="0" dirty="0" err="1">
                <a:solidFill>
                  <a:srgbClr val="CCCCCC"/>
                </a:solidFill>
                <a:effectLst/>
                <a:latin typeface="Consolas" panose="020B0609020204030204" pitchFamily="49" charset="0"/>
              </a:rPr>
              <a:t>.</a:t>
            </a:r>
            <a:r>
              <a:rPr lang="en-US" altLang="zh-CN" sz="1100" b="0" dirty="0" err="1">
                <a:solidFill>
                  <a:srgbClr val="9CDCFE"/>
                </a:solidFill>
                <a:effectLst/>
                <a:latin typeface="Consolas" panose="020B0609020204030204" pitchFamily="49" charset="0"/>
              </a:rPr>
              <a:t>columns</a:t>
            </a:r>
            <a:r>
              <a:rPr lang="en-US" altLang="zh-CN" sz="1100" b="0" dirty="0">
                <a:solidFill>
                  <a:srgbClr val="CCCCCC"/>
                </a:solidFill>
                <a:effectLst/>
                <a:latin typeface="Consolas" panose="020B0609020204030204" pitchFamily="49" charset="0"/>
              </a:rPr>
              <a:t> </a:t>
            </a:r>
            <a:r>
              <a:rPr lang="en-US" altLang="zh-CN" sz="1100" b="0" dirty="0">
                <a:solidFill>
                  <a:srgbClr val="C586C0"/>
                </a:solidFill>
                <a:effectLst/>
                <a:latin typeface="Consolas" panose="020B0609020204030204" pitchFamily="49" charset="0"/>
              </a:rPr>
              <a:t>if</a:t>
            </a:r>
            <a:r>
              <a:rPr lang="en-US" altLang="zh-CN" sz="1100" b="0" dirty="0">
                <a:solidFill>
                  <a:srgbClr val="CCCCCC"/>
                </a:solidFill>
                <a:effectLst/>
                <a:latin typeface="Consolas" panose="020B0609020204030204" pitchFamily="49" charset="0"/>
              </a:rPr>
              <a:t> </a:t>
            </a:r>
            <a:r>
              <a:rPr lang="en-US" altLang="zh-CN" sz="1100" b="0" dirty="0">
                <a:solidFill>
                  <a:srgbClr val="CE9178"/>
                </a:solidFill>
                <a:effectLst/>
                <a:latin typeface="Consolas" panose="020B0609020204030204" pitchFamily="49" charset="0"/>
              </a:rPr>
              <a:t>'day2'</a:t>
            </a:r>
            <a:r>
              <a:rPr lang="en-US" altLang="zh-CN" sz="1100" b="0" dirty="0">
                <a:solidFill>
                  <a:srgbClr val="CCCCCC"/>
                </a:solidFill>
                <a:effectLst/>
                <a:latin typeface="Consolas" panose="020B0609020204030204" pitchFamily="49" charset="0"/>
              </a:rPr>
              <a:t> </a:t>
            </a:r>
            <a:r>
              <a:rPr lang="en-US" altLang="zh-CN" sz="1100" b="0" dirty="0">
                <a:solidFill>
                  <a:srgbClr val="569CD6"/>
                </a:solidFill>
                <a:effectLst/>
                <a:latin typeface="Consolas" panose="020B0609020204030204" pitchFamily="49" charset="0"/>
              </a:rPr>
              <a:t>in</a:t>
            </a:r>
            <a:r>
              <a:rPr lang="en-US" altLang="zh-CN" sz="1100" b="0" dirty="0">
                <a:solidFill>
                  <a:srgbClr val="CCCCCC"/>
                </a:solidFill>
                <a:effectLst/>
                <a:latin typeface="Consolas" panose="020B0609020204030204" pitchFamily="49" charset="0"/>
              </a:rPr>
              <a:t> </a:t>
            </a:r>
            <a:r>
              <a:rPr lang="en-US" altLang="zh-CN" sz="1100" b="0" dirty="0">
                <a:solidFill>
                  <a:srgbClr val="9CDCFE"/>
                </a:solidFill>
                <a:effectLst/>
                <a:latin typeface="Consolas" panose="020B0609020204030204" pitchFamily="49" charset="0"/>
              </a:rPr>
              <a:t>col</a:t>
            </a:r>
            <a:r>
              <a:rPr lang="en-US" altLang="zh-CN" sz="1100" b="0" dirty="0">
                <a:solidFill>
                  <a:srgbClr val="CCCCCC"/>
                </a:solidFill>
                <a:effectLst/>
                <a:latin typeface="Consolas" panose="020B0609020204030204" pitchFamily="49" charset="0"/>
              </a:rPr>
              <a:t>]</a:t>
            </a:r>
            <a:br>
              <a:rPr lang="en-US" altLang="zh-CN" sz="1100" b="0" dirty="0">
                <a:solidFill>
                  <a:srgbClr val="CCCCCC"/>
                </a:solidFill>
                <a:effectLst/>
                <a:latin typeface="Consolas" panose="020B0609020204030204" pitchFamily="49" charset="0"/>
              </a:rPr>
            </a:br>
            <a:r>
              <a:rPr lang="en-US" altLang="zh-CN" sz="1200" b="1" dirty="0">
                <a:solidFill>
                  <a:srgbClr val="6A9955"/>
                </a:solidFill>
                <a:effectLst/>
                <a:latin typeface="Consolas" panose="020B0609020204030204" pitchFamily="49" charset="0"/>
              </a:rPr>
              <a:t># </a:t>
            </a:r>
            <a:r>
              <a:rPr lang="zh-CN" altLang="en-US" sz="1200" b="1" dirty="0">
                <a:solidFill>
                  <a:srgbClr val="6A9955"/>
                </a:solidFill>
                <a:effectLst/>
                <a:latin typeface="Consolas" panose="020B0609020204030204" pitchFamily="49" charset="0"/>
              </a:rPr>
              <a:t>合并地理特征和前两天的特征</a:t>
            </a:r>
            <a:endParaRPr lang="zh-CN" altLang="en-US" sz="1200" b="1" dirty="0">
              <a:solidFill>
                <a:srgbClr val="CCCCCC"/>
              </a:solidFill>
              <a:effectLst/>
              <a:latin typeface="Consolas" panose="020B0609020204030204" pitchFamily="49" charset="0"/>
            </a:endParaRPr>
          </a:p>
          <a:p>
            <a:r>
              <a:rPr lang="en-US" altLang="zh-CN" sz="1100" b="0" dirty="0" err="1">
                <a:solidFill>
                  <a:srgbClr val="9CDCFE"/>
                </a:solidFill>
                <a:effectLst/>
                <a:latin typeface="Consolas" panose="020B0609020204030204" pitchFamily="49" charset="0"/>
              </a:rPr>
              <a:t>selected_features</a:t>
            </a:r>
            <a:r>
              <a:rPr lang="en-US" altLang="zh-CN" sz="1100" b="0" dirty="0">
                <a:solidFill>
                  <a:srgbClr val="CCCCCC"/>
                </a:solidFill>
                <a:effectLst/>
                <a:latin typeface="Consolas" panose="020B0609020204030204" pitchFamily="49" charset="0"/>
              </a:rPr>
              <a:t> </a:t>
            </a:r>
            <a:r>
              <a:rPr lang="en-US" altLang="zh-CN" sz="1100" b="0" dirty="0">
                <a:solidFill>
                  <a:srgbClr val="D4D4D4"/>
                </a:solidFill>
                <a:effectLst/>
                <a:latin typeface="Consolas" panose="020B0609020204030204" pitchFamily="49" charset="0"/>
              </a:rPr>
              <a:t>=</a:t>
            </a:r>
            <a:r>
              <a:rPr lang="en-US" altLang="zh-CN" sz="1100" b="0" dirty="0">
                <a:solidFill>
                  <a:srgbClr val="CCCCCC"/>
                </a:solidFill>
                <a:effectLst/>
                <a:latin typeface="Consolas" panose="020B0609020204030204" pitchFamily="49" charset="0"/>
              </a:rPr>
              <a:t> </a:t>
            </a:r>
            <a:r>
              <a:rPr lang="en-US" altLang="zh-CN" sz="1100" b="0" dirty="0" err="1">
                <a:solidFill>
                  <a:srgbClr val="9CDCFE"/>
                </a:solidFill>
                <a:effectLst/>
                <a:latin typeface="Consolas" panose="020B0609020204030204" pitchFamily="49" charset="0"/>
              </a:rPr>
              <a:t>geo_features</a:t>
            </a:r>
            <a:r>
              <a:rPr lang="en-US" altLang="zh-CN" sz="1100" b="0" dirty="0">
                <a:solidFill>
                  <a:srgbClr val="CCCCCC"/>
                </a:solidFill>
                <a:effectLst/>
                <a:latin typeface="Consolas" panose="020B0609020204030204" pitchFamily="49" charset="0"/>
              </a:rPr>
              <a:t> </a:t>
            </a:r>
            <a:r>
              <a:rPr lang="en-US" altLang="zh-CN" sz="1100" b="0" dirty="0">
                <a:solidFill>
                  <a:srgbClr val="D4D4D4"/>
                </a:solidFill>
                <a:effectLst/>
                <a:latin typeface="Consolas" panose="020B0609020204030204" pitchFamily="49" charset="0"/>
              </a:rPr>
              <a:t>+</a:t>
            </a:r>
            <a:r>
              <a:rPr lang="en-US" altLang="zh-CN" sz="1100" b="0" dirty="0">
                <a:solidFill>
                  <a:srgbClr val="CCCCCC"/>
                </a:solidFill>
                <a:effectLst/>
                <a:latin typeface="Consolas" panose="020B0609020204030204" pitchFamily="49" charset="0"/>
              </a:rPr>
              <a:t> </a:t>
            </a:r>
            <a:r>
              <a:rPr lang="en-US" altLang="zh-CN" sz="1100" b="0" dirty="0">
                <a:solidFill>
                  <a:srgbClr val="9CDCFE"/>
                </a:solidFill>
                <a:effectLst/>
                <a:latin typeface="Consolas" panose="020B0609020204030204" pitchFamily="49" charset="0"/>
              </a:rPr>
              <a:t>day1_features</a:t>
            </a:r>
            <a:r>
              <a:rPr lang="en-US" altLang="zh-CN" sz="1100" b="0" dirty="0">
                <a:solidFill>
                  <a:srgbClr val="CCCCCC"/>
                </a:solidFill>
                <a:effectLst/>
                <a:latin typeface="Consolas" panose="020B0609020204030204" pitchFamily="49" charset="0"/>
              </a:rPr>
              <a:t> </a:t>
            </a:r>
            <a:r>
              <a:rPr lang="en-US" altLang="zh-CN" sz="1100" b="0" dirty="0">
                <a:solidFill>
                  <a:srgbClr val="D4D4D4"/>
                </a:solidFill>
                <a:effectLst/>
                <a:latin typeface="Consolas" panose="020B0609020204030204" pitchFamily="49" charset="0"/>
              </a:rPr>
              <a:t>+</a:t>
            </a:r>
            <a:r>
              <a:rPr lang="en-US" altLang="zh-CN" sz="1100" b="0" dirty="0">
                <a:solidFill>
                  <a:srgbClr val="CCCCCC"/>
                </a:solidFill>
                <a:effectLst/>
                <a:latin typeface="Consolas" panose="020B0609020204030204" pitchFamily="49" charset="0"/>
              </a:rPr>
              <a:t> </a:t>
            </a:r>
            <a:r>
              <a:rPr lang="en-US" altLang="zh-CN" sz="1100" b="0" dirty="0">
                <a:solidFill>
                  <a:srgbClr val="9CDCFE"/>
                </a:solidFill>
                <a:effectLst/>
                <a:latin typeface="Consolas" panose="020B0609020204030204" pitchFamily="49" charset="0"/>
              </a:rPr>
              <a:t>day2_features</a:t>
            </a:r>
            <a:endParaRPr lang="en-US" altLang="zh-CN" sz="1100" b="1" dirty="0">
              <a:solidFill>
                <a:srgbClr val="6A9955"/>
              </a:solidFill>
              <a:effectLst/>
              <a:latin typeface="Consolas" panose="020B0609020204030204" pitchFamily="49" charset="0"/>
            </a:endParaRPr>
          </a:p>
          <a:p>
            <a:r>
              <a:rPr lang="en-US" altLang="zh-CN" sz="1100" b="1" dirty="0">
                <a:solidFill>
                  <a:srgbClr val="6A9955"/>
                </a:solidFill>
                <a:effectLst/>
                <a:latin typeface="Consolas" panose="020B0609020204030204" pitchFamily="49" charset="0"/>
              </a:rPr>
              <a:t># </a:t>
            </a:r>
            <a:r>
              <a:rPr lang="zh-CN" altLang="en-US" sz="1100" b="1" dirty="0">
                <a:solidFill>
                  <a:srgbClr val="6A9955"/>
                </a:solidFill>
                <a:effectLst/>
                <a:latin typeface="Consolas" panose="020B0609020204030204" pitchFamily="49" charset="0"/>
              </a:rPr>
              <a:t>数据预处理</a:t>
            </a:r>
            <a:endParaRPr lang="zh-CN" altLang="en-US" sz="1100" b="1" dirty="0">
              <a:solidFill>
                <a:srgbClr val="CCCCCC"/>
              </a:solidFill>
              <a:effectLst/>
              <a:latin typeface="Consolas" panose="020B0609020204030204" pitchFamily="49" charset="0"/>
            </a:endParaRPr>
          </a:p>
          <a:p>
            <a:r>
              <a:rPr lang="en-US" altLang="zh-CN" sz="800" b="0" dirty="0" err="1">
                <a:solidFill>
                  <a:srgbClr val="9CDCFE"/>
                </a:solidFill>
                <a:effectLst/>
                <a:latin typeface="Consolas" panose="020B0609020204030204" pitchFamily="49" charset="0"/>
              </a:rPr>
              <a:t>numeric_features</a:t>
            </a:r>
            <a:r>
              <a:rPr lang="en-US" altLang="zh-CN" sz="800" b="0" dirty="0">
                <a:solidFill>
                  <a:srgbClr val="CCCCCC"/>
                </a:solidFill>
                <a:effectLst/>
                <a:latin typeface="Consolas" panose="020B0609020204030204" pitchFamily="49" charset="0"/>
              </a:rPr>
              <a:t> </a:t>
            </a:r>
            <a:r>
              <a:rPr lang="en-US" altLang="zh-CN" sz="800" b="0" dirty="0">
                <a:solidFill>
                  <a:srgbClr val="D4D4D4"/>
                </a:solidFill>
                <a:effectLst/>
                <a:latin typeface="Consolas" panose="020B0609020204030204" pitchFamily="49" charset="0"/>
              </a:rPr>
              <a:t>=</a:t>
            </a:r>
            <a:r>
              <a:rPr lang="en-US" altLang="zh-CN" sz="800" b="0" dirty="0">
                <a:solidFill>
                  <a:srgbClr val="CCCCCC"/>
                </a:solidFill>
                <a:effectLst/>
                <a:latin typeface="Consolas" panose="020B0609020204030204" pitchFamily="49" charset="0"/>
              </a:rPr>
              <a:t> [</a:t>
            </a:r>
            <a:r>
              <a:rPr lang="en-US" altLang="zh-CN" sz="800" b="0" dirty="0">
                <a:solidFill>
                  <a:srgbClr val="9CDCFE"/>
                </a:solidFill>
                <a:effectLst/>
                <a:latin typeface="Consolas" panose="020B0609020204030204" pitchFamily="49" charset="0"/>
              </a:rPr>
              <a:t>col</a:t>
            </a:r>
            <a:r>
              <a:rPr lang="en-US" altLang="zh-CN" sz="800" b="0" dirty="0">
                <a:solidFill>
                  <a:srgbClr val="CCCCCC"/>
                </a:solidFill>
                <a:effectLst/>
                <a:latin typeface="Consolas" panose="020B0609020204030204" pitchFamily="49" charset="0"/>
              </a:rPr>
              <a:t> </a:t>
            </a:r>
            <a:r>
              <a:rPr lang="en-US" altLang="zh-CN" sz="800" b="0" dirty="0">
                <a:solidFill>
                  <a:srgbClr val="C586C0"/>
                </a:solidFill>
                <a:effectLst/>
                <a:latin typeface="Consolas" panose="020B0609020204030204" pitchFamily="49" charset="0"/>
              </a:rPr>
              <a:t>for</a:t>
            </a:r>
            <a:r>
              <a:rPr lang="en-US" altLang="zh-CN" sz="800" b="0" dirty="0">
                <a:solidFill>
                  <a:srgbClr val="CCCCCC"/>
                </a:solidFill>
                <a:effectLst/>
                <a:latin typeface="Consolas" panose="020B0609020204030204" pitchFamily="49" charset="0"/>
              </a:rPr>
              <a:t> </a:t>
            </a:r>
            <a:r>
              <a:rPr lang="en-US" altLang="zh-CN" sz="800" b="0" dirty="0">
                <a:solidFill>
                  <a:srgbClr val="9CDCFE"/>
                </a:solidFill>
                <a:effectLst/>
                <a:latin typeface="Consolas" panose="020B0609020204030204" pitchFamily="49" charset="0"/>
              </a:rPr>
              <a:t>col</a:t>
            </a:r>
            <a:r>
              <a:rPr lang="en-US" altLang="zh-CN" sz="800" b="0" dirty="0">
                <a:solidFill>
                  <a:srgbClr val="CCCCCC"/>
                </a:solidFill>
                <a:effectLst/>
                <a:latin typeface="Consolas" panose="020B0609020204030204" pitchFamily="49" charset="0"/>
              </a:rPr>
              <a:t> </a:t>
            </a:r>
            <a:r>
              <a:rPr lang="en-US" altLang="zh-CN" sz="800" b="0" dirty="0">
                <a:solidFill>
                  <a:srgbClr val="C586C0"/>
                </a:solidFill>
                <a:effectLst/>
                <a:latin typeface="Consolas" panose="020B0609020204030204" pitchFamily="49" charset="0"/>
              </a:rPr>
              <a:t>in</a:t>
            </a:r>
            <a:r>
              <a:rPr lang="en-US" altLang="zh-CN" sz="800" b="0" dirty="0">
                <a:solidFill>
                  <a:srgbClr val="CCCCCC"/>
                </a:solidFill>
                <a:effectLst/>
                <a:latin typeface="Consolas" panose="020B0609020204030204" pitchFamily="49" charset="0"/>
              </a:rPr>
              <a:t> </a:t>
            </a:r>
            <a:r>
              <a:rPr lang="en-US" altLang="zh-CN" sz="800" b="0" dirty="0" err="1">
                <a:solidFill>
                  <a:srgbClr val="9CDCFE"/>
                </a:solidFill>
                <a:effectLst/>
                <a:latin typeface="Consolas" panose="020B0609020204030204" pitchFamily="49" charset="0"/>
              </a:rPr>
              <a:t>selected_features</a:t>
            </a:r>
            <a:r>
              <a:rPr lang="en-US" altLang="zh-CN" sz="800" b="0" dirty="0">
                <a:solidFill>
                  <a:srgbClr val="CCCCCC"/>
                </a:solidFill>
                <a:effectLst/>
                <a:latin typeface="Consolas" panose="020B0609020204030204" pitchFamily="49" charset="0"/>
              </a:rPr>
              <a:t> </a:t>
            </a:r>
            <a:r>
              <a:rPr lang="en-US" altLang="zh-CN" sz="800" b="0" dirty="0">
                <a:solidFill>
                  <a:srgbClr val="C586C0"/>
                </a:solidFill>
                <a:effectLst/>
                <a:latin typeface="Consolas" panose="020B0609020204030204" pitchFamily="49" charset="0"/>
              </a:rPr>
              <a:t>if</a:t>
            </a:r>
            <a:r>
              <a:rPr lang="en-US" altLang="zh-CN" sz="800" b="0" dirty="0">
                <a:solidFill>
                  <a:srgbClr val="CCCCCC"/>
                </a:solidFill>
                <a:effectLst/>
                <a:latin typeface="Consolas" panose="020B0609020204030204" pitchFamily="49" charset="0"/>
              </a:rPr>
              <a:t> </a:t>
            </a:r>
            <a:r>
              <a:rPr lang="en-US" altLang="zh-CN" sz="800" b="0" dirty="0">
                <a:solidFill>
                  <a:srgbClr val="9CDCFE"/>
                </a:solidFill>
                <a:effectLst/>
                <a:latin typeface="Consolas" panose="020B0609020204030204" pitchFamily="49" charset="0"/>
              </a:rPr>
              <a:t>col</a:t>
            </a:r>
            <a:r>
              <a:rPr lang="en-US" altLang="zh-CN" sz="800" b="0" dirty="0">
                <a:solidFill>
                  <a:srgbClr val="CCCCCC"/>
                </a:solidFill>
                <a:effectLst/>
                <a:latin typeface="Consolas" panose="020B0609020204030204" pitchFamily="49" charset="0"/>
              </a:rPr>
              <a:t> </a:t>
            </a:r>
            <a:r>
              <a:rPr lang="en-US" altLang="zh-CN" sz="800" b="0" dirty="0">
                <a:solidFill>
                  <a:srgbClr val="569CD6"/>
                </a:solidFill>
                <a:effectLst/>
                <a:latin typeface="Consolas" panose="020B0609020204030204" pitchFamily="49" charset="0"/>
              </a:rPr>
              <a:t>not</a:t>
            </a:r>
            <a:r>
              <a:rPr lang="en-US" altLang="zh-CN" sz="800" b="0" dirty="0">
                <a:solidFill>
                  <a:srgbClr val="CCCCCC"/>
                </a:solidFill>
                <a:effectLst/>
                <a:latin typeface="Consolas" panose="020B0609020204030204" pitchFamily="49" charset="0"/>
              </a:rPr>
              <a:t> </a:t>
            </a:r>
            <a:r>
              <a:rPr lang="en-US" altLang="zh-CN" sz="800" b="0" dirty="0">
                <a:solidFill>
                  <a:srgbClr val="569CD6"/>
                </a:solidFill>
                <a:effectLst/>
                <a:latin typeface="Consolas" panose="020B0609020204030204" pitchFamily="49" charset="0"/>
              </a:rPr>
              <a:t>in</a:t>
            </a:r>
            <a:r>
              <a:rPr lang="en-US" altLang="zh-CN" sz="800" b="0" dirty="0">
                <a:solidFill>
                  <a:srgbClr val="CCCCCC"/>
                </a:solidFill>
                <a:effectLst/>
                <a:latin typeface="Consolas" panose="020B0609020204030204" pitchFamily="49" charset="0"/>
              </a:rPr>
              <a:t> </a:t>
            </a:r>
            <a:r>
              <a:rPr lang="en-US" altLang="zh-CN" sz="800" b="0" dirty="0" err="1">
                <a:solidFill>
                  <a:srgbClr val="9CDCFE"/>
                </a:solidFill>
                <a:effectLst/>
                <a:latin typeface="Consolas" panose="020B0609020204030204" pitchFamily="49" charset="0"/>
              </a:rPr>
              <a:t>geo_features</a:t>
            </a:r>
            <a:r>
              <a:rPr lang="en-US" altLang="zh-CN" sz="800" b="0" dirty="0">
                <a:solidFill>
                  <a:srgbClr val="CCCCCC"/>
                </a:solidFill>
                <a:effectLst/>
                <a:latin typeface="Consolas" panose="020B0609020204030204" pitchFamily="49" charset="0"/>
              </a:rPr>
              <a:t>]</a:t>
            </a:r>
          </a:p>
          <a:p>
            <a:r>
              <a:rPr lang="en-US" altLang="zh-CN" sz="800" b="0" dirty="0" err="1">
                <a:solidFill>
                  <a:srgbClr val="9CDCFE"/>
                </a:solidFill>
                <a:effectLst/>
                <a:latin typeface="Consolas" panose="020B0609020204030204" pitchFamily="49" charset="0"/>
              </a:rPr>
              <a:t>categorical_features</a:t>
            </a:r>
            <a:r>
              <a:rPr lang="en-US" altLang="zh-CN" sz="800" b="0" dirty="0">
                <a:solidFill>
                  <a:srgbClr val="CCCCCC"/>
                </a:solidFill>
                <a:effectLst/>
                <a:latin typeface="Consolas" panose="020B0609020204030204" pitchFamily="49" charset="0"/>
              </a:rPr>
              <a:t> </a:t>
            </a:r>
            <a:r>
              <a:rPr lang="en-US" altLang="zh-CN" sz="800" b="0" dirty="0">
                <a:solidFill>
                  <a:srgbClr val="D4D4D4"/>
                </a:solidFill>
                <a:effectLst/>
                <a:latin typeface="Consolas" panose="020B0609020204030204" pitchFamily="49" charset="0"/>
              </a:rPr>
              <a:t>=</a:t>
            </a:r>
            <a:r>
              <a:rPr lang="en-US" altLang="zh-CN" sz="800" b="0" dirty="0">
                <a:solidFill>
                  <a:srgbClr val="CCCCCC"/>
                </a:solidFill>
                <a:effectLst/>
                <a:latin typeface="Consolas" panose="020B0609020204030204" pitchFamily="49" charset="0"/>
              </a:rPr>
              <a:t> </a:t>
            </a:r>
            <a:r>
              <a:rPr lang="en-US" altLang="zh-CN" sz="800" b="0" dirty="0" err="1">
                <a:solidFill>
                  <a:srgbClr val="9CDCFE"/>
                </a:solidFill>
                <a:effectLst/>
                <a:latin typeface="Consolas" panose="020B0609020204030204" pitchFamily="49" charset="0"/>
              </a:rPr>
              <a:t>geo_features</a:t>
            </a:r>
            <a:endParaRPr lang="en-US" altLang="zh-CN" sz="800" b="0" dirty="0">
              <a:solidFill>
                <a:srgbClr val="CCCCCC"/>
              </a:solidFill>
              <a:effectLst/>
              <a:latin typeface="Consolas" panose="020B0609020204030204" pitchFamily="49" charset="0"/>
            </a:endParaRPr>
          </a:p>
          <a:p>
            <a:br>
              <a:rPr lang="en-US" altLang="zh-CN" sz="800" b="0" dirty="0">
                <a:solidFill>
                  <a:srgbClr val="CCCCCC"/>
                </a:solidFill>
                <a:effectLst/>
                <a:latin typeface="Consolas" panose="020B0609020204030204" pitchFamily="49" charset="0"/>
              </a:rPr>
            </a:br>
            <a:r>
              <a:rPr lang="en-US" altLang="zh-CN" sz="800" b="0" dirty="0">
                <a:solidFill>
                  <a:srgbClr val="CCCCCC"/>
                </a:solidFill>
                <a:effectLst/>
                <a:latin typeface="Consolas" panose="020B0609020204030204" pitchFamily="49" charset="0"/>
              </a:rPr>
              <a:t>(</a:t>
            </a:r>
            <a:r>
              <a:rPr lang="zh-CN" altLang="en-US" sz="800" b="0" dirty="0">
                <a:solidFill>
                  <a:srgbClr val="CCCCCC"/>
                </a:solidFill>
                <a:effectLst/>
                <a:latin typeface="Consolas" panose="020B0609020204030204" pitchFamily="49" charset="0"/>
              </a:rPr>
              <a:t>省略</a:t>
            </a:r>
            <a:r>
              <a:rPr lang="en-US" altLang="zh-CN" sz="800" b="0" dirty="0">
                <a:solidFill>
                  <a:srgbClr val="CCCCCC"/>
                </a:solidFill>
                <a:effectLst/>
                <a:latin typeface="Consolas" panose="020B0609020204030204" pitchFamily="49" charset="0"/>
              </a:rPr>
              <a:t>)</a:t>
            </a:r>
            <a:br>
              <a:rPr lang="en-US" altLang="zh-CN" sz="1200" b="1" dirty="0">
                <a:solidFill>
                  <a:srgbClr val="CCCCCC"/>
                </a:solidFill>
                <a:effectLst/>
                <a:latin typeface="Consolas" panose="020B0609020204030204" pitchFamily="49" charset="0"/>
              </a:rPr>
            </a:br>
            <a:r>
              <a:rPr lang="en-US" altLang="zh-CN" sz="1200" b="1" dirty="0">
                <a:solidFill>
                  <a:srgbClr val="6A9955"/>
                </a:solidFill>
                <a:effectLst/>
                <a:latin typeface="Consolas" panose="020B0609020204030204" pitchFamily="49" charset="0"/>
              </a:rPr>
              <a:t># </a:t>
            </a:r>
            <a:r>
              <a:rPr lang="zh-CN" altLang="en-US" sz="1200" b="1" dirty="0">
                <a:solidFill>
                  <a:srgbClr val="6A9955"/>
                </a:solidFill>
                <a:effectLst/>
                <a:latin typeface="Consolas" panose="020B0609020204030204" pitchFamily="49" charset="0"/>
              </a:rPr>
              <a:t>定义模型和超参数网格</a:t>
            </a:r>
            <a:endParaRPr lang="zh-CN" altLang="en-US" sz="1200" b="1" dirty="0">
              <a:solidFill>
                <a:srgbClr val="CCCCCC"/>
              </a:solidFill>
              <a:effectLst/>
              <a:latin typeface="Consolas" panose="020B0609020204030204" pitchFamily="49" charset="0"/>
            </a:endParaRPr>
          </a:p>
          <a:p>
            <a:r>
              <a:rPr lang="en-US" altLang="zh-CN" sz="800" b="0" dirty="0">
                <a:solidFill>
                  <a:srgbClr val="9CDCFE"/>
                </a:solidFill>
                <a:effectLst/>
                <a:latin typeface="Consolas" panose="020B0609020204030204" pitchFamily="49" charset="0"/>
              </a:rPr>
              <a:t>models</a:t>
            </a:r>
            <a:r>
              <a:rPr lang="en-US" altLang="zh-CN" sz="800" b="0" dirty="0">
                <a:solidFill>
                  <a:srgbClr val="CCCCCC"/>
                </a:solidFill>
                <a:effectLst/>
                <a:latin typeface="Consolas" panose="020B0609020204030204" pitchFamily="49" charset="0"/>
              </a:rPr>
              <a:t> </a:t>
            </a:r>
            <a:r>
              <a:rPr lang="en-US" altLang="zh-CN" sz="800" b="0" dirty="0">
                <a:solidFill>
                  <a:srgbClr val="D4D4D4"/>
                </a:solidFill>
                <a:effectLst/>
                <a:latin typeface="Consolas" panose="020B0609020204030204" pitchFamily="49" charset="0"/>
              </a:rPr>
              <a:t>=</a:t>
            </a:r>
            <a:r>
              <a:rPr lang="en-US" altLang="zh-CN" sz="800" b="0" dirty="0">
                <a:solidFill>
                  <a:srgbClr val="CCCCCC"/>
                </a:solidFill>
                <a:effectLst/>
                <a:latin typeface="Consolas" panose="020B0609020204030204" pitchFamily="49" charset="0"/>
              </a:rPr>
              <a:t> {</a:t>
            </a:r>
          </a:p>
          <a:p>
            <a:r>
              <a:rPr lang="en-US" altLang="zh-CN" sz="800" b="0" dirty="0">
                <a:solidFill>
                  <a:srgbClr val="CCCCCC"/>
                </a:solidFill>
                <a:effectLst/>
                <a:latin typeface="Consolas" panose="020B0609020204030204" pitchFamily="49" charset="0"/>
              </a:rPr>
              <a:t>    </a:t>
            </a:r>
            <a:r>
              <a:rPr lang="en-US" altLang="zh-CN" sz="800" b="0" dirty="0">
                <a:solidFill>
                  <a:srgbClr val="CE9178"/>
                </a:solidFill>
                <a:effectLst/>
                <a:latin typeface="Consolas" panose="020B0609020204030204" pitchFamily="49" charset="0"/>
              </a:rPr>
              <a:t>'</a:t>
            </a:r>
            <a:r>
              <a:rPr lang="en-US" altLang="zh-CN" sz="800" b="0" dirty="0" err="1">
                <a:solidFill>
                  <a:srgbClr val="CE9178"/>
                </a:solidFill>
                <a:effectLst/>
                <a:latin typeface="Consolas" panose="020B0609020204030204" pitchFamily="49" charset="0"/>
              </a:rPr>
              <a:t>RandomForest</a:t>
            </a:r>
            <a:r>
              <a:rPr lang="en-US" altLang="zh-CN" sz="800" b="0" dirty="0">
                <a:solidFill>
                  <a:srgbClr val="CE9178"/>
                </a:solidFill>
                <a:effectLst/>
                <a:latin typeface="Consolas" panose="020B0609020204030204" pitchFamily="49" charset="0"/>
              </a:rPr>
              <a:t>'</a:t>
            </a:r>
            <a:r>
              <a:rPr lang="en-US" altLang="zh-CN" sz="800" b="0" dirty="0">
                <a:solidFill>
                  <a:srgbClr val="CCCCCC"/>
                </a:solidFill>
                <a:effectLst/>
                <a:latin typeface="Consolas" panose="020B0609020204030204" pitchFamily="49" charset="0"/>
              </a:rPr>
              <a:t>: </a:t>
            </a:r>
            <a:r>
              <a:rPr lang="en-US" altLang="zh-CN" sz="800" b="0" dirty="0" err="1">
                <a:solidFill>
                  <a:srgbClr val="4EC9B0"/>
                </a:solidFill>
                <a:effectLst/>
                <a:latin typeface="Consolas" panose="020B0609020204030204" pitchFamily="49" charset="0"/>
              </a:rPr>
              <a:t>RandomForestRegressor</a:t>
            </a:r>
            <a:r>
              <a:rPr lang="en-US" altLang="zh-CN" sz="800" b="0" dirty="0">
                <a:solidFill>
                  <a:srgbClr val="CCCCCC"/>
                </a:solidFill>
                <a:effectLst/>
                <a:latin typeface="Consolas" panose="020B0609020204030204" pitchFamily="49" charset="0"/>
              </a:rPr>
              <a:t>(),</a:t>
            </a:r>
          </a:p>
          <a:p>
            <a:r>
              <a:rPr lang="en-US" altLang="zh-CN" sz="800" b="0" dirty="0">
                <a:solidFill>
                  <a:srgbClr val="CCCCCC"/>
                </a:solidFill>
                <a:effectLst/>
                <a:latin typeface="Consolas" panose="020B0609020204030204" pitchFamily="49" charset="0"/>
              </a:rPr>
              <a:t>    </a:t>
            </a:r>
            <a:r>
              <a:rPr lang="en-US" altLang="zh-CN" sz="800" b="0" dirty="0">
                <a:solidFill>
                  <a:srgbClr val="CE9178"/>
                </a:solidFill>
                <a:effectLst/>
                <a:latin typeface="Consolas" panose="020B0609020204030204" pitchFamily="49" charset="0"/>
              </a:rPr>
              <a:t>'</a:t>
            </a:r>
            <a:r>
              <a:rPr lang="en-US" altLang="zh-CN" sz="800" b="0" dirty="0" err="1">
                <a:solidFill>
                  <a:srgbClr val="CE9178"/>
                </a:solidFill>
                <a:effectLst/>
                <a:latin typeface="Consolas" panose="020B0609020204030204" pitchFamily="49" charset="0"/>
              </a:rPr>
              <a:t>GradientBoosting</a:t>
            </a:r>
            <a:r>
              <a:rPr lang="en-US" altLang="zh-CN" sz="800" b="0" dirty="0">
                <a:solidFill>
                  <a:srgbClr val="CE9178"/>
                </a:solidFill>
                <a:effectLst/>
                <a:latin typeface="Consolas" panose="020B0609020204030204" pitchFamily="49" charset="0"/>
              </a:rPr>
              <a:t>'</a:t>
            </a:r>
            <a:r>
              <a:rPr lang="en-US" altLang="zh-CN" sz="800" b="0" dirty="0">
                <a:solidFill>
                  <a:srgbClr val="CCCCCC"/>
                </a:solidFill>
                <a:effectLst/>
                <a:latin typeface="Consolas" panose="020B0609020204030204" pitchFamily="49" charset="0"/>
              </a:rPr>
              <a:t>: </a:t>
            </a:r>
            <a:r>
              <a:rPr lang="en-US" altLang="zh-CN" sz="800" b="0" dirty="0" err="1">
                <a:solidFill>
                  <a:srgbClr val="4EC9B0"/>
                </a:solidFill>
                <a:effectLst/>
                <a:latin typeface="Consolas" panose="020B0609020204030204" pitchFamily="49" charset="0"/>
              </a:rPr>
              <a:t>GradientBoostingRegressor</a:t>
            </a:r>
            <a:r>
              <a:rPr lang="en-US" altLang="zh-CN" sz="800" b="0" dirty="0">
                <a:solidFill>
                  <a:srgbClr val="CCCCCC"/>
                </a:solidFill>
                <a:effectLst/>
                <a:latin typeface="Consolas" panose="020B0609020204030204" pitchFamily="49" charset="0"/>
              </a:rPr>
              <a:t>(),</a:t>
            </a:r>
          </a:p>
          <a:p>
            <a:r>
              <a:rPr lang="en-US" altLang="zh-CN" sz="800" b="0" dirty="0">
                <a:solidFill>
                  <a:srgbClr val="CCCCCC"/>
                </a:solidFill>
                <a:effectLst/>
                <a:latin typeface="Consolas" panose="020B0609020204030204" pitchFamily="49" charset="0"/>
              </a:rPr>
              <a:t>    </a:t>
            </a:r>
            <a:r>
              <a:rPr lang="en-US" altLang="zh-CN" sz="800" b="0" dirty="0">
                <a:solidFill>
                  <a:srgbClr val="CE9178"/>
                </a:solidFill>
                <a:effectLst/>
                <a:latin typeface="Consolas" panose="020B0609020204030204" pitchFamily="49" charset="0"/>
              </a:rPr>
              <a:t>'SVR'</a:t>
            </a:r>
            <a:r>
              <a:rPr lang="en-US" altLang="zh-CN" sz="800" b="0" dirty="0">
                <a:solidFill>
                  <a:srgbClr val="CCCCCC"/>
                </a:solidFill>
                <a:effectLst/>
                <a:latin typeface="Consolas" panose="020B0609020204030204" pitchFamily="49" charset="0"/>
              </a:rPr>
              <a:t>: </a:t>
            </a:r>
            <a:r>
              <a:rPr lang="en-US" altLang="zh-CN" sz="800" b="0" dirty="0">
                <a:solidFill>
                  <a:srgbClr val="4EC9B0"/>
                </a:solidFill>
                <a:effectLst/>
                <a:latin typeface="Consolas" panose="020B0609020204030204" pitchFamily="49" charset="0"/>
              </a:rPr>
              <a:t>SVR</a:t>
            </a:r>
            <a:r>
              <a:rPr lang="en-US" altLang="zh-CN" sz="800" b="0" dirty="0">
                <a:solidFill>
                  <a:srgbClr val="CCCCCC"/>
                </a:solidFill>
                <a:effectLst/>
                <a:latin typeface="Consolas" panose="020B0609020204030204" pitchFamily="49" charset="0"/>
              </a:rPr>
              <a:t>()</a:t>
            </a:r>
          </a:p>
          <a:p>
            <a:r>
              <a:rPr lang="en-US" altLang="zh-CN" sz="800" b="0" dirty="0">
                <a:solidFill>
                  <a:srgbClr val="CCCCCC"/>
                </a:solidFill>
                <a:effectLst/>
                <a:latin typeface="Consolas" panose="020B0609020204030204" pitchFamily="49" charset="0"/>
              </a:rPr>
              <a:t>}</a:t>
            </a:r>
            <a:br>
              <a:rPr lang="en-US" altLang="zh-CN" sz="800" b="0" dirty="0">
                <a:solidFill>
                  <a:srgbClr val="CCCCCC"/>
                </a:solidFill>
                <a:effectLst/>
                <a:latin typeface="Consolas" panose="020B0609020204030204" pitchFamily="49" charset="0"/>
              </a:rPr>
            </a:br>
            <a:r>
              <a:rPr lang="en-US" altLang="zh-CN" sz="800" b="0" dirty="0" err="1">
                <a:solidFill>
                  <a:srgbClr val="9CDCFE"/>
                </a:solidFill>
                <a:effectLst/>
                <a:latin typeface="Consolas" panose="020B0609020204030204" pitchFamily="49" charset="0"/>
              </a:rPr>
              <a:t>param_grids</a:t>
            </a:r>
            <a:r>
              <a:rPr lang="en-US" altLang="zh-CN" sz="800" b="0" dirty="0">
                <a:solidFill>
                  <a:srgbClr val="CCCCCC"/>
                </a:solidFill>
                <a:effectLst/>
                <a:latin typeface="Consolas" panose="020B0609020204030204" pitchFamily="49" charset="0"/>
              </a:rPr>
              <a:t> </a:t>
            </a:r>
            <a:r>
              <a:rPr lang="en-US" altLang="zh-CN" sz="800" b="0" dirty="0">
                <a:solidFill>
                  <a:srgbClr val="D4D4D4"/>
                </a:solidFill>
                <a:effectLst/>
                <a:latin typeface="Consolas" panose="020B0609020204030204" pitchFamily="49" charset="0"/>
              </a:rPr>
              <a:t>=</a:t>
            </a:r>
            <a:r>
              <a:rPr lang="en-US" altLang="zh-CN" sz="800" b="0" dirty="0">
                <a:solidFill>
                  <a:srgbClr val="CCCCCC"/>
                </a:solidFill>
                <a:effectLst/>
                <a:latin typeface="Consolas" panose="020B0609020204030204" pitchFamily="49" charset="0"/>
              </a:rPr>
              <a:t> {</a:t>
            </a:r>
          </a:p>
          <a:p>
            <a:r>
              <a:rPr lang="en-US" altLang="zh-CN" sz="800" b="0" dirty="0">
                <a:solidFill>
                  <a:srgbClr val="CCCCCC"/>
                </a:solidFill>
                <a:effectLst/>
                <a:latin typeface="Consolas" panose="020B0609020204030204" pitchFamily="49" charset="0"/>
              </a:rPr>
              <a:t>    </a:t>
            </a:r>
            <a:r>
              <a:rPr lang="en-US" altLang="zh-CN" sz="800" b="0" dirty="0">
                <a:solidFill>
                  <a:srgbClr val="CE9178"/>
                </a:solidFill>
                <a:effectLst/>
                <a:latin typeface="Consolas" panose="020B0609020204030204" pitchFamily="49" charset="0"/>
              </a:rPr>
              <a:t>'</a:t>
            </a:r>
            <a:r>
              <a:rPr lang="en-US" altLang="zh-CN" sz="800" b="0" dirty="0" err="1">
                <a:solidFill>
                  <a:srgbClr val="CE9178"/>
                </a:solidFill>
                <a:effectLst/>
                <a:latin typeface="Consolas" panose="020B0609020204030204" pitchFamily="49" charset="0"/>
              </a:rPr>
              <a:t>RandomForest</a:t>
            </a:r>
            <a:r>
              <a:rPr lang="en-US" altLang="zh-CN" sz="800" b="0" dirty="0">
                <a:solidFill>
                  <a:srgbClr val="CE9178"/>
                </a:solidFill>
                <a:effectLst/>
                <a:latin typeface="Consolas" panose="020B0609020204030204" pitchFamily="49" charset="0"/>
              </a:rPr>
              <a:t>'</a:t>
            </a:r>
            <a:r>
              <a:rPr lang="en-US" altLang="zh-CN" sz="800" b="0" dirty="0">
                <a:solidFill>
                  <a:srgbClr val="CCCCCC"/>
                </a:solidFill>
                <a:effectLst/>
                <a:latin typeface="Consolas" panose="020B0609020204030204" pitchFamily="49" charset="0"/>
              </a:rPr>
              <a:t>: {</a:t>
            </a:r>
          </a:p>
          <a:p>
            <a:r>
              <a:rPr lang="en-US" altLang="zh-CN" sz="800" b="0" dirty="0">
                <a:solidFill>
                  <a:srgbClr val="CCCCCC"/>
                </a:solidFill>
                <a:effectLst/>
                <a:latin typeface="Consolas" panose="020B0609020204030204" pitchFamily="49" charset="0"/>
              </a:rPr>
              <a:t>        </a:t>
            </a:r>
            <a:r>
              <a:rPr lang="en-US" altLang="zh-CN" sz="800" b="0" dirty="0">
                <a:solidFill>
                  <a:srgbClr val="CE9178"/>
                </a:solidFill>
                <a:effectLst/>
                <a:latin typeface="Consolas" panose="020B0609020204030204" pitchFamily="49" charset="0"/>
              </a:rPr>
              <a:t>'model__</a:t>
            </a:r>
            <a:r>
              <a:rPr lang="en-US" altLang="zh-CN" sz="800" b="0" dirty="0" err="1">
                <a:solidFill>
                  <a:srgbClr val="CE9178"/>
                </a:solidFill>
                <a:effectLst/>
                <a:latin typeface="Consolas" panose="020B0609020204030204" pitchFamily="49" charset="0"/>
              </a:rPr>
              <a:t>n_estimators</a:t>
            </a:r>
            <a:r>
              <a:rPr lang="en-US" altLang="zh-CN" sz="800" b="0" dirty="0">
                <a:solidFill>
                  <a:srgbClr val="CE9178"/>
                </a:solidFill>
                <a:effectLst/>
                <a:latin typeface="Consolas" panose="020B0609020204030204" pitchFamily="49" charset="0"/>
              </a:rPr>
              <a:t>'</a:t>
            </a:r>
            <a:r>
              <a:rPr lang="en-US" altLang="zh-CN" sz="800" b="0" dirty="0">
                <a:solidFill>
                  <a:srgbClr val="CCCCCC"/>
                </a:solidFill>
                <a:effectLst/>
                <a:latin typeface="Consolas" panose="020B0609020204030204" pitchFamily="49" charset="0"/>
              </a:rPr>
              <a:t>: [</a:t>
            </a:r>
            <a:r>
              <a:rPr lang="en-US" altLang="zh-CN" sz="800" b="0" dirty="0">
                <a:solidFill>
                  <a:srgbClr val="B5CEA8"/>
                </a:solidFill>
                <a:effectLst/>
                <a:latin typeface="Consolas" panose="020B0609020204030204" pitchFamily="49" charset="0"/>
              </a:rPr>
              <a:t>100</a:t>
            </a:r>
            <a:r>
              <a:rPr lang="en-US" altLang="zh-CN" sz="800" b="0" dirty="0">
                <a:solidFill>
                  <a:srgbClr val="CCCCCC"/>
                </a:solidFill>
                <a:effectLst/>
                <a:latin typeface="Consolas" panose="020B0609020204030204" pitchFamily="49" charset="0"/>
              </a:rPr>
              <a:t>, </a:t>
            </a:r>
            <a:r>
              <a:rPr lang="en-US" altLang="zh-CN" sz="800" b="0" dirty="0">
                <a:solidFill>
                  <a:srgbClr val="B5CEA8"/>
                </a:solidFill>
                <a:effectLst/>
                <a:latin typeface="Consolas" panose="020B0609020204030204" pitchFamily="49" charset="0"/>
              </a:rPr>
              <a:t>200</a:t>
            </a:r>
            <a:r>
              <a:rPr lang="en-US" altLang="zh-CN" sz="800" b="0" dirty="0">
                <a:solidFill>
                  <a:srgbClr val="CCCCCC"/>
                </a:solidFill>
                <a:effectLst/>
                <a:latin typeface="Consolas" panose="020B0609020204030204" pitchFamily="49" charset="0"/>
              </a:rPr>
              <a:t>],</a:t>
            </a:r>
          </a:p>
          <a:p>
            <a:r>
              <a:rPr lang="en-US" altLang="zh-CN" sz="800" b="0" dirty="0">
                <a:solidFill>
                  <a:srgbClr val="CCCCCC"/>
                </a:solidFill>
                <a:effectLst/>
                <a:latin typeface="Consolas" panose="020B0609020204030204" pitchFamily="49" charset="0"/>
              </a:rPr>
              <a:t>        </a:t>
            </a:r>
            <a:r>
              <a:rPr lang="en-US" altLang="zh-CN" sz="800" b="0" dirty="0">
                <a:solidFill>
                  <a:srgbClr val="CE9178"/>
                </a:solidFill>
                <a:effectLst/>
                <a:latin typeface="Consolas" panose="020B0609020204030204" pitchFamily="49" charset="0"/>
              </a:rPr>
              <a:t>'model__</a:t>
            </a:r>
            <a:r>
              <a:rPr lang="en-US" altLang="zh-CN" sz="800" b="0" dirty="0" err="1">
                <a:solidFill>
                  <a:srgbClr val="CE9178"/>
                </a:solidFill>
                <a:effectLst/>
                <a:latin typeface="Consolas" panose="020B0609020204030204" pitchFamily="49" charset="0"/>
              </a:rPr>
              <a:t>max_depth</a:t>
            </a:r>
            <a:r>
              <a:rPr lang="en-US" altLang="zh-CN" sz="800" b="0" dirty="0">
                <a:solidFill>
                  <a:srgbClr val="CE9178"/>
                </a:solidFill>
                <a:effectLst/>
                <a:latin typeface="Consolas" panose="020B0609020204030204" pitchFamily="49" charset="0"/>
              </a:rPr>
              <a:t>'</a:t>
            </a:r>
            <a:r>
              <a:rPr lang="en-US" altLang="zh-CN" sz="800" b="0" dirty="0">
                <a:solidFill>
                  <a:srgbClr val="CCCCCC"/>
                </a:solidFill>
                <a:effectLst/>
                <a:latin typeface="Consolas" panose="020B0609020204030204" pitchFamily="49" charset="0"/>
              </a:rPr>
              <a:t>: [</a:t>
            </a:r>
            <a:r>
              <a:rPr lang="en-US" altLang="zh-CN" sz="800" b="0" dirty="0">
                <a:solidFill>
                  <a:srgbClr val="569CD6"/>
                </a:solidFill>
                <a:effectLst/>
                <a:latin typeface="Consolas" panose="020B0609020204030204" pitchFamily="49" charset="0"/>
              </a:rPr>
              <a:t>None</a:t>
            </a:r>
            <a:r>
              <a:rPr lang="en-US" altLang="zh-CN" sz="800" b="0" dirty="0">
                <a:solidFill>
                  <a:srgbClr val="CCCCCC"/>
                </a:solidFill>
                <a:effectLst/>
                <a:latin typeface="Consolas" panose="020B0609020204030204" pitchFamily="49" charset="0"/>
              </a:rPr>
              <a:t>, </a:t>
            </a:r>
            <a:r>
              <a:rPr lang="en-US" altLang="zh-CN" sz="800" b="0" dirty="0">
                <a:solidFill>
                  <a:srgbClr val="B5CEA8"/>
                </a:solidFill>
                <a:effectLst/>
                <a:latin typeface="Consolas" panose="020B0609020204030204" pitchFamily="49" charset="0"/>
              </a:rPr>
              <a:t>10</a:t>
            </a:r>
            <a:r>
              <a:rPr lang="en-US" altLang="zh-CN" sz="800" b="0" dirty="0">
                <a:solidFill>
                  <a:srgbClr val="CCCCCC"/>
                </a:solidFill>
                <a:effectLst/>
                <a:latin typeface="Consolas" panose="020B0609020204030204" pitchFamily="49" charset="0"/>
              </a:rPr>
              <a:t>, </a:t>
            </a:r>
            <a:r>
              <a:rPr lang="en-US" altLang="zh-CN" sz="800" b="0" dirty="0">
                <a:solidFill>
                  <a:srgbClr val="B5CEA8"/>
                </a:solidFill>
                <a:effectLst/>
                <a:latin typeface="Consolas" panose="020B0609020204030204" pitchFamily="49" charset="0"/>
              </a:rPr>
              <a:t>20</a:t>
            </a:r>
            <a:r>
              <a:rPr lang="en-US" altLang="zh-CN" sz="800" b="0" dirty="0">
                <a:solidFill>
                  <a:srgbClr val="CCCCCC"/>
                </a:solidFill>
                <a:effectLst/>
                <a:latin typeface="Consolas" panose="020B0609020204030204" pitchFamily="49" charset="0"/>
              </a:rPr>
              <a:t>],</a:t>
            </a:r>
          </a:p>
          <a:p>
            <a:r>
              <a:rPr lang="en-US" altLang="zh-CN" sz="800" b="0" dirty="0">
                <a:solidFill>
                  <a:srgbClr val="CCCCCC"/>
                </a:solidFill>
                <a:effectLst/>
                <a:latin typeface="Consolas" panose="020B0609020204030204" pitchFamily="49" charset="0"/>
              </a:rPr>
              <a:t>        </a:t>
            </a:r>
            <a:r>
              <a:rPr lang="en-US" altLang="zh-CN" sz="800" b="0" dirty="0">
                <a:solidFill>
                  <a:srgbClr val="CE9178"/>
                </a:solidFill>
                <a:effectLst/>
                <a:latin typeface="Consolas" panose="020B0609020204030204" pitchFamily="49" charset="0"/>
              </a:rPr>
              <a:t>'model__</a:t>
            </a:r>
            <a:r>
              <a:rPr lang="en-US" altLang="zh-CN" sz="800" b="0" dirty="0" err="1">
                <a:solidFill>
                  <a:srgbClr val="CE9178"/>
                </a:solidFill>
                <a:effectLst/>
                <a:latin typeface="Consolas" panose="020B0609020204030204" pitchFamily="49" charset="0"/>
              </a:rPr>
              <a:t>min_samples_split</a:t>
            </a:r>
            <a:r>
              <a:rPr lang="en-US" altLang="zh-CN" sz="800" b="0" dirty="0">
                <a:solidFill>
                  <a:srgbClr val="CE9178"/>
                </a:solidFill>
                <a:effectLst/>
                <a:latin typeface="Consolas" panose="020B0609020204030204" pitchFamily="49" charset="0"/>
              </a:rPr>
              <a:t>'</a:t>
            </a:r>
            <a:r>
              <a:rPr lang="en-US" altLang="zh-CN" sz="800" b="0" dirty="0">
                <a:solidFill>
                  <a:srgbClr val="CCCCCC"/>
                </a:solidFill>
                <a:effectLst/>
                <a:latin typeface="Consolas" panose="020B0609020204030204" pitchFamily="49" charset="0"/>
              </a:rPr>
              <a:t>: [</a:t>
            </a:r>
            <a:r>
              <a:rPr lang="en-US" altLang="zh-CN" sz="800" b="0" dirty="0">
                <a:solidFill>
                  <a:srgbClr val="B5CEA8"/>
                </a:solidFill>
                <a:effectLst/>
                <a:latin typeface="Consolas" panose="020B0609020204030204" pitchFamily="49" charset="0"/>
              </a:rPr>
              <a:t>2</a:t>
            </a:r>
            <a:r>
              <a:rPr lang="en-US" altLang="zh-CN" sz="800" b="0" dirty="0">
                <a:solidFill>
                  <a:srgbClr val="CCCCCC"/>
                </a:solidFill>
                <a:effectLst/>
                <a:latin typeface="Consolas" panose="020B0609020204030204" pitchFamily="49" charset="0"/>
              </a:rPr>
              <a:t>, </a:t>
            </a:r>
            <a:r>
              <a:rPr lang="en-US" altLang="zh-CN" sz="800" b="0" dirty="0">
                <a:solidFill>
                  <a:srgbClr val="B5CEA8"/>
                </a:solidFill>
                <a:effectLst/>
                <a:latin typeface="Consolas" panose="020B0609020204030204" pitchFamily="49" charset="0"/>
              </a:rPr>
              <a:t>5</a:t>
            </a:r>
            <a:r>
              <a:rPr lang="en-US" altLang="zh-CN" sz="800" b="0" dirty="0">
                <a:solidFill>
                  <a:srgbClr val="CCCCCC"/>
                </a:solidFill>
                <a:effectLst/>
                <a:latin typeface="Consolas" panose="020B0609020204030204" pitchFamily="49" charset="0"/>
              </a:rPr>
              <a:t>, </a:t>
            </a:r>
            <a:r>
              <a:rPr lang="en-US" altLang="zh-CN" sz="800" b="0" dirty="0">
                <a:solidFill>
                  <a:srgbClr val="B5CEA8"/>
                </a:solidFill>
                <a:effectLst/>
                <a:latin typeface="Consolas" panose="020B0609020204030204" pitchFamily="49" charset="0"/>
              </a:rPr>
              <a:t>10</a:t>
            </a:r>
            <a:r>
              <a:rPr lang="en-US" altLang="zh-CN" sz="800" b="0" dirty="0">
                <a:solidFill>
                  <a:srgbClr val="CCCCCC"/>
                </a:solidFill>
                <a:effectLst/>
                <a:latin typeface="Consolas" panose="020B0609020204030204" pitchFamily="49" charset="0"/>
              </a:rPr>
              <a:t>]</a:t>
            </a:r>
          </a:p>
          <a:p>
            <a:r>
              <a:rPr lang="en-US" altLang="zh-CN" sz="800" b="0" dirty="0">
                <a:solidFill>
                  <a:srgbClr val="CCCCCC"/>
                </a:solidFill>
                <a:effectLst/>
                <a:latin typeface="Consolas" panose="020B0609020204030204" pitchFamily="49" charset="0"/>
              </a:rPr>
              <a:t>    },</a:t>
            </a:r>
          </a:p>
          <a:p>
            <a:r>
              <a:rPr lang="en-US" altLang="zh-CN" sz="800" b="0" dirty="0">
                <a:solidFill>
                  <a:srgbClr val="CCCCCC"/>
                </a:solidFill>
                <a:effectLst/>
                <a:latin typeface="Consolas" panose="020B0609020204030204" pitchFamily="49" charset="0"/>
              </a:rPr>
              <a:t>    </a:t>
            </a:r>
            <a:r>
              <a:rPr lang="en-US" altLang="zh-CN" sz="800" b="0" dirty="0">
                <a:solidFill>
                  <a:srgbClr val="CE9178"/>
                </a:solidFill>
                <a:effectLst/>
                <a:latin typeface="Consolas" panose="020B0609020204030204" pitchFamily="49" charset="0"/>
              </a:rPr>
              <a:t>'</a:t>
            </a:r>
            <a:r>
              <a:rPr lang="en-US" altLang="zh-CN" sz="800" b="0" dirty="0" err="1">
                <a:solidFill>
                  <a:srgbClr val="CE9178"/>
                </a:solidFill>
                <a:effectLst/>
                <a:latin typeface="Consolas" panose="020B0609020204030204" pitchFamily="49" charset="0"/>
              </a:rPr>
              <a:t>GradientBoosting</a:t>
            </a:r>
            <a:r>
              <a:rPr lang="en-US" altLang="zh-CN" sz="800" b="0" dirty="0">
                <a:solidFill>
                  <a:srgbClr val="CE9178"/>
                </a:solidFill>
                <a:effectLst/>
                <a:latin typeface="Consolas" panose="020B0609020204030204" pitchFamily="49" charset="0"/>
              </a:rPr>
              <a:t>'</a:t>
            </a:r>
            <a:r>
              <a:rPr lang="en-US" altLang="zh-CN" sz="800" b="0" dirty="0">
                <a:solidFill>
                  <a:srgbClr val="CCCCCC"/>
                </a:solidFill>
                <a:effectLst/>
                <a:latin typeface="Consolas" panose="020B0609020204030204" pitchFamily="49" charset="0"/>
              </a:rPr>
              <a:t>: {</a:t>
            </a:r>
          </a:p>
          <a:p>
            <a:r>
              <a:rPr lang="en-US" altLang="zh-CN" sz="800" b="0" dirty="0">
                <a:solidFill>
                  <a:srgbClr val="CCCCCC"/>
                </a:solidFill>
                <a:effectLst/>
                <a:latin typeface="Consolas" panose="020B0609020204030204" pitchFamily="49" charset="0"/>
              </a:rPr>
              <a:t>        </a:t>
            </a:r>
            <a:r>
              <a:rPr lang="en-US" altLang="zh-CN" sz="800" b="0" dirty="0">
                <a:solidFill>
                  <a:srgbClr val="CE9178"/>
                </a:solidFill>
                <a:effectLst/>
                <a:latin typeface="Consolas" panose="020B0609020204030204" pitchFamily="49" charset="0"/>
              </a:rPr>
              <a:t>'model__</a:t>
            </a:r>
            <a:r>
              <a:rPr lang="en-US" altLang="zh-CN" sz="800" b="0" dirty="0" err="1">
                <a:solidFill>
                  <a:srgbClr val="CE9178"/>
                </a:solidFill>
                <a:effectLst/>
                <a:latin typeface="Consolas" panose="020B0609020204030204" pitchFamily="49" charset="0"/>
              </a:rPr>
              <a:t>n_estimators</a:t>
            </a:r>
            <a:r>
              <a:rPr lang="en-US" altLang="zh-CN" sz="800" b="0" dirty="0">
                <a:solidFill>
                  <a:srgbClr val="CE9178"/>
                </a:solidFill>
                <a:effectLst/>
                <a:latin typeface="Consolas" panose="020B0609020204030204" pitchFamily="49" charset="0"/>
              </a:rPr>
              <a:t>'</a:t>
            </a:r>
            <a:r>
              <a:rPr lang="en-US" altLang="zh-CN" sz="800" b="0" dirty="0">
                <a:solidFill>
                  <a:srgbClr val="CCCCCC"/>
                </a:solidFill>
                <a:effectLst/>
                <a:latin typeface="Consolas" panose="020B0609020204030204" pitchFamily="49" charset="0"/>
              </a:rPr>
              <a:t>: [</a:t>
            </a:r>
            <a:r>
              <a:rPr lang="en-US" altLang="zh-CN" sz="800" b="0" dirty="0">
                <a:solidFill>
                  <a:srgbClr val="B5CEA8"/>
                </a:solidFill>
                <a:effectLst/>
                <a:latin typeface="Consolas" panose="020B0609020204030204" pitchFamily="49" charset="0"/>
              </a:rPr>
              <a:t>100</a:t>
            </a:r>
            <a:r>
              <a:rPr lang="en-US" altLang="zh-CN" sz="800" b="0" dirty="0">
                <a:solidFill>
                  <a:srgbClr val="CCCCCC"/>
                </a:solidFill>
                <a:effectLst/>
                <a:latin typeface="Consolas" panose="020B0609020204030204" pitchFamily="49" charset="0"/>
              </a:rPr>
              <a:t>, </a:t>
            </a:r>
            <a:r>
              <a:rPr lang="en-US" altLang="zh-CN" sz="800" b="0" dirty="0">
                <a:solidFill>
                  <a:srgbClr val="B5CEA8"/>
                </a:solidFill>
                <a:effectLst/>
                <a:latin typeface="Consolas" panose="020B0609020204030204" pitchFamily="49" charset="0"/>
              </a:rPr>
              <a:t>200</a:t>
            </a:r>
            <a:r>
              <a:rPr lang="en-US" altLang="zh-CN" sz="800" b="0" dirty="0">
                <a:solidFill>
                  <a:srgbClr val="CCCCCC"/>
                </a:solidFill>
                <a:effectLst/>
                <a:latin typeface="Consolas" panose="020B0609020204030204" pitchFamily="49" charset="0"/>
              </a:rPr>
              <a:t>],</a:t>
            </a:r>
          </a:p>
          <a:p>
            <a:r>
              <a:rPr lang="en-US" altLang="zh-CN" sz="800" b="0" dirty="0">
                <a:solidFill>
                  <a:srgbClr val="CCCCCC"/>
                </a:solidFill>
                <a:effectLst/>
                <a:latin typeface="Consolas" panose="020B0609020204030204" pitchFamily="49" charset="0"/>
              </a:rPr>
              <a:t>        </a:t>
            </a:r>
            <a:r>
              <a:rPr lang="en-US" altLang="zh-CN" sz="800" b="0" dirty="0">
                <a:solidFill>
                  <a:srgbClr val="CE9178"/>
                </a:solidFill>
                <a:effectLst/>
                <a:latin typeface="Consolas" panose="020B0609020204030204" pitchFamily="49" charset="0"/>
              </a:rPr>
              <a:t>'model__</a:t>
            </a:r>
            <a:r>
              <a:rPr lang="en-US" altLang="zh-CN" sz="800" b="0" dirty="0" err="1">
                <a:solidFill>
                  <a:srgbClr val="CE9178"/>
                </a:solidFill>
                <a:effectLst/>
                <a:latin typeface="Consolas" panose="020B0609020204030204" pitchFamily="49" charset="0"/>
              </a:rPr>
              <a:t>learning_rate</a:t>
            </a:r>
            <a:r>
              <a:rPr lang="en-US" altLang="zh-CN" sz="800" b="0" dirty="0">
                <a:solidFill>
                  <a:srgbClr val="CE9178"/>
                </a:solidFill>
                <a:effectLst/>
                <a:latin typeface="Consolas" panose="020B0609020204030204" pitchFamily="49" charset="0"/>
              </a:rPr>
              <a:t>'</a:t>
            </a:r>
            <a:r>
              <a:rPr lang="en-US" altLang="zh-CN" sz="800" b="0" dirty="0">
                <a:solidFill>
                  <a:srgbClr val="CCCCCC"/>
                </a:solidFill>
                <a:effectLst/>
                <a:latin typeface="Consolas" panose="020B0609020204030204" pitchFamily="49" charset="0"/>
              </a:rPr>
              <a:t>: [</a:t>
            </a:r>
            <a:r>
              <a:rPr lang="en-US" altLang="zh-CN" sz="800" b="0" dirty="0">
                <a:solidFill>
                  <a:srgbClr val="B5CEA8"/>
                </a:solidFill>
                <a:effectLst/>
                <a:latin typeface="Consolas" panose="020B0609020204030204" pitchFamily="49" charset="0"/>
              </a:rPr>
              <a:t>0.01</a:t>
            </a:r>
            <a:r>
              <a:rPr lang="en-US" altLang="zh-CN" sz="800" b="0" dirty="0">
                <a:solidFill>
                  <a:srgbClr val="CCCCCC"/>
                </a:solidFill>
                <a:effectLst/>
                <a:latin typeface="Consolas" panose="020B0609020204030204" pitchFamily="49" charset="0"/>
              </a:rPr>
              <a:t>, </a:t>
            </a:r>
            <a:r>
              <a:rPr lang="en-US" altLang="zh-CN" sz="800" b="0" dirty="0">
                <a:solidFill>
                  <a:srgbClr val="B5CEA8"/>
                </a:solidFill>
                <a:effectLst/>
                <a:latin typeface="Consolas" panose="020B0609020204030204" pitchFamily="49" charset="0"/>
              </a:rPr>
              <a:t>0.1</a:t>
            </a:r>
            <a:r>
              <a:rPr lang="en-US" altLang="zh-CN" sz="800" b="0" dirty="0">
                <a:solidFill>
                  <a:srgbClr val="CCCCCC"/>
                </a:solidFill>
                <a:effectLst/>
                <a:latin typeface="Consolas" panose="020B0609020204030204" pitchFamily="49" charset="0"/>
              </a:rPr>
              <a:t>, </a:t>
            </a:r>
            <a:r>
              <a:rPr lang="en-US" altLang="zh-CN" sz="800" b="0" dirty="0">
                <a:solidFill>
                  <a:srgbClr val="B5CEA8"/>
                </a:solidFill>
                <a:effectLst/>
                <a:latin typeface="Consolas" panose="020B0609020204030204" pitchFamily="49" charset="0"/>
              </a:rPr>
              <a:t>0.2</a:t>
            </a:r>
            <a:r>
              <a:rPr lang="en-US" altLang="zh-CN" sz="800" b="0" dirty="0">
                <a:solidFill>
                  <a:srgbClr val="CCCCCC"/>
                </a:solidFill>
                <a:effectLst/>
                <a:latin typeface="Consolas" panose="020B0609020204030204" pitchFamily="49" charset="0"/>
              </a:rPr>
              <a:t>],</a:t>
            </a:r>
          </a:p>
          <a:p>
            <a:r>
              <a:rPr lang="en-US" altLang="zh-CN" sz="800" b="0" dirty="0">
                <a:solidFill>
                  <a:srgbClr val="CCCCCC"/>
                </a:solidFill>
                <a:effectLst/>
                <a:latin typeface="Consolas" panose="020B0609020204030204" pitchFamily="49" charset="0"/>
              </a:rPr>
              <a:t>        </a:t>
            </a:r>
            <a:r>
              <a:rPr lang="en-US" altLang="zh-CN" sz="800" b="0" dirty="0">
                <a:solidFill>
                  <a:srgbClr val="CE9178"/>
                </a:solidFill>
                <a:effectLst/>
                <a:latin typeface="Consolas" panose="020B0609020204030204" pitchFamily="49" charset="0"/>
              </a:rPr>
              <a:t>'model__</a:t>
            </a:r>
            <a:r>
              <a:rPr lang="en-US" altLang="zh-CN" sz="800" b="0" dirty="0" err="1">
                <a:solidFill>
                  <a:srgbClr val="CE9178"/>
                </a:solidFill>
                <a:effectLst/>
                <a:latin typeface="Consolas" panose="020B0609020204030204" pitchFamily="49" charset="0"/>
              </a:rPr>
              <a:t>max_depth</a:t>
            </a:r>
            <a:r>
              <a:rPr lang="en-US" altLang="zh-CN" sz="800" b="0" dirty="0">
                <a:solidFill>
                  <a:srgbClr val="CE9178"/>
                </a:solidFill>
                <a:effectLst/>
                <a:latin typeface="Consolas" panose="020B0609020204030204" pitchFamily="49" charset="0"/>
              </a:rPr>
              <a:t>'</a:t>
            </a:r>
            <a:r>
              <a:rPr lang="en-US" altLang="zh-CN" sz="800" b="0" dirty="0">
                <a:solidFill>
                  <a:srgbClr val="CCCCCC"/>
                </a:solidFill>
                <a:effectLst/>
                <a:latin typeface="Consolas" panose="020B0609020204030204" pitchFamily="49" charset="0"/>
              </a:rPr>
              <a:t>: [</a:t>
            </a:r>
            <a:r>
              <a:rPr lang="en-US" altLang="zh-CN" sz="800" b="0" dirty="0">
                <a:solidFill>
                  <a:srgbClr val="B5CEA8"/>
                </a:solidFill>
                <a:effectLst/>
                <a:latin typeface="Consolas" panose="020B0609020204030204" pitchFamily="49" charset="0"/>
              </a:rPr>
              <a:t>3</a:t>
            </a:r>
            <a:r>
              <a:rPr lang="en-US" altLang="zh-CN" sz="800" b="0" dirty="0">
                <a:solidFill>
                  <a:srgbClr val="CCCCCC"/>
                </a:solidFill>
                <a:effectLst/>
                <a:latin typeface="Consolas" panose="020B0609020204030204" pitchFamily="49" charset="0"/>
              </a:rPr>
              <a:t>, </a:t>
            </a:r>
            <a:r>
              <a:rPr lang="en-US" altLang="zh-CN" sz="800" b="0" dirty="0">
                <a:solidFill>
                  <a:srgbClr val="B5CEA8"/>
                </a:solidFill>
                <a:effectLst/>
                <a:latin typeface="Consolas" panose="020B0609020204030204" pitchFamily="49" charset="0"/>
              </a:rPr>
              <a:t>5</a:t>
            </a:r>
            <a:r>
              <a:rPr lang="en-US" altLang="zh-CN" sz="800" b="0" dirty="0">
                <a:solidFill>
                  <a:srgbClr val="CCCCCC"/>
                </a:solidFill>
                <a:effectLst/>
                <a:latin typeface="Consolas" panose="020B0609020204030204" pitchFamily="49" charset="0"/>
              </a:rPr>
              <a:t>, </a:t>
            </a:r>
            <a:r>
              <a:rPr lang="en-US" altLang="zh-CN" sz="800" b="0" dirty="0">
                <a:solidFill>
                  <a:srgbClr val="B5CEA8"/>
                </a:solidFill>
                <a:effectLst/>
                <a:latin typeface="Consolas" panose="020B0609020204030204" pitchFamily="49" charset="0"/>
              </a:rPr>
              <a:t>7</a:t>
            </a:r>
            <a:r>
              <a:rPr lang="en-US" altLang="zh-CN" sz="800" b="0" dirty="0">
                <a:solidFill>
                  <a:srgbClr val="CCCCCC"/>
                </a:solidFill>
                <a:effectLst/>
                <a:latin typeface="Consolas" panose="020B0609020204030204" pitchFamily="49" charset="0"/>
              </a:rPr>
              <a:t>]</a:t>
            </a:r>
          </a:p>
          <a:p>
            <a:r>
              <a:rPr lang="en-US" altLang="zh-CN" sz="800" b="0" dirty="0">
                <a:solidFill>
                  <a:srgbClr val="CCCCCC"/>
                </a:solidFill>
                <a:effectLst/>
                <a:latin typeface="Consolas" panose="020B0609020204030204" pitchFamily="49" charset="0"/>
              </a:rPr>
              <a:t>    },</a:t>
            </a:r>
          </a:p>
          <a:p>
            <a:r>
              <a:rPr lang="en-US" altLang="zh-CN" sz="800" b="0" dirty="0">
                <a:solidFill>
                  <a:srgbClr val="CCCCCC"/>
                </a:solidFill>
                <a:effectLst/>
                <a:latin typeface="Consolas" panose="020B0609020204030204" pitchFamily="49" charset="0"/>
              </a:rPr>
              <a:t>    </a:t>
            </a:r>
            <a:r>
              <a:rPr lang="en-US" altLang="zh-CN" sz="800" b="0" dirty="0">
                <a:solidFill>
                  <a:srgbClr val="CE9178"/>
                </a:solidFill>
                <a:effectLst/>
                <a:latin typeface="Consolas" panose="020B0609020204030204" pitchFamily="49" charset="0"/>
              </a:rPr>
              <a:t>'SVR'</a:t>
            </a:r>
            <a:r>
              <a:rPr lang="en-US" altLang="zh-CN" sz="800" b="0" dirty="0">
                <a:solidFill>
                  <a:srgbClr val="CCCCCC"/>
                </a:solidFill>
                <a:effectLst/>
                <a:latin typeface="Consolas" panose="020B0609020204030204" pitchFamily="49" charset="0"/>
              </a:rPr>
              <a:t>: {</a:t>
            </a:r>
          </a:p>
          <a:p>
            <a:r>
              <a:rPr lang="en-US" altLang="zh-CN" sz="800" b="0" dirty="0">
                <a:solidFill>
                  <a:srgbClr val="CCCCCC"/>
                </a:solidFill>
                <a:effectLst/>
                <a:latin typeface="Consolas" panose="020B0609020204030204" pitchFamily="49" charset="0"/>
              </a:rPr>
              <a:t>        </a:t>
            </a:r>
            <a:r>
              <a:rPr lang="en-US" altLang="zh-CN" sz="800" b="0" dirty="0">
                <a:solidFill>
                  <a:srgbClr val="CE9178"/>
                </a:solidFill>
                <a:effectLst/>
                <a:latin typeface="Consolas" panose="020B0609020204030204" pitchFamily="49" charset="0"/>
              </a:rPr>
              <a:t>'</a:t>
            </a:r>
            <a:r>
              <a:rPr lang="en-US" altLang="zh-CN" sz="800" b="0" dirty="0" err="1">
                <a:solidFill>
                  <a:srgbClr val="CE9178"/>
                </a:solidFill>
                <a:effectLst/>
                <a:latin typeface="Consolas" panose="020B0609020204030204" pitchFamily="49" charset="0"/>
              </a:rPr>
              <a:t>model__C</a:t>
            </a:r>
            <a:r>
              <a:rPr lang="en-US" altLang="zh-CN" sz="800" b="0" dirty="0">
                <a:solidFill>
                  <a:srgbClr val="CE9178"/>
                </a:solidFill>
                <a:effectLst/>
                <a:latin typeface="Consolas" panose="020B0609020204030204" pitchFamily="49" charset="0"/>
              </a:rPr>
              <a:t>'</a:t>
            </a:r>
            <a:r>
              <a:rPr lang="en-US" altLang="zh-CN" sz="800" b="0" dirty="0">
                <a:solidFill>
                  <a:srgbClr val="CCCCCC"/>
                </a:solidFill>
                <a:effectLst/>
                <a:latin typeface="Consolas" panose="020B0609020204030204" pitchFamily="49" charset="0"/>
              </a:rPr>
              <a:t>: [</a:t>
            </a:r>
            <a:r>
              <a:rPr lang="en-US" altLang="zh-CN" sz="800" b="0" dirty="0">
                <a:solidFill>
                  <a:srgbClr val="B5CEA8"/>
                </a:solidFill>
                <a:effectLst/>
                <a:latin typeface="Consolas" panose="020B0609020204030204" pitchFamily="49" charset="0"/>
              </a:rPr>
              <a:t>1</a:t>
            </a:r>
            <a:r>
              <a:rPr lang="en-US" altLang="zh-CN" sz="800" b="0" dirty="0">
                <a:solidFill>
                  <a:srgbClr val="CCCCCC"/>
                </a:solidFill>
                <a:effectLst/>
                <a:latin typeface="Consolas" panose="020B0609020204030204" pitchFamily="49" charset="0"/>
              </a:rPr>
              <a:t>, </a:t>
            </a:r>
            <a:r>
              <a:rPr lang="en-US" altLang="zh-CN" sz="800" b="0" dirty="0">
                <a:solidFill>
                  <a:srgbClr val="B5CEA8"/>
                </a:solidFill>
                <a:effectLst/>
                <a:latin typeface="Consolas" panose="020B0609020204030204" pitchFamily="49" charset="0"/>
              </a:rPr>
              <a:t>10</a:t>
            </a:r>
            <a:r>
              <a:rPr lang="en-US" altLang="zh-CN" sz="800" b="0" dirty="0">
                <a:solidFill>
                  <a:srgbClr val="CCCCCC"/>
                </a:solidFill>
                <a:effectLst/>
                <a:latin typeface="Consolas" panose="020B0609020204030204" pitchFamily="49" charset="0"/>
              </a:rPr>
              <a:t>, </a:t>
            </a:r>
            <a:r>
              <a:rPr lang="en-US" altLang="zh-CN" sz="800" b="0" dirty="0">
                <a:solidFill>
                  <a:srgbClr val="B5CEA8"/>
                </a:solidFill>
                <a:effectLst/>
                <a:latin typeface="Consolas" panose="020B0609020204030204" pitchFamily="49" charset="0"/>
              </a:rPr>
              <a:t>100</a:t>
            </a:r>
            <a:r>
              <a:rPr lang="en-US" altLang="zh-CN" sz="800" b="0" dirty="0">
                <a:solidFill>
                  <a:srgbClr val="CCCCCC"/>
                </a:solidFill>
                <a:effectLst/>
                <a:latin typeface="Consolas" panose="020B0609020204030204" pitchFamily="49" charset="0"/>
              </a:rPr>
              <a:t>],</a:t>
            </a:r>
          </a:p>
          <a:p>
            <a:r>
              <a:rPr lang="en-US" altLang="zh-CN" sz="800" b="0" dirty="0">
                <a:solidFill>
                  <a:srgbClr val="CCCCCC"/>
                </a:solidFill>
                <a:effectLst/>
                <a:latin typeface="Consolas" panose="020B0609020204030204" pitchFamily="49" charset="0"/>
              </a:rPr>
              <a:t>        </a:t>
            </a:r>
            <a:r>
              <a:rPr lang="en-US" altLang="zh-CN" sz="800" b="0" dirty="0">
                <a:solidFill>
                  <a:srgbClr val="CE9178"/>
                </a:solidFill>
                <a:effectLst/>
                <a:latin typeface="Consolas" panose="020B0609020204030204" pitchFamily="49" charset="0"/>
              </a:rPr>
              <a:t>'</a:t>
            </a:r>
            <a:r>
              <a:rPr lang="en-US" altLang="zh-CN" sz="800" b="0" dirty="0" err="1">
                <a:solidFill>
                  <a:srgbClr val="CE9178"/>
                </a:solidFill>
                <a:effectLst/>
                <a:latin typeface="Consolas" panose="020B0609020204030204" pitchFamily="49" charset="0"/>
              </a:rPr>
              <a:t>model__kernel</a:t>
            </a:r>
            <a:r>
              <a:rPr lang="en-US" altLang="zh-CN" sz="800" b="0" dirty="0">
                <a:solidFill>
                  <a:srgbClr val="CE9178"/>
                </a:solidFill>
                <a:effectLst/>
                <a:latin typeface="Consolas" panose="020B0609020204030204" pitchFamily="49" charset="0"/>
              </a:rPr>
              <a:t>'</a:t>
            </a:r>
            <a:r>
              <a:rPr lang="en-US" altLang="zh-CN" sz="800" b="0" dirty="0">
                <a:solidFill>
                  <a:srgbClr val="CCCCCC"/>
                </a:solidFill>
                <a:effectLst/>
                <a:latin typeface="Consolas" panose="020B0609020204030204" pitchFamily="49" charset="0"/>
              </a:rPr>
              <a:t>: [</a:t>
            </a:r>
            <a:r>
              <a:rPr lang="en-US" altLang="zh-CN" sz="800" b="0" dirty="0">
                <a:solidFill>
                  <a:srgbClr val="CE9178"/>
                </a:solidFill>
                <a:effectLst/>
                <a:latin typeface="Consolas" panose="020B0609020204030204" pitchFamily="49" charset="0"/>
              </a:rPr>
              <a:t>'linear'</a:t>
            </a:r>
            <a:r>
              <a:rPr lang="en-US" altLang="zh-CN" sz="800" b="0" dirty="0">
                <a:solidFill>
                  <a:srgbClr val="CCCCCC"/>
                </a:solidFill>
                <a:effectLst/>
                <a:latin typeface="Consolas" panose="020B0609020204030204" pitchFamily="49" charset="0"/>
              </a:rPr>
              <a:t>, </a:t>
            </a:r>
            <a:r>
              <a:rPr lang="en-US" altLang="zh-CN" sz="800" b="0" dirty="0">
                <a:solidFill>
                  <a:srgbClr val="CE9178"/>
                </a:solidFill>
                <a:effectLst/>
                <a:latin typeface="Consolas" panose="020B0609020204030204" pitchFamily="49" charset="0"/>
              </a:rPr>
              <a:t>'</a:t>
            </a:r>
            <a:r>
              <a:rPr lang="en-US" altLang="zh-CN" sz="800" b="0" dirty="0" err="1">
                <a:solidFill>
                  <a:srgbClr val="CE9178"/>
                </a:solidFill>
                <a:effectLst/>
                <a:latin typeface="Consolas" panose="020B0609020204030204" pitchFamily="49" charset="0"/>
              </a:rPr>
              <a:t>rbf</a:t>
            </a:r>
            <a:r>
              <a:rPr lang="en-US" altLang="zh-CN" sz="800" b="0" dirty="0">
                <a:solidFill>
                  <a:srgbClr val="CE9178"/>
                </a:solidFill>
                <a:effectLst/>
                <a:latin typeface="Consolas" panose="020B0609020204030204" pitchFamily="49" charset="0"/>
              </a:rPr>
              <a:t>'</a:t>
            </a:r>
            <a:r>
              <a:rPr lang="en-US" altLang="zh-CN" sz="800" b="0" dirty="0">
                <a:solidFill>
                  <a:srgbClr val="CCCCCC"/>
                </a:solidFill>
                <a:effectLst/>
                <a:latin typeface="Consolas" panose="020B0609020204030204" pitchFamily="49" charset="0"/>
              </a:rPr>
              <a:t>],</a:t>
            </a:r>
          </a:p>
          <a:p>
            <a:r>
              <a:rPr lang="en-US" altLang="zh-CN" sz="800" b="0" dirty="0">
                <a:solidFill>
                  <a:srgbClr val="CCCCCC"/>
                </a:solidFill>
                <a:effectLst/>
                <a:latin typeface="Consolas" panose="020B0609020204030204" pitchFamily="49" charset="0"/>
              </a:rPr>
              <a:t>        </a:t>
            </a:r>
            <a:r>
              <a:rPr lang="en-US" altLang="zh-CN" sz="800" b="0" dirty="0">
                <a:solidFill>
                  <a:srgbClr val="CE9178"/>
                </a:solidFill>
                <a:effectLst/>
                <a:latin typeface="Consolas" panose="020B0609020204030204" pitchFamily="49" charset="0"/>
              </a:rPr>
              <a:t>'</a:t>
            </a:r>
            <a:r>
              <a:rPr lang="en-US" altLang="zh-CN" sz="800" b="0" dirty="0" err="1">
                <a:solidFill>
                  <a:srgbClr val="CE9178"/>
                </a:solidFill>
                <a:effectLst/>
                <a:latin typeface="Consolas" panose="020B0609020204030204" pitchFamily="49" charset="0"/>
              </a:rPr>
              <a:t>model__epsilon</a:t>
            </a:r>
            <a:r>
              <a:rPr lang="en-US" altLang="zh-CN" sz="800" b="0" dirty="0">
                <a:solidFill>
                  <a:srgbClr val="CE9178"/>
                </a:solidFill>
                <a:effectLst/>
                <a:latin typeface="Consolas" panose="020B0609020204030204" pitchFamily="49" charset="0"/>
              </a:rPr>
              <a:t>'</a:t>
            </a:r>
            <a:r>
              <a:rPr lang="en-US" altLang="zh-CN" sz="800" b="0" dirty="0">
                <a:solidFill>
                  <a:srgbClr val="CCCCCC"/>
                </a:solidFill>
                <a:effectLst/>
                <a:latin typeface="Consolas" panose="020B0609020204030204" pitchFamily="49" charset="0"/>
              </a:rPr>
              <a:t>: [</a:t>
            </a:r>
            <a:r>
              <a:rPr lang="en-US" altLang="zh-CN" sz="800" b="0" dirty="0">
                <a:solidFill>
                  <a:srgbClr val="B5CEA8"/>
                </a:solidFill>
                <a:effectLst/>
                <a:latin typeface="Consolas" panose="020B0609020204030204" pitchFamily="49" charset="0"/>
              </a:rPr>
              <a:t>0.1</a:t>
            </a:r>
            <a:r>
              <a:rPr lang="en-US" altLang="zh-CN" sz="800" b="0" dirty="0">
                <a:solidFill>
                  <a:srgbClr val="CCCCCC"/>
                </a:solidFill>
                <a:effectLst/>
                <a:latin typeface="Consolas" panose="020B0609020204030204" pitchFamily="49" charset="0"/>
              </a:rPr>
              <a:t>, </a:t>
            </a:r>
            <a:r>
              <a:rPr lang="en-US" altLang="zh-CN" sz="800" b="0" dirty="0">
                <a:solidFill>
                  <a:srgbClr val="B5CEA8"/>
                </a:solidFill>
                <a:effectLst/>
                <a:latin typeface="Consolas" panose="020B0609020204030204" pitchFamily="49" charset="0"/>
              </a:rPr>
              <a:t>0.2</a:t>
            </a:r>
            <a:r>
              <a:rPr lang="en-US" altLang="zh-CN" sz="800" b="0" dirty="0">
                <a:solidFill>
                  <a:srgbClr val="CCCCCC"/>
                </a:solidFill>
                <a:effectLst/>
                <a:latin typeface="Consolas" panose="020B0609020204030204" pitchFamily="49" charset="0"/>
              </a:rPr>
              <a:t>, </a:t>
            </a:r>
            <a:r>
              <a:rPr lang="en-US" altLang="zh-CN" sz="800" b="0" dirty="0">
                <a:solidFill>
                  <a:srgbClr val="B5CEA8"/>
                </a:solidFill>
                <a:effectLst/>
                <a:latin typeface="Consolas" panose="020B0609020204030204" pitchFamily="49" charset="0"/>
              </a:rPr>
              <a:t>0.3</a:t>
            </a:r>
            <a:r>
              <a:rPr lang="en-US" altLang="zh-CN" sz="800" b="0" dirty="0">
                <a:solidFill>
                  <a:srgbClr val="CCCCCC"/>
                </a:solidFill>
                <a:effectLst/>
                <a:latin typeface="Consolas" panose="020B0609020204030204" pitchFamily="49" charset="0"/>
              </a:rPr>
              <a:t>]</a:t>
            </a:r>
          </a:p>
          <a:p>
            <a:r>
              <a:rPr lang="en-US" altLang="zh-CN" sz="800" b="0" dirty="0">
                <a:solidFill>
                  <a:srgbClr val="CCCCCC"/>
                </a:solidFill>
                <a:effectLst/>
                <a:latin typeface="Consolas" panose="020B0609020204030204" pitchFamily="49" charset="0"/>
              </a:rPr>
              <a:t>    }</a:t>
            </a:r>
          </a:p>
          <a:p>
            <a:r>
              <a:rPr lang="en-US" altLang="zh-CN" sz="800" b="0" dirty="0">
                <a:solidFill>
                  <a:srgbClr val="CCCCCC"/>
                </a:solidFill>
                <a:effectLst/>
                <a:latin typeface="Consolas" panose="020B0609020204030204" pitchFamily="49" charset="0"/>
              </a:rPr>
              <a:t>}</a:t>
            </a:r>
          </a:p>
          <a:p>
            <a:br>
              <a:rPr lang="en-US" altLang="zh-CN" sz="800" b="0" dirty="0">
                <a:solidFill>
                  <a:srgbClr val="CCCCCC"/>
                </a:solidFill>
                <a:effectLst/>
                <a:latin typeface="Consolas" panose="020B0609020204030204" pitchFamily="49" charset="0"/>
              </a:rPr>
            </a:br>
            <a:r>
              <a:rPr lang="en-US" altLang="zh-CN" sz="800" b="0" dirty="0">
                <a:solidFill>
                  <a:srgbClr val="CCCCCC"/>
                </a:solidFill>
                <a:effectLst/>
                <a:latin typeface="Consolas" panose="020B0609020204030204" pitchFamily="49" charset="0"/>
              </a:rPr>
              <a:t>(</a:t>
            </a:r>
            <a:r>
              <a:rPr lang="zh-CN" altLang="en-US" sz="800" b="0" dirty="0">
                <a:solidFill>
                  <a:srgbClr val="CCCCCC"/>
                </a:solidFill>
                <a:effectLst/>
                <a:latin typeface="Consolas" panose="020B0609020204030204" pitchFamily="49" charset="0"/>
              </a:rPr>
              <a:t>省略</a:t>
            </a:r>
            <a:r>
              <a:rPr lang="en-US" altLang="zh-CN" sz="800" b="0" dirty="0">
                <a:solidFill>
                  <a:srgbClr val="CCCCCC"/>
                </a:solidFill>
                <a:effectLst/>
                <a:latin typeface="Consolas" panose="020B0609020204030204" pitchFamily="49" charset="0"/>
              </a:rPr>
              <a:t>)</a:t>
            </a:r>
          </a:p>
        </p:txBody>
      </p:sp>
      <p:sp>
        <p:nvSpPr>
          <p:cNvPr id="8" name="椭圆 7">
            <a:extLst>
              <a:ext uri="{FF2B5EF4-FFF2-40B4-BE49-F238E27FC236}">
                <a16:creationId xmlns:a16="http://schemas.microsoft.com/office/drawing/2014/main" id="{517EAD3C-DABB-C94F-C580-419BF1FD7988}"/>
              </a:ext>
            </a:extLst>
          </p:cNvPr>
          <p:cNvSpPr/>
          <p:nvPr/>
        </p:nvSpPr>
        <p:spPr>
          <a:xfrm>
            <a:off x="9473025" y="3497919"/>
            <a:ext cx="2204901" cy="817330"/>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MSE=1.021</a:t>
            </a:r>
          </a:p>
          <a:p>
            <a:pPr algn="ctr"/>
            <a:r>
              <a:rPr lang="en-US" altLang="zh-CN" dirty="0"/>
              <a:t>Step = 20</a:t>
            </a:r>
            <a:endParaRPr lang="zh-CN" altLang="en-US" dirty="0"/>
          </a:p>
        </p:txBody>
      </p:sp>
      <p:sp>
        <p:nvSpPr>
          <p:cNvPr id="9" name="矩形 8">
            <a:extLst>
              <a:ext uri="{FF2B5EF4-FFF2-40B4-BE49-F238E27FC236}">
                <a16:creationId xmlns:a16="http://schemas.microsoft.com/office/drawing/2014/main" id="{5661A936-B210-9960-F63F-D5D773A0A1B7}"/>
              </a:ext>
            </a:extLst>
          </p:cNvPr>
          <p:cNvSpPr/>
          <p:nvPr/>
        </p:nvSpPr>
        <p:spPr>
          <a:xfrm>
            <a:off x="70686" y="5798872"/>
            <a:ext cx="6142130" cy="1059128"/>
          </a:xfrm>
          <a:prstGeom prst="rect">
            <a:avLst/>
          </a:prstGeom>
          <a:noFill/>
          <a:ln w="38100">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69017A37-6856-56D4-A8C8-211672B37BB8}"/>
              </a:ext>
            </a:extLst>
          </p:cNvPr>
          <p:cNvSpPr/>
          <p:nvPr/>
        </p:nvSpPr>
        <p:spPr>
          <a:xfrm>
            <a:off x="70686" y="5794010"/>
            <a:ext cx="6142130" cy="319358"/>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本阶段结论</a:t>
            </a:r>
            <a:endParaRPr lang="en-US" altLang="zh-CN" b="1" dirty="0">
              <a:solidFill>
                <a:schemeClr val="tx1"/>
              </a:solidFill>
            </a:endParaRPr>
          </a:p>
        </p:txBody>
      </p:sp>
      <p:sp>
        <p:nvSpPr>
          <p:cNvPr id="14" name="文本框 13">
            <a:extLst>
              <a:ext uri="{FF2B5EF4-FFF2-40B4-BE49-F238E27FC236}">
                <a16:creationId xmlns:a16="http://schemas.microsoft.com/office/drawing/2014/main" id="{48C67DD1-8B03-D359-5440-2942748F8183}"/>
              </a:ext>
            </a:extLst>
          </p:cNvPr>
          <p:cNvSpPr txBox="1"/>
          <p:nvPr/>
        </p:nvSpPr>
        <p:spPr>
          <a:xfrm>
            <a:off x="12041" y="6078532"/>
            <a:ext cx="6142131" cy="1077218"/>
          </a:xfrm>
          <a:prstGeom prst="rect">
            <a:avLst/>
          </a:prstGeom>
          <a:noFill/>
        </p:spPr>
        <p:txBody>
          <a:bodyPr wrap="square">
            <a:spAutoFit/>
          </a:bodyPr>
          <a:lstStyle/>
          <a:p>
            <a:r>
              <a:rPr lang="en-US" altLang="zh-CN" sz="1600" dirty="0"/>
              <a:t>1. </a:t>
            </a:r>
            <a:r>
              <a:rPr lang="zh-CN" altLang="en-US" sz="1600" dirty="0"/>
              <a:t>在本数据集的情况下，特征选择比模型选择更有效果。</a:t>
            </a:r>
            <a:endParaRPr lang="en-US" altLang="zh-CN" sz="1600" dirty="0"/>
          </a:p>
          <a:p>
            <a:r>
              <a:rPr lang="en-US" altLang="zh-CN" sz="1600" dirty="0"/>
              <a:t>2. SVR</a:t>
            </a:r>
            <a:r>
              <a:rPr lang="zh-CN" altLang="en-US" sz="1600" dirty="0"/>
              <a:t>的表现优于</a:t>
            </a:r>
            <a:r>
              <a:rPr lang="en-US" altLang="zh-CN" sz="1600" dirty="0"/>
              <a:t>Gradient Boosting &amp; Random Forest</a:t>
            </a:r>
          </a:p>
          <a:p>
            <a:r>
              <a:rPr lang="en-US" altLang="zh-CN" sz="1600" dirty="0"/>
              <a:t>3.</a:t>
            </a:r>
            <a:r>
              <a:rPr lang="zh-CN" altLang="en-US" sz="1600" dirty="0"/>
              <a:t> 过于明确的 </a:t>
            </a:r>
            <a:r>
              <a:rPr lang="en-US" altLang="zh-CN" sz="1600" dirty="0"/>
              <a:t>prompt </a:t>
            </a:r>
            <a:r>
              <a:rPr lang="zh-CN" altLang="en-US" sz="1600" dirty="0"/>
              <a:t>会“踩踏”其他的 </a:t>
            </a:r>
            <a:r>
              <a:rPr lang="en-US" altLang="zh-CN" sz="1600" dirty="0"/>
              <a:t>prompt</a:t>
            </a:r>
          </a:p>
          <a:p>
            <a:endParaRPr lang="en-US" altLang="zh-CN" sz="1600" dirty="0"/>
          </a:p>
        </p:txBody>
      </p:sp>
      <p:sp>
        <p:nvSpPr>
          <p:cNvPr id="21" name="矩形 20">
            <a:extLst>
              <a:ext uri="{FF2B5EF4-FFF2-40B4-BE49-F238E27FC236}">
                <a16:creationId xmlns:a16="http://schemas.microsoft.com/office/drawing/2014/main" id="{1326C519-3E08-C9EC-D21D-229F271A5499}"/>
              </a:ext>
            </a:extLst>
          </p:cNvPr>
          <p:cNvSpPr/>
          <p:nvPr/>
        </p:nvSpPr>
        <p:spPr>
          <a:xfrm>
            <a:off x="81708" y="4451825"/>
            <a:ext cx="6119067" cy="1278415"/>
          </a:xfrm>
          <a:prstGeom prst="rect">
            <a:avLst/>
          </a:prstGeom>
          <a:noFill/>
          <a:ln w="38100">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a:extLst>
              <a:ext uri="{FF2B5EF4-FFF2-40B4-BE49-F238E27FC236}">
                <a16:creationId xmlns:a16="http://schemas.microsoft.com/office/drawing/2014/main" id="{784D6674-1371-74BD-8549-55FFEC066B55}"/>
              </a:ext>
            </a:extLst>
          </p:cNvPr>
          <p:cNvSpPr/>
          <p:nvPr/>
        </p:nvSpPr>
        <p:spPr>
          <a:xfrm>
            <a:off x="81707" y="4345339"/>
            <a:ext cx="6131110" cy="319358"/>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程序最终输出</a:t>
            </a:r>
            <a:endParaRPr lang="en-US" altLang="zh-CN" b="1" dirty="0">
              <a:solidFill>
                <a:schemeClr val="tx1"/>
              </a:solidFill>
            </a:endParaRPr>
          </a:p>
        </p:txBody>
      </p:sp>
      <p:sp>
        <p:nvSpPr>
          <p:cNvPr id="24" name="文本框 23">
            <a:extLst>
              <a:ext uri="{FF2B5EF4-FFF2-40B4-BE49-F238E27FC236}">
                <a16:creationId xmlns:a16="http://schemas.microsoft.com/office/drawing/2014/main" id="{4B01929C-115B-0781-496F-78495B5E95BA}"/>
              </a:ext>
            </a:extLst>
          </p:cNvPr>
          <p:cNvSpPr txBox="1"/>
          <p:nvPr/>
        </p:nvSpPr>
        <p:spPr>
          <a:xfrm>
            <a:off x="22045" y="4609634"/>
            <a:ext cx="6178730" cy="1209348"/>
          </a:xfrm>
          <a:prstGeom prst="rect">
            <a:avLst/>
          </a:prstGeom>
          <a:noFill/>
        </p:spPr>
        <p:txBody>
          <a:bodyPr wrap="square">
            <a:spAutoFit/>
          </a:bodyPr>
          <a:lstStyle/>
          <a:p>
            <a:r>
              <a:rPr lang="en-US" altLang="zh-CN" sz="1000" b="0" i="0" dirty="0">
                <a:effectLst/>
                <a:latin typeface="Consolas" panose="020B0609020204030204" pitchFamily="49" charset="0"/>
              </a:rPr>
              <a:t>Best MSE </a:t>
            </a:r>
            <a:r>
              <a:rPr lang="en-US" altLang="zh-CN" sz="1000" b="0" i="0" dirty="0">
                <a:solidFill>
                  <a:srgbClr val="FF0000"/>
                </a:solidFill>
                <a:effectLst/>
                <a:highlight>
                  <a:srgbClr val="FFFF00"/>
                </a:highlight>
                <a:latin typeface="Consolas" panose="020B0609020204030204" pitchFamily="49" charset="0"/>
              </a:rPr>
              <a:t>for SVR: 0.9960581929309686</a:t>
            </a:r>
          </a:p>
          <a:p>
            <a:r>
              <a:rPr lang="en-US" altLang="zh-CN" sz="1000" b="0" i="0" dirty="0">
                <a:effectLst/>
                <a:latin typeface="Consolas" panose="020B0609020204030204" pitchFamily="49" charset="0"/>
              </a:rPr>
              <a:t>Best parameters for </a:t>
            </a:r>
            <a:r>
              <a:rPr lang="en-US" altLang="zh-CN" sz="1000" b="0" i="0" dirty="0" err="1">
                <a:effectLst/>
                <a:latin typeface="Consolas" panose="020B0609020204030204" pitchFamily="49" charset="0"/>
              </a:rPr>
              <a:t>RandomForest</a:t>
            </a:r>
            <a:r>
              <a:rPr lang="en-US" altLang="zh-CN" sz="1000" b="0" i="0" dirty="0">
                <a:effectLst/>
                <a:latin typeface="Consolas" panose="020B0609020204030204" pitchFamily="49" charset="0"/>
              </a:rPr>
              <a:t>: {'</a:t>
            </a:r>
            <a:r>
              <a:rPr lang="en-US" altLang="zh-CN" sz="1000" b="0" i="0" dirty="0" err="1">
                <a:effectLst/>
                <a:latin typeface="Consolas" panose="020B0609020204030204" pitchFamily="49" charset="0"/>
              </a:rPr>
              <a:t>max_depth</a:t>
            </a:r>
            <a:r>
              <a:rPr lang="en-US" altLang="zh-CN" sz="1000" b="0" i="0" dirty="0">
                <a:effectLst/>
                <a:latin typeface="Consolas" panose="020B0609020204030204" pitchFamily="49" charset="0"/>
              </a:rPr>
              <a:t>': 10, '</a:t>
            </a:r>
            <a:r>
              <a:rPr lang="en-US" altLang="zh-CN" sz="1000" b="0" i="0" dirty="0" err="1">
                <a:effectLst/>
                <a:latin typeface="Consolas" panose="020B0609020204030204" pitchFamily="49" charset="0"/>
              </a:rPr>
              <a:t>min_samples_split</a:t>
            </a:r>
            <a:r>
              <a:rPr lang="en-US" altLang="zh-CN" sz="1000" b="0" i="0" dirty="0">
                <a:effectLst/>
                <a:latin typeface="Consolas" panose="020B0609020204030204" pitchFamily="49" charset="0"/>
              </a:rPr>
              <a:t>': 5, '</a:t>
            </a:r>
            <a:r>
              <a:rPr lang="en-US" altLang="zh-CN" sz="1000" b="0" i="0" dirty="0" err="1">
                <a:effectLst/>
                <a:latin typeface="Consolas" panose="020B0609020204030204" pitchFamily="49" charset="0"/>
              </a:rPr>
              <a:t>n_estimators</a:t>
            </a:r>
            <a:r>
              <a:rPr lang="en-US" altLang="zh-CN" sz="1000" b="0" i="0" dirty="0">
                <a:effectLst/>
                <a:latin typeface="Consolas" panose="020B0609020204030204" pitchFamily="49" charset="0"/>
              </a:rPr>
              <a:t>': 200} </a:t>
            </a:r>
          </a:p>
          <a:p>
            <a:r>
              <a:rPr lang="en-US" altLang="zh-CN" sz="1000" b="0" i="0" dirty="0">
                <a:effectLst/>
                <a:latin typeface="Consolas" panose="020B0609020204030204" pitchFamily="49" charset="0"/>
              </a:rPr>
              <a:t>Best MSE </a:t>
            </a:r>
            <a:r>
              <a:rPr lang="en-US" altLang="zh-CN" sz="1000" dirty="0">
                <a:solidFill>
                  <a:srgbClr val="FF0000"/>
                </a:solidFill>
                <a:highlight>
                  <a:srgbClr val="FFFF00"/>
                </a:highlight>
                <a:latin typeface="Consolas" panose="020B0609020204030204" pitchFamily="49" charset="0"/>
              </a:rPr>
              <a:t>for </a:t>
            </a:r>
            <a:r>
              <a:rPr lang="en-US" altLang="zh-CN" sz="1000" dirty="0" err="1">
                <a:solidFill>
                  <a:srgbClr val="FF0000"/>
                </a:solidFill>
                <a:highlight>
                  <a:srgbClr val="FFFF00"/>
                </a:highlight>
                <a:latin typeface="Consolas" panose="020B0609020204030204" pitchFamily="49" charset="0"/>
              </a:rPr>
              <a:t>RandomForest</a:t>
            </a:r>
            <a:r>
              <a:rPr lang="en-US" altLang="zh-CN" sz="1000" dirty="0">
                <a:solidFill>
                  <a:srgbClr val="FF0000"/>
                </a:solidFill>
                <a:highlight>
                  <a:srgbClr val="FFFF00"/>
                </a:highlight>
                <a:latin typeface="Consolas" panose="020B0609020204030204" pitchFamily="49" charset="0"/>
              </a:rPr>
              <a:t>: 1.072458657290075</a:t>
            </a:r>
            <a:r>
              <a:rPr lang="en-US" altLang="zh-CN" sz="1000" b="0" i="0" dirty="0">
                <a:effectLst/>
                <a:latin typeface="Consolas" panose="020B0609020204030204" pitchFamily="49" charset="0"/>
              </a:rPr>
              <a:t> </a:t>
            </a:r>
          </a:p>
          <a:p>
            <a:r>
              <a:rPr lang="en-US" altLang="zh-CN" sz="1000" b="0" i="0" dirty="0">
                <a:effectLst/>
                <a:latin typeface="Consolas" panose="020B0609020204030204" pitchFamily="49" charset="0"/>
              </a:rPr>
              <a:t>Best parameters for </a:t>
            </a:r>
            <a:r>
              <a:rPr lang="en-US" altLang="zh-CN" sz="1000" b="0" i="0" dirty="0" err="1">
                <a:effectLst/>
                <a:latin typeface="Consolas" panose="020B0609020204030204" pitchFamily="49" charset="0"/>
              </a:rPr>
              <a:t>GradientBoosting</a:t>
            </a:r>
            <a:r>
              <a:rPr lang="en-US" altLang="zh-CN" sz="1000" b="0" i="0" dirty="0">
                <a:effectLst/>
                <a:latin typeface="Consolas" panose="020B0609020204030204" pitchFamily="49" charset="0"/>
              </a:rPr>
              <a:t>: {'</a:t>
            </a:r>
            <a:r>
              <a:rPr lang="en-US" altLang="zh-CN" sz="1000" b="0" i="0" dirty="0" err="1">
                <a:effectLst/>
                <a:latin typeface="Consolas" panose="020B0609020204030204" pitchFamily="49" charset="0"/>
              </a:rPr>
              <a:t>learning_rate</a:t>
            </a:r>
            <a:r>
              <a:rPr lang="en-US" altLang="zh-CN" sz="1000" b="0" i="0" dirty="0">
                <a:effectLst/>
                <a:latin typeface="Consolas" panose="020B0609020204030204" pitchFamily="49" charset="0"/>
              </a:rPr>
              <a:t>': 0.1, '</a:t>
            </a:r>
            <a:r>
              <a:rPr lang="en-US" altLang="zh-CN" sz="1000" b="0" i="0" dirty="0" err="1">
                <a:effectLst/>
                <a:latin typeface="Consolas" panose="020B0609020204030204" pitchFamily="49" charset="0"/>
              </a:rPr>
              <a:t>max_depth</a:t>
            </a:r>
            <a:r>
              <a:rPr lang="en-US" altLang="zh-CN" sz="1000" b="0" i="0" dirty="0">
                <a:effectLst/>
                <a:latin typeface="Consolas" panose="020B0609020204030204" pitchFamily="49" charset="0"/>
              </a:rPr>
              <a:t>': 3, '</a:t>
            </a:r>
            <a:r>
              <a:rPr lang="en-US" altLang="zh-CN" sz="1000" b="0" i="0" dirty="0" err="1">
                <a:effectLst/>
                <a:latin typeface="Consolas" panose="020B0609020204030204" pitchFamily="49" charset="0"/>
              </a:rPr>
              <a:t>n_estimators</a:t>
            </a:r>
            <a:r>
              <a:rPr lang="en-US" altLang="zh-CN" sz="1000" b="0" i="0" dirty="0">
                <a:effectLst/>
                <a:latin typeface="Consolas" panose="020B0609020204030204" pitchFamily="49" charset="0"/>
              </a:rPr>
              <a:t>': 50} </a:t>
            </a:r>
          </a:p>
          <a:p>
            <a:r>
              <a:rPr lang="en-US" altLang="zh-CN" sz="1000" b="0" i="0" dirty="0">
                <a:effectLst/>
                <a:latin typeface="Consolas" panose="020B0609020204030204" pitchFamily="49" charset="0"/>
              </a:rPr>
              <a:t>Best MSE for </a:t>
            </a:r>
            <a:r>
              <a:rPr lang="en-US" altLang="zh-CN" sz="1000" dirty="0" err="1">
                <a:solidFill>
                  <a:srgbClr val="FF0000"/>
                </a:solidFill>
                <a:highlight>
                  <a:srgbClr val="FFFF00"/>
                </a:highlight>
                <a:latin typeface="Consolas" panose="020B0609020204030204" pitchFamily="49" charset="0"/>
              </a:rPr>
              <a:t>GradientBoosting</a:t>
            </a:r>
            <a:r>
              <a:rPr lang="en-US" altLang="zh-CN" sz="1000" dirty="0">
                <a:solidFill>
                  <a:srgbClr val="FF0000"/>
                </a:solidFill>
                <a:highlight>
                  <a:srgbClr val="FFFF00"/>
                </a:highlight>
                <a:latin typeface="Consolas" panose="020B0609020204030204" pitchFamily="49" charset="0"/>
              </a:rPr>
              <a:t>: 1.0700934080592348</a:t>
            </a:r>
            <a:endParaRPr lang="zh-CN" altLang="en-US" sz="1000" dirty="0"/>
          </a:p>
        </p:txBody>
      </p:sp>
    </p:spTree>
    <p:extLst>
      <p:ext uri="{BB962C8B-B14F-4D97-AF65-F5344CB8AC3E}">
        <p14:creationId xmlns:p14="http://schemas.microsoft.com/office/powerpoint/2010/main" val="22558066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0227E7B-DE91-F919-FE56-73588CE5243F}"/>
              </a:ext>
            </a:extLst>
          </p:cNvPr>
          <p:cNvPicPr>
            <a:picLocks noChangeAspect="1"/>
          </p:cNvPicPr>
          <p:nvPr/>
        </p:nvPicPr>
        <p:blipFill>
          <a:blip r:embed="rId3"/>
          <a:stretch>
            <a:fillRect/>
          </a:stretch>
        </p:blipFill>
        <p:spPr>
          <a:xfrm>
            <a:off x="6608673" y="0"/>
            <a:ext cx="2876393" cy="6858000"/>
          </a:xfrm>
          <a:prstGeom prst="rect">
            <a:avLst/>
          </a:prstGeom>
        </p:spPr>
      </p:pic>
      <p:sp>
        <p:nvSpPr>
          <p:cNvPr id="2" name="文本框 1">
            <a:extLst>
              <a:ext uri="{FF2B5EF4-FFF2-40B4-BE49-F238E27FC236}">
                <a16:creationId xmlns:a16="http://schemas.microsoft.com/office/drawing/2014/main" id="{638B36D6-C90D-0A40-A28E-3BBA9116D50D}"/>
              </a:ext>
            </a:extLst>
          </p:cNvPr>
          <p:cNvSpPr txBox="1"/>
          <p:nvPr/>
        </p:nvSpPr>
        <p:spPr>
          <a:xfrm>
            <a:off x="-69669" y="0"/>
            <a:ext cx="12435840" cy="461665"/>
          </a:xfrm>
          <a:prstGeom prst="rect">
            <a:avLst/>
          </a:prstGeom>
          <a:noFill/>
        </p:spPr>
        <p:txBody>
          <a:bodyPr wrap="square" rtlCol="0">
            <a:spAutoFit/>
          </a:bodyPr>
          <a:lstStyle/>
          <a:p>
            <a:r>
              <a:rPr lang="zh-CN" altLang="en-US" sz="2400" b="1" dirty="0"/>
              <a:t>实验结果</a:t>
            </a:r>
            <a:r>
              <a:rPr lang="en-US" altLang="zh-CN" sz="2400" b="1" dirty="0"/>
              <a:t>(3)</a:t>
            </a:r>
            <a:r>
              <a:rPr lang="zh-CN" altLang="en-US" sz="2400" b="1" dirty="0"/>
              <a:t> </a:t>
            </a:r>
            <a:r>
              <a:rPr lang="en-US" altLang="zh-CN" sz="2400" b="1" dirty="0"/>
              <a:t>—— </a:t>
            </a:r>
            <a:r>
              <a:rPr lang="zh-CN" altLang="en-US" sz="2400" b="1" dirty="0"/>
              <a:t>工作流存在问题：我永远喜欢</a:t>
            </a:r>
            <a:r>
              <a:rPr lang="en-US" altLang="zh-CN" sz="2400" b="1" dirty="0"/>
              <a:t>improve</a:t>
            </a:r>
            <a:r>
              <a:rPr lang="zh-CN" altLang="en-US" sz="2400" b="1" dirty="0"/>
              <a:t>同一个父节点</a:t>
            </a:r>
            <a:endParaRPr lang="en-US" altLang="zh-CN" sz="2400" b="1" dirty="0"/>
          </a:p>
        </p:txBody>
      </p:sp>
      <p:sp>
        <p:nvSpPr>
          <p:cNvPr id="18" name="矩形 17">
            <a:extLst>
              <a:ext uri="{FF2B5EF4-FFF2-40B4-BE49-F238E27FC236}">
                <a16:creationId xmlns:a16="http://schemas.microsoft.com/office/drawing/2014/main" id="{4C27E94D-0760-8173-7039-74E02EF01256}"/>
              </a:ext>
            </a:extLst>
          </p:cNvPr>
          <p:cNvSpPr/>
          <p:nvPr/>
        </p:nvSpPr>
        <p:spPr>
          <a:xfrm>
            <a:off x="95246" y="598242"/>
            <a:ext cx="6105529" cy="3501171"/>
          </a:xfrm>
          <a:prstGeom prst="rect">
            <a:avLst/>
          </a:prstGeom>
          <a:noFill/>
          <a:ln w="38100">
            <a:solidFill>
              <a:schemeClr val="accent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圆角 18">
            <a:extLst>
              <a:ext uri="{FF2B5EF4-FFF2-40B4-BE49-F238E27FC236}">
                <a16:creationId xmlns:a16="http://schemas.microsoft.com/office/drawing/2014/main" id="{E525EC00-AC59-6828-CB91-B3F9BB587D30}"/>
              </a:ext>
            </a:extLst>
          </p:cNvPr>
          <p:cNvSpPr/>
          <p:nvPr/>
        </p:nvSpPr>
        <p:spPr>
          <a:xfrm>
            <a:off x="104772" y="583656"/>
            <a:ext cx="6096003" cy="407606"/>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Test 3 </a:t>
            </a:r>
            <a:r>
              <a:rPr lang="zh-CN" altLang="en-US" sz="1600" b="1" dirty="0">
                <a:solidFill>
                  <a:schemeClr val="tx1"/>
                </a:solidFill>
              </a:rPr>
              <a:t>的 某个节点的日志</a:t>
            </a:r>
            <a:endParaRPr lang="en-US" altLang="zh-CN" sz="1600" b="1" dirty="0">
              <a:solidFill>
                <a:schemeClr val="tx1"/>
              </a:solidFill>
            </a:endParaRPr>
          </a:p>
        </p:txBody>
      </p:sp>
      <p:sp>
        <p:nvSpPr>
          <p:cNvPr id="9" name="矩形 8">
            <a:extLst>
              <a:ext uri="{FF2B5EF4-FFF2-40B4-BE49-F238E27FC236}">
                <a16:creationId xmlns:a16="http://schemas.microsoft.com/office/drawing/2014/main" id="{5661A936-B210-9960-F63F-D5D773A0A1B7}"/>
              </a:ext>
            </a:extLst>
          </p:cNvPr>
          <p:cNvSpPr/>
          <p:nvPr/>
        </p:nvSpPr>
        <p:spPr>
          <a:xfrm>
            <a:off x="70686" y="5798872"/>
            <a:ext cx="6142130" cy="1059128"/>
          </a:xfrm>
          <a:prstGeom prst="rect">
            <a:avLst/>
          </a:prstGeom>
          <a:noFill/>
          <a:ln w="38100">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69017A37-6856-56D4-A8C8-211672B37BB8}"/>
              </a:ext>
            </a:extLst>
          </p:cNvPr>
          <p:cNvSpPr/>
          <p:nvPr/>
        </p:nvSpPr>
        <p:spPr>
          <a:xfrm>
            <a:off x="70686" y="5794010"/>
            <a:ext cx="6142130" cy="319358"/>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本阶段结论</a:t>
            </a:r>
            <a:endParaRPr lang="en-US" altLang="zh-CN" b="1" dirty="0">
              <a:solidFill>
                <a:schemeClr val="tx1"/>
              </a:solidFill>
            </a:endParaRPr>
          </a:p>
        </p:txBody>
      </p:sp>
      <p:sp>
        <p:nvSpPr>
          <p:cNvPr id="14" name="文本框 13">
            <a:extLst>
              <a:ext uri="{FF2B5EF4-FFF2-40B4-BE49-F238E27FC236}">
                <a16:creationId xmlns:a16="http://schemas.microsoft.com/office/drawing/2014/main" id="{48C67DD1-8B03-D359-5440-2942748F8183}"/>
              </a:ext>
            </a:extLst>
          </p:cNvPr>
          <p:cNvSpPr txBox="1"/>
          <p:nvPr/>
        </p:nvSpPr>
        <p:spPr>
          <a:xfrm>
            <a:off x="12041" y="6078532"/>
            <a:ext cx="6142131" cy="1077218"/>
          </a:xfrm>
          <a:prstGeom prst="rect">
            <a:avLst/>
          </a:prstGeom>
          <a:noFill/>
        </p:spPr>
        <p:txBody>
          <a:bodyPr wrap="square">
            <a:spAutoFit/>
          </a:bodyPr>
          <a:lstStyle/>
          <a:p>
            <a:r>
              <a:rPr lang="en-US" altLang="zh-CN" sz="1600" dirty="0"/>
              <a:t>1.</a:t>
            </a:r>
            <a:r>
              <a:rPr lang="zh-CN" altLang="en-US" sz="1600" dirty="0"/>
              <a:t>在本数据集的情况下，特征选择比模型选择更有效果。</a:t>
            </a:r>
            <a:endParaRPr lang="en-US" altLang="zh-CN" sz="1600" dirty="0"/>
          </a:p>
          <a:p>
            <a:r>
              <a:rPr lang="en-US" altLang="zh-CN" sz="1600" dirty="0"/>
              <a:t>2.SVR</a:t>
            </a:r>
            <a:r>
              <a:rPr lang="zh-CN" altLang="en-US" sz="1600" dirty="0"/>
              <a:t>的表现优于</a:t>
            </a:r>
            <a:r>
              <a:rPr lang="en-US" altLang="zh-CN" sz="1600" dirty="0"/>
              <a:t>Gradient Boosting &amp; Random Forest</a:t>
            </a:r>
          </a:p>
          <a:p>
            <a:r>
              <a:rPr lang="en-US" altLang="zh-CN" sz="1600" dirty="0"/>
              <a:t>3.</a:t>
            </a:r>
            <a:r>
              <a:rPr lang="zh-CN" altLang="en-US" sz="1600" dirty="0"/>
              <a:t> 过于明确的 </a:t>
            </a:r>
            <a:r>
              <a:rPr lang="en-US" altLang="zh-CN" sz="1600" dirty="0"/>
              <a:t>prompt </a:t>
            </a:r>
            <a:r>
              <a:rPr lang="zh-CN" altLang="en-US" sz="1600" dirty="0"/>
              <a:t>会“踩踏” 其他的 </a:t>
            </a:r>
            <a:r>
              <a:rPr lang="en-US" altLang="zh-CN" sz="1600" dirty="0"/>
              <a:t>prompt</a:t>
            </a:r>
          </a:p>
          <a:p>
            <a:endParaRPr lang="en-US" altLang="zh-CN" sz="1600" dirty="0"/>
          </a:p>
        </p:txBody>
      </p:sp>
      <p:sp>
        <p:nvSpPr>
          <p:cNvPr id="21" name="矩形 20">
            <a:extLst>
              <a:ext uri="{FF2B5EF4-FFF2-40B4-BE49-F238E27FC236}">
                <a16:creationId xmlns:a16="http://schemas.microsoft.com/office/drawing/2014/main" id="{1326C519-3E08-C9EC-D21D-229F271A5499}"/>
              </a:ext>
            </a:extLst>
          </p:cNvPr>
          <p:cNvSpPr/>
          <p:nvPr/>
        </p:nvSpPr>
        <p:spPr>
          <a:xfrm>
            <a:off x="81708" y="4451825"/>
            <a:ext cx="6119067" cy="1278415"/>
          </a:xfrm>
          <a:prstGeom prst="rect">
            <a:avLst/>
          </a:prstGeom>
          <a:noFill/>
          <a:ln w="38100">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a:extLst>
              <a:ext uri="{FF2B5EF4-FFF2-40B4-BE49-F238E27FC236}">
                <a16:creationId xmlns:a16="http://schemas.microsoft.com/office/drawing/2014/main" id="{784D6674-1371-74BD-8549-55FFEC066B55}"/>
              </a:ext>
            </a:extLst>
          </p:cNvPr>
          <p:cNvSpPr/>
          <p:nvPr/>
        </p:nvSpPr>
        <p:spPr>
          <a:xfrm>
            <a:off x="81707" y="4345339"/>
            <a:ext cx="6131110" cy="319358"/>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程序最终输出</a:t>
            </a:r>
            <a:endParaRPr lang="en-US" altLang="zh-CN" b="1" dirty="0">
              <a:solidFill>
                <a:schemeClr val="tx1"/>
              </a:solidFill>
            </a:endParaRPr>
          </a:p>
        </p:txBody>
      </p:sp>
      <p:sp>
        <p:nvSpPr>
          <p:cNvPr id="24" name="文本框 23">
            <a:extLst>
              <a:ext uri="{FF2B5EF4-FFF2-40B4-BE49-F238E27FC236}">
                <a16:creationId xmlns:a16="http://schemas.microsoft.com/office/drawing/2014/main" id="{4B01929C-115B-0781-496F-78495B5E95BA}"/>
              </a:ext>
            </a:extLst>
          </p:cNvPr>
          <p:cNvSpPr txBox="1"/>
          <p:nvPr/>
        </p:nvSpPr>
        <p:spPr>
          <a:xfrm>
            <a:off x="22045" y="4609634"/>
            <a:ext cx="6178730" cy="1209348"/>
          </a:xfrm>
          <a:prstGeom prst="rect">
            <a:avLst/>
          </a:prstGeom>
          <a:noFill/>
        </p:spPr>
        <p:txBody>
          <a:bodyPr wrap="square">
            <a:spAutoFit/>
          </a:bodyPr>
          <a:lstStyle/>
          <a:p>
            <a:r>
              <a:rPr lang="en-US" altLang="zh-CN" sz="1000" b="0" i="0" dirty="0">
                <a:effectLst/>
                <a:latin typeface="Consolas" panose="020B0609020204030204" pitchFamily="49" charset="0"/>
              </a:rPr>
              <a:t>Best MSE </a:t>
            </a:r>
            <a:r>
              <a:rPr lang="en-US" altLang="zh-CN" sz="1000" b="0" i="0" dirty="0">
                <a:solidFill>
                  <a:srgbClr val="FF0000"/>
                </a:solidFill>
                <a:effectLst/>
                <a:highlight>
                  <a:srgbClr val="FFFF00"/>
                </a:highlight>
                <a:latin typeface="Consolas" panose="020B0609020204030204" pitchFamily="49" charset="0"/>
              </a:rPr>
              <a:t>for SVR: 0.9960581929309686</a:t>
            </a:r>
          </a:p>
          <a:p>
            <a:r>
              <a:rPr lang="en-US" altLang="zh-CN" sz="1000" b="0" i="0" dirty="0">
                <a:effectLst/>
                <a:latin typeface="Consolas" panose="020B0609020204030204" pitchFamily="49" charset="0"/>
              </a:rPr>
              <a:t>Best parameters for </a:t>
            </a:r>
            <a:r>
              <a:rPr lang="en-US" altLang="zh-CN" sz="1000" b="0" i="0" dirty="0" err="1">
                <a:effectLst/>
                <a:latin typeface="Consolas" panose="020B0609020204030204" pitchFamily="49" charset="0"/>
              </a:rPr>
              <a:t>RandomForest</a:t>
            </a:r>
            <a:r>
              <a:rPr lang="en-US" altLang="zh-CN" sz="1000" b="0" i="0" dirty="0">
                <a:effectLst/>
                <a:latin typeface="Consolas" panose="020B0609020204030204" pitchFamily="49" charset="0"/>
              </a:rPr>
              <a:t>: {'</a:t>
            </a:r>
            <a:r>
              <a:rPr lang="en-US" altLang="zh-CN" sz="1000" b="0" i="0" dirty="0" err="1">
                <a:effectLst/>
                <a:latin typeface="Consolas" panose="020B0609020204030204" pitchFamily="49" charset="0"/>
              </a:rPr>
              <a:t>max_depth</a:t>
            </a:r>
            <a:r>
              <a:rPr lang="en-US" altLang="zh-CN" sz="1000" b="0" i="0" dirty="0">
                <a:effectLst/>
                <a:latin typeface="Consolas" panose="020B0609020204030204" pitchFamily="49" charset="0"/>
              </a:rPr>
              <a:t>': 10, '</a:t>
            </a:r>
            <a:r>
              <a:rPr lang="en-US" altLang="zh-CN" sz="1000" b="0" i="0" dirty="0" err="1">
                <a:effectLst/>
                <a:latin typeface="Consolas" panose="020B0609020204030204" pitchFamily="49" charset="0"/>
              </a:rPr>
              <a:t>min_samples_split</a:t>
            </a:r>
            <a:r>
              <a:rPr lang="en-US" altLang="zh-CN" sz="1000" b="0" i="0" dirty="0">
                <a:effectLst/>
                <a:latin typeface="Consolas" panose="020B0609020204030204" pitchFamily="49" charset="0"/>
              </a:rPr>
              <a:t>': 5, '</a:t>
            </a:r>
            <a:r>
              <a:rPr lang="en-US" altLang="zh-CN" sz="1000" b="0" i="0" dirty="0" err="1">
                <a:effectLst/>
                <a:latin typeface="Consolas" panose="020B0609020204030204" pitchFamily="49" charset="0"/>
              </a:rPr>
              <a:t>n_estimators</a:t>
            </a:r>
            <a:r>
              <a:rPr lang="en-US" altLang="zh-CN" sz="1000" b="0" i="0" dirty="0">
                <a:effectLst/>
                <a:latin typeface="Consolas" panose="020B0609020204030204" pitchFamily="49" charset="0"/>
              </a:rPr>
              <a:t>': 200} </a:t>
            </a:r>
          </a:p>
          <a:p>
            <a:r>
              <a:rPr lang="en-US" altLang="zh-CN" sz="1000" b="0" i="0" dirty="0">
                <a:effectLst/>
                <a:latin typeface="Consolas" panose="020B0609020204030204" pitchFamily="49" charset="0"/>
              </a:rPr>
              <a:t>Best MSE </a:t>
            </a:r>
            <a:r>
              <a:rPr lang="en-US" altLang="zh-CN" sz="1000" dirty="0">
                <a:solidFill>
                  <a:srgbClr val="FF0000"/>
                </a:solidFill>
                <a:highlight>
                  <a:srgbClr val="FFFF00"/>
                </a:highlight>
                <a:latin typeface="Consolas" panose="020B0609020204030204" pitchFamily="49" charset="0"/>
              </a:rPr>
              <a:t>for </a:t>
            </a:r>
            <a:r>
              <a:rPr lang="en-US" altLang="zh-CN" sz="1000" dirty="0" err="1">
                <a:solidFill>
                  <a:srgbClr val="FF0000"/>
                </a:solidFill>
                <a:highlight>
                  <a:srgbClr val="FFFF00"/>
                </a:highlight>
                <a:latin typeface="Consolas" panose="020B0609020204030204" pitchFamily="49" charset="0"/>
              </a:rPr>
              <a:t>RandomForest</a:t>
            </a:r>
            <a:r>
              <a:rPr lang="en-US" altLang="zh-CN" sz="1000" dirty="0">
                <a:solidFill>
                  <a:srgbClr val="FF0000"/>
                </a:solidFill>
                <a:highlight>
                  <a:srgbClr val="FFFF00"/>
                </a:highlight>
                <a:latin typeface="Consolas" panose="020B0609020204030204" pitchFamily="49" charset="0"/>
              </a:rPr>
              <a:t>: 1.072458657290075</a:t>
            </a:r>
            <a:r>
              <a:rPr lang="en-US" altLang="zh-CN" sz="1000" b="0" i="0" dirty="0">
                <a:effectLst/>
                <a:latin typeface="Consolas" panose="020B0609020204030204" pitchFamily="49" charset="0"/>
              </a:rPr>
              <a:t> </a:t>
            </a:r>
          </a:p>
          <a:p>
            <a:r>
              <a:rPr lang="en-US" altLang="zh-CN" sz="1000" b="0" i="0" dirty="0">
                <a:effectLst/>
                <a:latin typeface="Consolas" panose="020B0609020204030204" pitchFamily="49" charset="0"/>
              </a:rPr>
              <a:t>Best parameters for </a:t>
            </a:r>
            <a:r>
              <a:rPr lang="en-US" altLang="zh-CN" sz="1000" b="0" i="0" dirty="0" err="1">
                <a:effectLst/>
                <a:latin typeface="Consolas" panose="020B0609020204030204" pitchFamily="49" charset="0"/>
              </a:rPr>
              <a:t>GradientBoosting</a:t>
            </a:r>
            <a:r>
              <a:rPr lang="en-US" altLang="zh-CN" sz="1000" b="0" i="0" dirty="0">
                <a:effectLst/>
                <a:latin typeface="Consolas" panose="020B0609020204030204" pitchFamily="49" charset="0"/>
              </a:rPr>
              <a:t>: {'</a:t>
            </a:r>
            <a:r>
              <a:rPr lang="en-US" altLang="zh-CN" sz="1000" b="0" i="0" dirty="0" err="1">
                <a:effectLst/>
                <a:latin typeface="Consolas" panose="020B0609020204030204" pitchFamily="49" charset="0"/>
              </a:rPr>
              <a:t>learning_rate</a:t>
            </a:r>
            <a:r>
              <a:rPr lang="en-US" altLang="zh-CN" sz="1000" b="0" i="0" dirty="0">
                <a:effectLst/>
                <a:latin typeface="Consolas" panose="020B0609020204030204" pitchFamily="49" charset="0"/>
              </a:rPr>
              <a:t>': 0.1, '</a:t>
            </a:r>
            <a:r>
              <a:rPr lang="en-US" altLang="zh-CN" sz="1000" b="0" i="0" dirty="0" err="1">
                <a:effectLst/>
                <a:latin typeface="Consolas" panose="020B0609020204030204" pitchFamily="49" charset="0"/>
              </a:rPr>
              <a:t>max_depth</a:t>
            </a:r>
            <a:r>
              <a:rPr lang="en-US" altLang="zh-CN" sz="1000" b="0" i="0" dirty="0">
                <a:effectLst/>
                <a:latin typeface="Consolas" panose="020B0609020204030204" pitchFamily="49" charset="0"/>
              </a:rPr>
              <a:t>': 3, '</a:t>
            </a:r>
            <a:r>
              <a:rPr lang="en-US" altLang="zh-CN" sz="1000" b="0" i="0" dirty="0" err="1">
                <a:effectLst/>
                <a:latin typeface="Consolas" panose="020B0609020204030204" pitchFamily="49" charset="0"/>
              </a:rPr>
              <a:t>n_estimators</a:t>
            </a:r>
            <a:r>
              <a:rPr lang="en-US" altLang="zh-CN" sz="1000" b="0" i="0" dirty="0">
                <a:effectLst/>
                <a:latin typeface="Consolas" panose="020B0609020204030204" pitchFamily="49" charset="0"/>
              </a:rPr>
              <a:t>': 50} </a:t>
            </a:r>
          </a:p>
          <a:p>
            <a:r>
              <a:rPr lang="en-US" altLang="zh-CN" sz="1000" b="0" i="0" dirty="0">
                <a:effectLst/>
                <a:latin typeface="Consolas" panose="020B0609020204030204" pitchFamily="49" charset="0"/>
              </a:rPr>
              <a:t>Best MSE for </a:t>
            </a:r>
            <a:r>
              <a:rPr lang="en-US" altLang="zh-CN" sz="1000" dirty="0" err="1">
                <a:solidFill>
                  <a:srgbClr val="FF0000"/>
                </a:solidFill>
                <a:highlight>
                  <a:srgbClr val="FFFF00"/>
                </a:highlight>
                <a:latin typeface="Consolas" panose="020B0609020204030204" pitchFamily="49" charset="0"/>
              </a:rPr>
              <a:t>GradientBoosting</a:t>
            </a:r>
            <a:r>
              <a:rPr lang="en-US" altLang="zh-CN" sz="1000" dirty="0">
                <a:solidFill>
                  <a:srgbClr val="FF0000"/>
                </a:solidFill>
                <a:highlight>
                  <a:srgbClr val="FFFF00"/>
                </a:highlight>
                <a:latin typeface="Consolas" panose="020B0609020204030204" pitchFamily="49" charset="0"/>
              </a:rPr>
              <a:t>: 1.0700934080592348</a:t>
            </a:r>
            <a:endParaRPr lang="zh-CN" altLang="en-US" sz="1000" dirty="0"/>
          </a:p>
        </p:txBody>
      </p:sp>
      <p:pic>
        <p:nvPicPr>
          <p:cNvPr id="7" name="图片 6">
            <a:extLst>
              <a:ext uri="{FF2B5EF4-FFF2-40B4-BE49-F238E27FC236}">
                <a16:creationId xmlns:a16="http://schemas.microsoft.com/office/drawing/2014/main" id="{D23E4D79-9B9D-2DC7-2608-27FDAB6A7048}"/>
              </a:ext>
            </a:extLst>
          </p:cNvPr>
          <p:cNvPicPr>
            <a:picLocks noChangeAspect="1"/>
          </p:cNvPicPr>
          <p:nvPr/>
        </p:nvPicPr>
        <p:blipFill>
          <a:blip r:embed="rId4"/>
          <a:stretch>
            <a:fillRect/>
          </a:stretch>
        </p:blipFill>
        <p:spPr>
          <a:xfrm>
            <a:off x="110755" y="1064972"/>
            <a:ext cx="6060972" cy="2941354"/>
          </a:xfrm>
          <a:prstGeom prst="rect">
            <a:avLst/>
          </a:prstGeom>
        </p:spPr>
      </p:pic>
      <p:sp>
        <p:nvSpPr>
          <p:cNvPr id="10" name="椭圆 9">
            <a:extLst>
              <a:ext uri="{FF2B5EF4-FFF2-40B4-BE49-F238E27FC236}">
                <a16:creationId xmlns:a16="http://schemas.microsoft.com/office/drawing/2014/main" id="{19164530-C1B4-33EE-17B8-BE473DAAD8D9}"/>
              </a:ext>
            </a:extLst>
          </p:cNvPr>
          <p:cNvSpPr/>
          <p:nvPr/>
        </p:nvSpPr>
        <p:spPr>
          <a:xfrm>
            <a:off x="9473025" y="3497919"/>
            <a:ext cx="2204901" cy="817330"/>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MSE=1.021</a:t>
            </a:r>
          </a:p>
          <a:p>
            <a:pPr algn="ctr"/>
            <a:r>
              <a:rPr lang="en-US" altLang="zh-CN" dirty="0"/>
              <a:t>Step = 20</a:t>
            </a:r>
            <a:endParaRPr lang="zh-CN" altLang="en-US" dirty="0"/>
          </a:p>
        </p:txBody>
      </p:sp>
      <p:sp>
        <p:nvSpPr>
          <p:cNvPr id="11" name="矩形 10">
            <a:extLst>
              <a:ext uri="{FF2B5EF4-FFF2-40B4-BE49-F238E27FC236}">
                <a16:creationId xmlns:a16="http://schemas.microsoft.com/office/drawing/2014/main" id="{E23F7213-4DA3-3A4C-3B5B-99EDF5698B43}"/>
              </a:ext>
            </a:extLst>
          </p:cNvPr>
          <p:cNvSpPr/>
          <p:nvPr/>
        </p:nvSpPr>
        <p:spPr>
          <a:xfrm>
            <a:off x="6608673" y="2664823"/>
            <a:ext cx="2864352" cy="1434590"/>
          </a:xfrm>
          <a:prstGeom prst="rect">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8FEF928A-FCE4-E860-FA2E-09A7584C80A2}"/>
              </a:ext>
            </a:extLst>
          </p:cNvPr>
          <p:cNvCxnSpPr>
            <a:cxnSpLocks/>
            <a:stCxn id="11" idx="1"/>
          </p:cNvCxnSpPr>
          <p:nvPr/>
        </p:nvCxnSpPr>
        <p:spPr>
          <a:xfrm flipH="1">
            <a:off x="5817326" y="3382118"/>
            <a:ext cx="79134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3F84DD1A-E79E-E719-233F-9AE1A4BE8173}"/>
              </a:ext>
            </a:extLst>
          </p:cNvPr>
          <p:cNvSpPr txBox="1"/>
          <p:nvPr/>
        </p:nvSpPr>
        <p:spPr>
          <a:xfrm>
            <a:off x="9485066" y="963795"/>
            <a:ext cx="2812629" cy="2031325"/>
          </a:xfrm>
          <a:prstGeom prst="rect">
            <a:avLst/>
          </a:prstGeom>
          <a:noFill/>
        </p:spPr>
        <p:txBody>
          <a:bodyPr wrap="none" rtlCol="0">
            <a:spAutoFit/>
          </a:bodyPr>
          <a:lstStyle/>
          <a:p>
            <a:r>
              <a:rPr lang="zh-CN" altLang="en-US" b="1" dirty="0"/>
              <a:t>每个改进都是针对同一个</a:t>
            </a:r>
            <a:endParaRPr lang="en-US" altLang="zh-CN" b="1" dirty="0"/>
          </a:p>
          <a:p>
            <a:r>
              <a:rPr lang="zh-CN" altLang="en-US" b="1" dirty="0"/>
              <a:t>父节点进行改进</a:t>
            </a:r>
            <a:endParaRPr lang="en-US" altLang="zh-CN" b="1" dirty="0"/>
          </a:p>
          <a:p>
            <a:r>
              <a:rPr lang="zh-CN" altLang="en-US" b="1" dirty="0"/>
              <a:t>并且由于设置的 </a:t>
            </a:r>
            <a:endParaRPr lang="en-US" altLang="zh-CN" b="1" dirty="0"/>
          </a:p>
          <a:p>
            <a:r>
              <a:rPr lang="en-US" altLang="zh-CN" b="1" dirty="0"/>
              <a:t>temperature=0</a:t>
            </a:r>
            <a:r>
              <a:rPr lang="zh-CN" altLang="en-US" b="1" dirty="0"/>
              <a:t>，对相同的</a:t>
            </a:r>
            <a:endParaRPr lang="en-US" altLang="zh-CN" b="1" dirty="0"/>
          </a:p>
          <a:p>
            <a:r>
              <a:rPr lang="zh-CN" altLang="en-US" b="1" dirty="0"/>
              <a:t>输入完全没有随机性。</a:t>
            </a:r>
            <a:endParaRPr lang="en-US" altLang="zh-CN" b="1" dirty="0"/>
          </a:p>
          <a:p>
            <a:r>
              <a:rPr lang="zh-CN" altLang="en-US" b="1" dirty="0"/>
              <a:t>所以每次改进实际上都是</a:t>
            </a:r>
            <a:endParaRPr lang="en-US" altLang="zh-CN" b="1" dirty="0"/>
          </a:p>
          <a:p>
            <a:r>
              <a:rPr lang="zh-CN" altLang="en-US" b="1" dirty="0"/>
              <a:t>在假装改进，浪费算力</a:t>
            </a:r>
            <a:endParaRPr lang="en-US" altLang="zh-CN" b="1" dirty="0"/>
          </a:p>
        </p:txBody>
      </p:sp>
    </p:spTree>
    <p:extLst>
      <p:ext uri="{BB962C8B-B14F-4D97-AF65-F5344CB8AC3E}">
        <p14:creationId xmlns:p14="http://schemas.microsoft.com/office/powerpoint/2010/main" val="1879788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15898D7A-D1BA-D5A5-9D25-BBAF4100AB9E}"/>
              </a:ext>
            </a:extLst>
          </p:cNvPr>
          <p:cNvGrpSpPr/>
          <p:nvPr/>
        </p:nvGrpSpPr>
        <p:grpSpPr>
          <a:xfrm>
            <a:off x="1848883" y="2101517"/>
            <a:ext cx="8823238" cy="859956"/>
            <a:chOff x="1788160" y="1028700"/>
            <a:chExt cx="5001778" cy="859956"/>
          </a:xfrm>
        </p:grpSpPr>
        <p:sp>
          <p:nvSpPr>
            <p:cNvPr id="49" name="1">
              <a:extLst>
                <a:ext uri="{FF2B5EF4-FFF2-40B4-BE49-F238E27FC236}">
                  <a16:creationId xmlns:a16="http://schemas.microsoft.com/office/drawing/2014/main" id="{BA79BB9E-7FE4-F69B-9CF8-EBD3E4270A88}"/>
                </a:ext>
              </a:extLst>
            </p:cNvPr>
            <p:cNvSpPr/>
            <p:nvPr>
              <p:custDataLst>
                <p:tags r:id="rId14"/>
              </p:custDataLst>
            </p:nvPr>
          </p:nvSpPr>
          <p:spPr>
            <a:xfrm>
              <a:off x="1788160" y="1028700"/>
              <a:ext cx="4993534" cy="859956"/>
            </a:xfrm>
            <a:prstGeom prst="roundRect">
              <a:avLst>
                <a:gd name="adj" fmla="val 50000"/>
              </a:avLst>
            </a:prstGeom>
            <a:solidFill>
              <a:schemeClr val="bg1">
                <a:lumMod val="95000"/>
              </a:schemeClr>
            </a:solidFill>
            <a:ln w="25400">
              <a:gradFill>
                <a:gsLst>
                  <a:gs pos="0">
                    <a:schemeClr val="bg1"/>
                  </a:gs>
                  <a:gs pos="100000">
                    <a:schemeClr val="bg1">
                      <a:lumMod val="85000"/>
                    </a:schemeClr>
                  </a:gs>
                </a:gsLst>
                <a:lin ang="5400000" scaled="1"/>
              </a:gradFill>
            </a:ln>
            <a:effectLst>
              <a:outerShdw blurRad="381000" dist="127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prstClr val="white"/>
                </a:solidFill>
                <a:latin typeface="+mj-ea"/>
                <a:ea typeface="+mj-ea"/>
              </a:endParaRPr>
            </a:p>
          </p:txBody>
        </p:sp>
        <p:sp>
          <p:nvSpPr>
            <p:cNvPr id="50" name="Index-1">
              <a:extLst>
                <a:ext uri="{FF2B5EF4-FFF2-40B4-BE49-F238E27FC236}">
                  <a16:creationId xmlns:a16="http://schemas.microsoft.com/office/drawing/2014/main" id="{E3DE57A5-877E-D9C1-6C6A-25AD6D76A17A}"/>
                </a:ext>
              </a:extLst>
            </p:cNvPr>
            <p:cNvSpPr/>
            <p:nvPr>
              <p:custDataLst>
                <p:tags r:id="rId15"/>
              </p:custDataLst>
            </p:nvPr>
          </p:nvSpPr>
          <p:spPr>
            <a:xfrm>
              <a:off x="2201076" y="1191978"/>
              <a:ext cx="541020" cy="533400"/>
            </a:xfrm>
            <a:prstGeom prst="roundRect">
              <a:avLst>
                <a:gd name="adj" fmla="val 50000"/>
              </a:avLst>
            </a:prstGeom>
            <a:solidFill>
              <a:srgbClr val="00B050"/>
            </a:solidFill>
            <a:ln w="25400">
              <a:gradFill>
                <a:gsLst>
                  <a:gs pos="0">
                    <a:schemeClr val="bg1"/>
                  </a:gs>
                  <a:gs pos="100000">
                    <a:schemeClr val="bg1">
                      <a:lumMod val="85000"/>
                    </a:schemeClr>
                  </a:gs>
                </a:gsLst>
                <a:lin ang="5400000" scaled="1"/>
              </a:gra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b="1" dirty="0">
                  <a:solidFill>
                    <a:schemeClr val="lt1"/>
                  </a:solidFill>
                  <a:latin typeface="+mj-ea"/>
                  <a:ea typeface="+mj-ea"/>
                  <a:cs typeface="+mn-ea"/>
                </a:rPr>
                <a:t>0</a:t>
              </a:r>
              <a:endParaRPr lang="zh-CN" altLang="en-US" b="1" dirty="0">
                <a:solidFill>
                  <a:schemeClr val="lt1"/>
                </a:solidFill>
                <a:latin typeface="+mj-ea"/>
                <a:ea typeface="+mj-ea"/>
                <a:cs typeface="+mn-ea"/>
              </a:endParaRPr>
            </a:p>
          </p:txBody>
        </p:sp>
        <p:sp>
          <p:nvSpPr>
            <p:cNvPr id="52" name="Title-1">
              <a:extLst>
                <a:ext uri="{FF2B5EF4-FFF2-40B4-BE49-F238E27FC236}">
                  <a16:creationId xmlns:a16="http://schemas.microsoft.com/office/drawing/2014/main" id="{057A5D90-E49A-6021-BDB9-8550A8AB36F3}"/>
                </a:ext>
              </a:extLst>
            </p:cNvPr>
            <p:cNvSpPr txBox="1"/>
            <p:nvPr>
              <p:custDataLst>
                <p:tags r:id="rId16"/>
              </p:custDataLst>
            </p:nvPr>
          </p:nvSpPr>
          <p:spPr>
            <a:xfrm>
              <a:off x="2837072" y="1175067"/>
              <a:ext cx="3952866" cy="369332"/>
            </a:xfrm>
            <a:prstGeom prst="rect">
              <a:avLst/>
            </a:prstGeom>
            <a:noFill/>
          </p:spPr>
          <p:txBody>
            <a:bodyPr wrap="square" rtlCol="0">
              <a:noAutofit/>
            </a:bodyPr>
            <a:lstStyle/>
            <a:p>
              <a:r>
                <a:rPr lang="zh-CN" altLang="en-US" b="1" dirty="0"/>
                <a:t>数据集背景与 </a:t>
              </a:r>
              <a:r>
                <a:rPr lang="en-US" altLang="zh-CN" b="1" dirty="0"/>
                <a:t>Kaggle </a:t>
              </a:r>
              <a:r>
                <a:rPr lang="zh-CN" altLang="en-US" b="1" dirty="0"/>
                <a:t>平台</a:t>
              </a:r>
            </a:p>
          </p:txBody>
        </p:sp>
      </p:grpSp>
      <p:grpSp>
        <p:nvGrpSpPr>
          <p:cNvPr id="31" name="组合 30">
            <a:extLst>
              <a:ext uri="{FF2B5EF4-FFF2-40B4-BE49-F238E27FC236}">
                <a16:creationId xmlns:a16="http://schemas.microsoft.com/office/drawing/2014/main" id="{938A610C-2CB3-CA64-7B03-E05F427FCB59}"/>
              </a:ext>
            </a:extLst>
          </p:cNvPr>
          <p:cNvGrpSpPr/>
          <p:nvPr/>
        </p:nvGrpSpPr>
        <p:grpSpPr>
          <a:xfrm>
            <a:off x="1844760" y="4435991"/>
            <a:ext cx="8823240" cy="859956"/>
            <a:chOff x="1788160" y="1028700"/>
            <a:chExt cx="5001779" cy="859956"/>
          </a:xfrm>
        </p:grpSpPr>
        <p:sp>
          <p:nvSpPr>
            <p:cNvPr id="44" name="3">
              <a:extLst>
                <a:ext uri="{FF2B5EF4-FFF2-40B4-BE49-F238E27FC236}">
                  <a16:creationId xmlns:a16="http://schemas.microsoft.com/office/drawing/2014/main" id="{33BFCEA3-6A4C-2D91-5D4A-70E98366F40D}"/>
                </a:ext>
              </a:extLst>
            </p:cNvPr>
            <p:cNvSpPr/>
            <p:nvPr>
              <p:custDataLst>
                <p:tags r:id="rId10"/>
              </p:custDataLst>
            </p:nvPr>
          </p:nvSpPr>
          <p:spPr>
            <a:xfrm>
              <a:off x="1788160" y="1028700"/>
              <a:ext cx="4993534" cy="859956"/>
            </a:xfrm>
            <a:prstGeom prst="roundRect">
              <a:avLst>
                <a:gd name="adj" fmla="val 50000"/>
              </a:avLst>
            </a:prstGeom>
            <a:solidFill>
              <a:schemeClr val="bg1">
                <a:lumMod val="95000"/>
              </a:schemeClr>
            </a:solidFill>
            <a:ln w="25400">
              <a:gradFill>
                <a:gsLst>
                  <a:gs pos="0">
                    <a:schemeClr val="bg1"/>
                  </a:gs>
                  <a:gs pos="100000">
                    <a:schemeClr val="bg1">
                      <a:lumMod val="85000"/>
                    </a:schemeClr>
                  </a:gs>
                </a:gsLst>
                <a:lin ang="5400000" scaled="1"/>
              </a:gradFill>
            </a:ln>
            <a:effectLst>
              <a:outerShdw blurRad="381000" dist="127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prstClr val="white"/>
                </a:solidFill>
                <a:latin typeface="+mj-ea"/>
                <a:ea typeface="+mj-ea"/>
              </a:endParaRPr>
            </a:p>
          </p:txBody>
        </p:sp>
        <p:sp>
          <p:nvSpPr>
            <p:cNvPr id="45" name="Index-3">
              <a:extLst>
                <a:ext uri="{FF2B5EF4-FFF2-40B4-BE49-F238E27FC236}">
                  <a16:creationId xmlns:a16="http://schemas.microsoft.com/office/drawing/2014/main" id="{70F1AA1C-C74E-9F3D-871C-6715B305D2AB}"/>
                </a:ext>
              </a:extLst>
            </p:cNvPr>
            <p:cNvSpPr/>
            <p:nvPr>
              <p:custDataLst>
                <p:tags r:id="rId11"/>
              </p:custDataLst>
            </p:nvPr>
          </p:nvSpPr>
          <p:spPr>
            <a:xfrm>
              <a:off x="2201076" y="1191978"/>
              <a:ext cx="541020" cy="533400"/>
            </a:xfrm>
            <a:prstGeom prst="roundRect">
              <a:avLst>
                <a:gd name="adj" fmla="val 50000"/>
              </a:avLst>
            </a:prstGeom>
            <a:solidFill>
              <a:schemeClr val="accent5">
                <a:lumMod val="75000"/>
              </a:schemeClr>
            </a:solidFill>
            <a:ln w="25400">
              <a:gradFill>
                <a:gsLst>
                  <a:gs pos="0">
                    <a:schemeClr val="bg1"/>
                  </a:gs>
                  <a:gs pos="100000">
                    <a:schemeClr val="bg1">
                      <a:lumMod val="85000"/>
                    </a:schemeClr>
                  </a:gs>
                </a:gsLst>
                <a:lin ang="5400000" scaled="1"/>
              </a:gra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b="1" dirty="0">
                  <a:solidFill>
                    <a:schemeClr val="lt1"/>
                  </a:solidFill>
                  <a:latin typeface="+mj-ea"/>
                  <a:ea typeface="+mj-ea"/>
                  <a:cs typeface="+mn-ea"/>
                </a:rPr>
                <a:t>2</a:t>
              </a:r>
              <a:endParaRPr lang="zh-CN" altLang="en-US" b="1" dirty="0">
                <a:solidFill>
                  <a:schemeClr val="lt1"/>
                </a:solidFill>
                <a:latin typeface="+mj-ea"/>
                <a:ea typeface="+mj-ea"/>
                <a:cs typeface="+mn-ea"/>
              </a:endParaRPr>
            </a:p>
          </p:txBody>
        </p:sp>
        <p:grpSp>
          <p:nvGrpSpPr>
            <p:cNvPr id="46" name="组合 45">
              <a:extLst>
                <a:ext uri="{FF2B5EF4-FFF2-40B4-BE49-F238E27FC236}">
                  <a16:creationId xmlns:a16="http://schemas.microsoft.com/office/drawing/2014/main" id="{7752D472-D4FA-A885-4906-0F319E77ED3A}"/>
                </a:ext>
              </a:extLst>
            </p:cNvPr>
            <p:cNvGrpSpPr/>
            <p:nvPr/>
          </p:nvGrpSpPr>
          <p:grpSpPr>
            <a:xfrm>
              <a:off x="2837072" y="1175067"/>
              <a:ext cx="3952867" cy="651902"/>
              <a:chOff x="2938672" y="4441055"/>
              <a:chExt cx="3952867" cy="651902"/>
            </a:xfrm>
          </p:grpSpPr>
          <p:sp>
            <p:nvSpPr>
              <p:cNvPr id="47" name="Title-3">
                <a:extLst>
                  <a:ext uri="{FF2B5EF4-FFF2-40B4-BE49-F238E27FC236}">
                    <a16:creationId xmlns:a16="http://schemas.microsoft.com/office/drawing/2014/main" id="{4BAB44D7-C653-7E98-DFDC-DF884C8D6358}"/>
                  </a:ext>
                </a:extLst>
              </p:cNvPr>
              <p:cNvSpPr txBox="1"/>
              <p:nvPr>
                <p:custDataLst>
                  <p:tags r:id="rId12"/>
                </p:custDataLst>
              </p:nvPr>
            </p:nvSpPr>
            <p:spPr>
              <a:xfrm>
                <a:off x="2938672" y="4441055"/>
                <a:ext cx="3952866" cy="369332"/>
              </a:xfrm>
              <a:prstGeom prst="rect">
                <a:avLst/>
              </a:prstGeom>
              <a:noFill/>
            </p:spPr>
            <p:txBody>
              <a:bodyPr wrap="square" rtlCol="0">
                <a:noAutofit/>
              </a:bodyPr>
              <a:lstStyle/>
              <a:p>
                <a:r>
                  <a:rPr lang="zh-CN" altLang="en-US" b="1" dirty="0"/>
                  <a:t>项目工作流理解</a:t>
                </a:r>
                <a:endParaRPr lang="en-US" altLang="zh-CN" sz="1800" b="1" dirty="0">
                  <a:latin typeface="Times New Roman" panose="02020603050405020304" pitchFamily="18" charset="0"/>
                  <a:ea typeface="新宋体" panose="02010609030101010101" pitchFamily="49" charset="-122"/>
                </a:endParaRPr>
              </a:p>
              <a:p>
                <a:endParaRPr lang="zh-CN" altLang="en-US" b="1" dirty="0">
                  <a:solidFill>
                    <a:schemeClr val="accent3"/>
                  </a:solidFill>
                </a:endParaRPr>
              </a:p>
            </p:txBody>
          </p:sp>
          <p:sp>
            <p:nvSpPr>
              <p:cNvPr id="48" name="Body-3">
                <a:extLst>
                  <a:ext uri="{FF2B5EF4-FFF2-40B4-BE49-F238E27FC236}">
                    <a16:creationId xmlns:a16="http://schemas.microsoft.com/office/drawing/2014/main" id="{367A913D-43EE-3724-16BF-9614F046A367}"/>
                  </a:ext>
                </a:extLst>
              </p:cNvPr>
              <p:cNvSpPr>
                <a:spLocks/>
              </p:cNvSpPr>
              <p:nvPr>
                <p:custDataLst>
                  <p:tags r:id="rId13"/>
                </p:custDataLst>
              </p:nvPr>
            </p:nvSpPr>
            <p:spPr>
              <a:xfrm>
                <a:off x="2938673" y="4622086"/>
                <a:ext cx="3952866" cy="470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3765">
                  <a:lnSpc>
                    <a:spcPct val="130000"/>
                  </a:lnSpc>
                  <a:buSzPct val="100000"/>
                  <a:defRPr/>
                </a:pPr>
                <a:r>
                  <a:rPr lang="en-US" altLang="zh-CN" b="1" dirty="0">
                    <a:solidFill>
                      <a:schemeClr val="tx2">
                        <a:lumMod val="75000"/>
                        <a:lumOff val="25000"/>
                      </a:schemeClr>
                    </a:solidFill>
                    <a:latin typeface="+mj-lt"/>
                  </a:rPr>
                  <a:t>Finding key pieces of the puzzle</a:t>
                </a:r>
                <a:endParaRPr lang="en-GB" altLang="zh-CN" b="1" dirty="0">
                  <a:solidFill>
                    <a:schemeClr val="tx2">
                      <a:lumMod val="75000"/>
                      <a:lumOff val="25000"/>
                    </a:schemeClr>
                  </a:solidFill>
                  <a:latin typeface="+mj-lt"/>
                </a:endParaRPr>
              </a:p>
            </p:txBody>
          </p:sp>
        </p:grpSp>
      </p:grpSp>
      <p:grpSp>
        <p:nvGrpSpPr>
          <p:cNvPr id="32" name="组合 31">
            <a:extLst>
              <a:ext uri="{FF2B5EF4-FFF2-40B4-BE49-F238E27FC236}">
                <a16:creationId xmlns:a16="http://schemas.microsoft.com/office/drawing/2014/main" id="{3D1E16F0-E16E-53C7-AEE4-644018395506}"/>
              </a:ext>
            </a:extLst>
          </p:cNvPr>
          <p:cNvGrpSpPr/>
          <p:nvPr/>
        </p:nvGrpSpPr>
        <p:grpSpPr>
          <a:xfrm>
            <a:off x="1848883" y="3268754"/>
            <a:ext cx="8823238" cy="859956"/>
            <a:chOff x="1788160" y="1028700"/>
            <a:chExt cx="5001778" cy="859956"/>
          </a:xfrm>
        </p:grpSpPr>
        <p:sp>
          <p:nvSpPr>
            <p:cNvPr id="39" name="2">
              <a:extLst>
                <a:ext uri="{FF2B5EF4-FFF2-40B4-BE49-F238E27FC236}">
                  <a16:creationId xmlns:a16="http://schemas.microsoft.com/office/drawing/2014/main" id="{7A87F134-2805-D130-93A5-F3E91EAEC5B3}"/>
                </a:ext>
              </a:extLst>
            </p:cNvPr>
            <p:cNvSpPr/>
            <p:nvPr>
              <p:custDataLst>
                <p:tags r:id="rId7"/>
              </p:custDataLst>
            </p:nvPr>
          </p:nvSpPr>
          <p:spPr>
            <a:xfrm>
              <a:off x="1788160" y="1028700"/>
              <a:ext cx="4993534" cy="859956"/>
            </a:xfrm>
            <a:prstGeom prst="roundRect">
              <a:avLst>
                <a:gd name="adj" fmla="val 50000"/>
              </a:avLst>
            </a:prstGeom>
            <a:solidFill>
              <a:schemeClr val="bg1">
                <a:lumMod val="95000"/>
              </a:schemeClr>
            </a:solidFill>
            <a:ln w="25400">
              <a:gradFill>
                <a:gsLst>
                  <a:gs pos="0">
                    <a:schemeClr val="bg1"/>
                  </a:gs>
                  <a:gs pos="100000">
                    <a:schemeClr val="bg1">
                      <a:lumMod val="85000"/>
                    </a:schemeClr>
                  </a:gs>
                </a:gsLst>
                <a:lin ang="5400000" scaled="1"/>
              </a:gradFill>
            </a:ln>
            <a:effectLst>
              <a:outerShdw blurRad="381000" dist="127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prstClr val="white"/>
                </a:solidFill>
                <a:latin typeface="+mj-ea"/>
                <a:ea typeface="+mj-ea"/>
              </a:endParaRPr>
            </a:p>
          </p:txBody>
        </p:sp>
        <p:sp>
          <p:nvSpPr>
            <p:cNvPr id="40" name="Index-2">
              <a:extLst>
                <a:ext uri="{FF2B5EF4-FFF2-40B4-BE49-F238E27FC236}">
                  <a16:creationId xmlns:a16="http://schemas.microsoft.com/office/drawing/2014/main" id="{3AF9248D-D1A4-1792-887F-6D25AA984455}"/>
                </a:ext>
              </a:extLst>
            </p:cNvPr>
            <p:cNvSpPr/>
            <p:nvPr>
              <p:custDataLst>
                <p:tags r:id="rId8"/>
              </p:custDataLst>
            </p:nvPr>
          </p:nvSpPr>
          <p:spPr>
            <a:xfrm>
              <a:off x="2201076" y="1191978"/>
              <a:ext cx="541020" cy="533400"/>
            </a:xfrm>
            <a:prstGeom prst="roundRect">
              <a:avLst>
                <a:gd name="adj" fmla="val 50000"/>
              </a:avLst>
            </a:prstGeom>
            <a:solidFill>
              <a:schemeClr val="accent5">
                <a:lumMod val="75000"/>
              </a:schemeClr>
            </a:solidFill>
            <a:ln w="25400">
              <a:gradFill>
                <a:gsLst>
                  <a:gs pos="0">
                    <a:schemeClr val="bg1"/>
                  </a:gs>
                  <a:gs pos="100000">
                    <a:schemeClr val="bg1">
                      <a:lumMod val="85000"/>
                    </a:schemeClr>
                  </a:gs>
                </a:gsLst>
                <a:lin ang="5400000" scaled="1"/>
              </a:gra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b="1" dirty="0">
                  <a:solidFill>
                    <a:schemeClr val="lt1"/>
                  </a:solidFill>
                  <a:latin typeface="+mj-ea"/>
                  <a:ea typeface="+mj-ea"/>
                  <a:cs typeface="+mn-ea"/>
                </a:rPr>
                <a:t>1</a:t>
              </a:r>
              <a:endParaRPr lang="zh-CN" altLang="en-US" b="1" dirty="0">
                <a:solidFill>
                  <a:schemeClr val="lt1"/>
                </a:solidFill>
                <a:latin typeface="+mj-ea"/>
                <a:ea typeface="+mj-ea"/>
                <a:cs typeface="+mn-ea"/>
              </a:endParaRPr>
            </a:p>
          </p:txBody>
        </p:sp>
        <p:sp>
          <p:nvSpPr>
            <p:cNvPr id="42" name="Title-2">
              <a:extLst>
                <a:ext uri="{FF2B5EF4-FFF2-40B4-BE49-F238E27FC236}">
                  <a16:creationId xmlns:a16="http://schemas.microsoft.com/office/drawing/2014/main" id="{2EE3B9E5-063C-5A27-A2EB-1373316402B9}"/>
                </a:ext>
              </a:extLst>
            </p:cNvPr>
            <p:cNvSpPr txBox="1"/>
            <p:nvPr>
              <p:custDataLst>
                <p:tags r:id="rId9"/>
              </p:custDataLst>
            </p:nvPr>
          </p:nvSpPr>
          <p:spPr>
            <a:xfrm>
              <a:off x="2837072" y="1175067"/>
              <a:ext cx="3952866" cy="369332"/>
            </a:xfrm>
            <a:prstGeom prst="rect">
              <a:avLst/>
            </a:prstGeom>
            <a:noFill/>
          </p:spPr>
          <p:txBody>
            <a:bodyPr wrap="square" rtlCol="0">
              <a:noAutofit/>
            </a:bodyPr>
            <a:lstStyle/>
            <a:p>
              <a:r>
                <a:rPr lang="zh-CN" altLang="en-US" b="1" dirty="0"/>
                <a:t>环境配置解析</a:t>
              </a:r>
              <a:r>
                <a:rPr lang="en-US" altLang="zh-CN" b="1" dirty="0"/>
                <a:t> </a:t>
              </a:r>
              <a:endParaRPr lang="zh-CN" altLang="en-US" b="1" dirty="0"/>
            </a:p>
          </p:txBody>
        </p:sp>
      </p:grpSp>
      <p:sp>
        <p:nvSpPr>
          <p:cNvPr id="54" name="Body-3">
            <a:extLst>
              <a:ext uri="{FF2B5EF4-FFF2-40B4-BE49-F238E27FC236}">
                <a16:creationId xmlns:a16="http://schemas.microsoft.com/office/drawing/2014/main" id="{D60BA798-BA55-C3AF-0D33-1C5B36CB62C2}"/>
              </a:ext>
            </a:extLst>
          </p:cNvPr>
          <p:cNvSpPr>
            <a:spLocks/>
          </p:cNvSpPr>
          <p:nvPr>
            <p:custDataLst>
              <p:tags r:id="rId1"/>
            </p:custDataLst>
          </p:nvPr>
        </p:nvSpPr>
        <p:spPr>
          <a:xfrm>
            <a:off x="3699185" y="3611800"/>
            <a:ext cx="6972936" cy="470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3765" rtl="0" eaLnBrk="1" fontAlgn="auto" latinLnBrk="0" hangingPunct="1">
              <a:lnSpc>
                <a:spcPct val="130000"/>
              </a:lnSpc>
              <a:spcBef>
                <a:spcPts val="0"/>
              </a:spcBef>
              <a:spcAft>
                <a:spcPts val="0"/>
              </a:spcAft>
              <a:buClrTx/>
              <a:buSzPct val="100000"/>
              <a:buFontTx/>
              <a:buNone/>
              <a:tabLst/>
              <a:defRPr/>
            </a:pPr>
            <a:r>
              <a:rPr kumimoji="0" lang="en-US" altLang="zh-CN" b="1" i="0" u="none" strike="noStrike" kern="1200" cap="none" spc="0" normalizeH="0" baseline="0" noProof="0" dirty="0">
                <a:ln>
                  <a:noFill/>
                </a:ln>
                <a:solidFill>
                  <a:schemeClr val="tx2">
                    <a:lumMod val="75000"/>
                    <a:lumOff val="25000"/>
                  </a:schemeClr>
                </a:solidFill>
                <a:effectLst/>
                <a:uLnTx/>
                <a:uFillTx/>
                <a:latin typeface="+mj-lt"/>
                <a:cs typeface="+mn-cs"/>
              </a:rPr>
              <a:t>“ It works on my </a:t>
            </a:r>
            <a:r>
              <a:rPr kumimoji="0" lang="en-US" altLang="zh-CN" b="1" i="0" u="none" strike="noStrike" kern="1200" cap="none" spc="0" normalizeH="0" baseline="0" noProof="0" dirty="0" err="1">
                <a:ln>
                  <a:noFill/>
                </a:ln>
                <a:solidFill>
                  <a:schemeClr val="tx2">
                    <a:lumMod val="75000"/>
                    <a:lumOff val="25000"/>
                  </a:schemeClr>
                </a:solidFill>
                <a:effectLst/>
                <a:uLnTx/>
                <a:uFillTx/>
                <a:latin typeface="+mj-lt"/>
                <a:cs typeface="+mn-cs"/>
              </a:rPr>
              <a:t>computer”Problem</a:t>
            </a:r>
            <a:endParaRPr kumimoji="0" lang="en-GB" altLang="zh-CN" b="1" i="0" u="none" strike="noStrike" kern="1200" cap="none" spc="0" normalizeH="0" baseline="0" noProof="0" dirty="0">
              <a:ln>
                <a:noFill/>
              </a:ln>
              <a:solidFill>
                <a:schemeClr val="tx2">
                  <a:lumMod val="75000"/>
                  <a:lumOff val="25000"/>
                </a:schemeClr>
              </a:solidFill>
              <a:effectLst/>
              <a:uLnTx/>
              <a:uFillTx/>
              <a:latin typeface="+mj-lt"/>
              <a:cs typeface="+mn-cs"/>
            </a:endParaRPr>
          </a:p>
        </p:txBody>
      </p:sp>
      <p:sp>
        <p:nvSpPr>
          <p:cNvPr id="55" name="Body-3">
            <a:extLst>
              <a:ext uri="{FF2B5EF4-FFF2-40B4-BE49-F238E27FC236}">
                <a16:creationId xmlns:a16="http://schemas.microsoft.com/office/drawing/2014/main" id="{774792A0-4450-7D5F-B890-775C8D297F9A}"/>
              </a:ext>
            </a:extLst>
          </p:cNvPr>
          <p:cNvSpPr>
            <a:spLocks/>
          </p:cNvSpPr>
          <p:nvPr>
            <p:custDataLst>
              <p:tags r:id="rId2"/>
            </p:custDataLst>
          </p:nvPr>
        </p:nvSpPr>
        <p:spPr>
          <a:xfrm>
            <a:off x="3680520" y="2471932"/>
            <a:ext cx="6972936" cy="470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3765" rtl="0" eaLnBrk="1" fontAlgn="auto" latinLnBrk="0" hangingPunct="1">
              <a:lnSpc>
                <a:spcPct val="130000"/>
              </a:lnSpc>
              <a:spcBef>
                <a:spcPts val="0"/>
              </a:spcBef>
              <a:spcAft>
                <a:spcPts val="0"/>
              </a:spcAft>
              <a:buClrTx/>
              <a:buSzPct val="100000"/>
              <a:buFontTx/>
              <a:buNone/>
              <a:tabLst/>
              <a:defRPr/>
            </a:pPr>
            <a:r>
              <a:rPr kumimoji="0" lang="zh-CN" altLang="en-US" sz="1400" b="1" i="0" u="none" strike="noStrike" kern="1200" cap="none" spc="0" normalizeH="0" baseline="0" noProof="0" dirty="0">
                <a:ln>
                  <a:noFill/>
                </a:ln>
                <a:solidFill>
                  <a:schemeClr val="tx2">
                    <a:lumMod val="75000"/>
                    <a:lumOff val="25000"/>
                  </a:schemeClr>
                </a:solidFill>
                <a:effectLst/>
                <a:uLnTx/>
                <a:uFillTx/>
                <a:latin typeface="+mj-lt"/>
                <a:cs typeface="+mn-cs"/>
              </a:rPr>
              <a:t>数据集来自</a:t>
            </a:r>
            <a:r>
              <a:rPr kumimoji="0" lang="en-US" altLang="zh-CN" sz="1400" b="1" i="0" u="none" strike="noStrike" kern="1200" cap="none" spc="0" normalizeH="0" baseline="0" noProof="0" dirty="0" err="1">
                <a:ln>
                  <a:noFill/>
                </a:ln>
                <a:solidFill>
                  <a:schemeClr val="tx2">
                    <a:lumMod val="75000"/>
                    <a:lumOff val="25000"/>
                  </a:schemeClr>
                </a:solidFill>
                <a:effectLst/>
                <a:uLnTx/>
                <a:uFillTx/>
                <a:latin typeface="+mj-lt"/>
                <a:cs typeface="+mn-cs"/>
              </a:rPr>
              <a:t>kaggle</a:t>
            </a:r>
            <a:r>
              <a:rPr kumimoji="0" lang="en-US" altLang="zh-CN" sz="1400" b="1" i="0" u="none" strike="noStrike" kern="1200" cap="none" spc="0" normalizeH="0" baseline="0" noProof="0" dirty="0">
                <a:ln>
                  <a:noFill/>
                </a:ln>
                <a:solidFill>
                  <a:schemeClr val="tx2">
                    <a:lumMod val="75000"/>
                    <a:lumOff val="25000"/>
                  </a:schemeClr>
                </a:solidFill>
                <a:effectLst/>
                <a:uLnTx/>
                <a:uFillTx/>
                <a:latin typeface="+mj-lt"/>
                <a:cs typeface="+mn-cs"/>
              </a:rPr>
              <a:t>: https://www.kaggle.com/competitions/ml-2025-spring-hw-2/data</a:t>
            </a:r>
          </a:p>
        </p:txBody>
      </p:sp>
      <p:grpSp>
        <p:nvGrpSpPr>
          <p:cNvPr id="2" name="组合 1">
            <a:extLst>
              <a:ext uri="{FF2B5EF4-FFF2-40B4-BE49-F238E27FC236}">
                <a16:creationId xmlns:a16="http://schemas.microsoft.com/office/drawing/2014/main" id="{A9BBE448-5F2F-6149-06CC-F00C5834577E}"/>
              </a:ext>
            </a:extLst>
          </p:cNvPr>
          <p:cNvGrpSpPr/>
          <p:nvPr/>
        </p:nvGrpSpPr>
        <p:grpSpPr>
          <a:xfrm>
            <a:off x="1844760" y="5603227"/>
            <a:ext cx="8823238" cy="859956"/>
            <a:chOff x="1788160" y="1028700"/>
            <a:chExt cx="5001778" cy="859956"/>
          </a:xfrm>
        </p:grpSpPr>
        <p:sp>
          <p:nvSpPr>
            <p:cNvPr id="3" name="4">
              <a:extLst>
                <a:ext uri="{FF2B5EF4-FFF2-40B4-BE49-F238E27FC236}">
                  <a16:creationId xmlns:a16="http://schemas.microsoft.com/office/drawing/2014/main" id="{AC22A5FA-0D80-FC5A-4E87-B707600863AD}"/>
                </a:ext>
              </a:extLst>
            </p:cNvPr>
            <p:cNvSpPr/>
            <p:nvPr>
              <p:custDataLst>
                <p:tags r:id="rId3"/>
              </p:custDataLst>
            </p:nvPr>
          </p:nvSpPr>
          <p:spPr>
            <a:xfrm>
              <a:off x="1788160" y="1028700"/>
              <a:ext cx="4993534" cy="859956"/>
            </a:xfrm>
            <a:prstGeom prst="roundRect">
              <a:avLst>
                <a:gd name="adj" fmla="val 50000"/>
              </a:avLst>
            </a:prstGeom>
            <a:solidFill>
              <a:schemeClr val="bg1">
                <a:lumMod val="95000"/>
              </a:schemeClr>
            </a:solidFill>
            <a:ln w="25400">
              <a:gradFill>
                <a:gsLst>
                  <a:gs pos="0">
                    <a:schemeClr val="bg1"/>
                  </a:gs>
                  <a:gs pos="100000">
                    <a:schemeClr val="bg1">
                      <a:lumMod val="85000"/>
                    </a:schemeClr>
                  </a:gs>
                </a:gsLst>
                <a:lin ang="5400000" scaled="1"/>
              </a:gradFill>
            </a:ln>
            <a:effectLst>
              <a:outerShdw blurRad="381000" dist="127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prstClr val="white"/>
                </a:solidFill>
                <a:latin typeface="+mj-ea"/>
                <a:ea typeface="+mj-ea"/>
              </a:endParaRPr>
            </a:p>
          </p:txBody>
        </p:sp>
        <p:sp>
          <p:nvSpPr>
            <p:cNvPr id="5" name="Index-4">
              <a:extLst>
                <a:ext uri="{FF2B5EF4-FFF2-40B4-BE49-F238E27FC236}">
                  <a16:creationId xmlns:a16="http://schemas.microsoft.com/office/drawing/2014/main" id="{DCD304F0-B2B4-2A7E-BC4F-744FCE2141FE}"/>
                </a:ext>
              </a:extLst>
            </p:cNvPr>
            <p:cNvSpPr/>
            <p:nvPr>
              <p:custDataLst>
                <p:tags r:id="rId4"/>
              </p:custDataLst>
            </p:nvPr>
          </p:nvSpPr>
          <p:spPr>
            <a:xfrm>
              <a:off x="2201076" y="1191978"/>
              <a:ext cx="541020" cy="533400"/>
            </a:xfrm>
            <a:prstGeom prst="roundRect">
              <a:avLst>
                <a:gd name="adj" fmla="val 50000"/>
              </a:avLst>
            </a:prstGeom>
            <a:solidFill>
              <a:schemeClr val="accent5">
                <a:lumMod val="75000"/>
              </a:schemeClr>
            </a:solidFill>
            <a:ln w="25400">
              <a:gradFill>
                <a:gsLst>
                  <a:gs pos="0">
                    <a:schemeClr val="bg1"/>
                  </a:gs>
                  <a:gs pos="100000">
                    <a:schemeClr val="bg1">
                      <a:lumMod val="85000"/>
                    </a:schemeClr>
                  </a:gs>
                </a:gsLst>
                <a:lin ang="5400000" scaled="1"/>
              </a:gra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b="1" dirty="0">
                  <a:solidFill>
                    <a:schemeClr val="lt1"/>
                  </a:solidFill>
                  <a:latin typeface="+mj-ea"/>
                  <a:ea typeface="+mj-ea"/>
                  <a:cs typeface="+mn-ea"/>
                </a:rPr>
                <a:t>3</a:t>
              </a:r>
              <a:endParaRPr lang="zh-CN" altLang="en-US" b="1" dirty="0">
                <a:solidFill>
                  <a:schemeClr val="lt1"/>
                </a:solidFill>
                <a:latin typeface="+mj-ea"/>
                <a:ea typeface="+mj-ea"/>
                <a:cs typeface="+mn-ea"/>
              </a:endParaRPr>
            </a:p>
          </p:txBody>
        </p:sp>
        <p:grpSp>
          <p:nvGrpSpPr>
            <p:cNvPr id="6" name="组合 5">
              <a:extLst>
                <a:ext uri="{FF2B5EF4-FFF2-40B4-BE49-F238E27FC236}">
                  <a16:creationId xmlns:a16="http://schemas.microsoft.com/office/drawing/2014/main" id="{137263B7-8DED-3DD1-8B01-C92A21890F8F}"/>
                </a:ext>
              </a:extLst>
            </p:cNvPr>
            <p:cNvGrpSpPr/>
            <p:nvPr/>
          </p:nvGrpSpPr>
          <p:grpSpPr>
            <a:xfrm>
              <a:off x="2742096" y="1175067"/>
              <a:ext cx="4047842" cy="713589"/>
              <a:chOff x="2843696" y="4441055"/>
              <a:chExt cx="4047842" cy="713589"/>
            </a:xfrm>
          </p:grpSpPr>
          <p:sp>
            <p:nvSpPr>
              <p:cNvPr id="7" name="Title-4">
                <a:extLst>
                  <a:ext uri="{FF2B5EF4-FFF2-40B4-BE49-F238E27FC236}">
                    <a16:creationId xmlns:a16="http://schemas.microsoft.com/office/drawing/2014/main" id="{BBCE9227-5C8F-CC82-57B6-1103E4B569EA}"/>
                  </a:ext>
                </a:extLst>
              </p:cNvPr>
              <p:cNvSpPr txBox="1"/>
              <p:nvPr>
                <p:custDataLst>
                  <p:tags r:id="rId5"/>
                </p:custDataLst>
              </p:nvPr>
            </p:nvSpPr>
            <p:spPr>
              <a:xfrm>
                <a:off x="2938672" y="4441055"/>
                <a:ext cx="3952866" cy="369332"/>
              </a:xfrm>
              <a:prstGeom prst="rect">
                <a:avLst/>
              </a:prstGeom>
              <a:noFill/>
            </p:spPr>
            <p:txBody>
              <a:bodyPr wrap="square" rtlCol="0">
                <a:noAutofit/>
              </a:bodyPr>
              <a:lstStyle/>
              <a:p>
                <a:r>
                  <a:rPr lang="zh-CN" altLang="en-US" b="1" dirty="0"/>
                  <a:t>实验结果</a:t>
                </a:r>
              </a:p>
            </p:txBody>
          </p:sp>
          <p:sp>
            <p:nvSpPr>
              <p:cNvPr id="8" name="Body-4">
                <a:extLst>
                  <a:ext uri="{FF2B5EF4-FFF2-40B4-BE49-F238E27FC236}">
                    <a16:creationId xmlns:a16="http://schemas.microsoft.com/office/drawing/2014/main" id="{70B0B0CA-0104-5466-C214-AFA19F9DD7E3}"/>
                  </a:ext>
                </a:extLst>
              </p:cNvPr>
              <p:cNvSpPr>
                <a:spLocks/>
              </p:cNvSpPr>
              <p:nvPr>
                <p:custDataLst>
                  <p:tags r:id="rId6"/>
                </p:custDataLst>
              </p:nvPr>
            </p:nvSpPr>
            <p:spPr>
              <a:xfrm>
                <a:off x="2843696" y="4683773"/>
                <a:ext cx="2564809" cy="470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3765" rtl="0" eaLnBrk="1" fontAlgn="auto" latinLnBrk="0" hangingPunct="1">
                  <a:lnSpc>
                    <a:spcPct val="130000"/>
                  </a:lnSpc>
                  <a:spcBef>
                    <a:spcPts val="0"/>
                  </a:spcBef>
                  <a:spcAft>
                    <a:spcPts val="0"/>
                  </a:spcAft>
                  <a:buClrTx/>
                  <a:buSzPct val="100000"/>
                  <a:buFontTx/>
                  <a:buNone/>
                  <a:tabLst/>
                  <a:defRPr/>
                </a:pPr>
                <a:r>
                  <a:rPr kumimoji="0" lang="zh-CN" altLang="en-US" sz="1400" b="1" i="0" u="none" strike="noStrike" kern="1200" cap="none" spc="0" normalizeH="0" baseline="0" noProof="0" dirty="0">
                    <a:ln>
                      <a:noFill/>
                    </a:ln>
                    <a:solidFill>
                      <a:schemeClr val="tx2">
                        <a:lumMod val="75000"/>
                        <a:lumOff val="25000"/>
                      </a:schemeClr>
                    </a:solidFill>
                    <a:effectLst/>
                    <a:uLnTx/>
                    <a:uFillTx/>
                    <a:latin typeface="+mn-ea"/>
                    <a:cs typeface="+mn-cs"/>
                  </a:rPr>
                  <a:t>‘人’生是旷野”</a:t>
                </a:r>
                <a:r>
                  <a:rPr kumimoji="0" lang="en-US" altLang="zh-CN" sz="1400" b="1" i="0" u="none" strike="noStrike" kern="1200" cap="none" spc="0" normalizeH="0" baseline="0" noProof="0" dirty="0">
                    <a:ln>
                      <a:noFill/>
                    </a:ln>
                    <a:solidFill>
                      <a:schemeClr val="tx2">
                        <a:lumMod val="75000"/>
                        <a:lumOff val="25000"/>
                      </a:schemeClr>
                    </a:solidFill>
                    <a:effectLst/>
                    <a:uLnTx/>
                    <a:uFillTx/>
                    <a:latin typeface="+mn-ea"/>
                    <a:cs typeface="+mn-cs"/>
                  </a:rPr>
                  <a:t>, </a:t>
                </a:r>
                <a:r>
                  <a:rPr kumimoji="0" lang="zh-CN" altLang="en-US" sz="1400" b="1" i="0" u="none" strike="noStrike" kern="1200" cap="none" spc="0" normalizeH="0" baseline="0" noProof="0" dirty="0">
                    <a:ln>
                      <a:noFill/>
                    </a:ln>
                    <a:solidFill>
                      <a:schemeClr val="tx2">
                        <a:lumMod val="75000"/>
                        <a:lumOff val="25000"/>
                      </a:schemeClr>
                    </a:solidFill>
                    <a:effectLst/>
                    <a:uLnTx/>
                    <a:uFillTx/>
                    <a:latin typeface="+mn-ea"/>
                    <a:cs typeface="+mn-cs"/>
                  </a:rPr>
                  <a:t>但也许你需要一本漫游指南</a:t>
                </a:r>
                <a:endParaRPr kumimoji="0" lang="en-GB" altLang="zh-CN" sz="1400" b="1" i="0" u="none" strike="noStrike" kern="1200" cap="none" spc="0" normalizeH="0" baseline="0" noProof="0" dirty="0">
                  <a:ln>
                    <a:noFill/>
                  </a:ln>
                  <a:solidFill>
                    <a:schemeClr val="tx2">
                      <a:lumMod val="75000"/>
                      <a:lumOff val="25000"/>
                    </a:schemeClr>
                  </a:solidFill>
                  <a:effectLst/>
                  <a:uLnTx/>
                  <a:uFillTx/>
                  <a:latin typeface="+mn-ea"/>
                  <a:cs typeface="+mn-cs"/>
                </a:endParaRPr>
              </a:p>
            </p:txBody>
          </p:sp>
        </p:grpSp>
      </p:grpSp>
      <p:sp>
        <p:nvSpPr>
          <p:cNvPr id="11" name="标题 3">
            <a:extLst>
              <a:ext uri="{FF2B5EF4-FFF2-40B4-BE49-F238E27FC236}">
                <a16:creationId xmlns:a16="http://schemas.microsoft.com/office/drawing/2014/main" id="{044719BD-233E-15AD-47AA-87AD07B3D909}"/>
              </a:ext>
            </a:extLst>
          </p:cNvPr>
          <p:cNvSpPr>
            <a:spLocks noGrp="1"/>
          </p:cNvSpPr>
          <p:nvPr>
            <p:ph type="ctrTitle"/>
          </p:nvPr>
        </p:nvSpPr>
        <p:spPr>
          <a:xfrm>
            <a:off x="0" y="0"/>
            <a:ext cx="12192000" cy="1630075"/>
          </a:xfrm>
        </p:spPr>
        <p:txBody>
          <a:bodyPr>
            <a:normAutofit fontScale="90000"/>
          </a:bodyPr>
          <a:lstStyle/>
          <a:p>
            <a:r>
              <a:rPr lang="en-US" altLang="zh-CN" dirty="0"/>
              <a:t>AI Agents: LLM-Driven Machine Learning</a:t>
            </a:r>
            <a:br>
              <a:rPr lang="en-US" altLang="zh-CN" dirty="0"/>
            </a:br>
            <a:r>
              <a:rPr lang="en-US" altLang="zh-CN" dirty="0"/>
              <a:t>AI Agents: </a:t>
            </a:r>
            <a:r>
              <a:rPr lang="zh-CN" altLang="en-US" dirty="0"/>
              <a:t>由大模型驱动的机器学习</a:t>
            </a:r>
          </a:p>
        </p:txBody>
      </p:sp>
    </p:spTree>
    <p:extLst>
      <p:ext uri="{BB962C8B-B14F-4D97-AF65-F5344CB8AC3E}">
        <p14:creationId xmlns:p14="http://schemas.microsoft.com/office/powerpoint/2010/main" val="9920256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8B36D6-C90D-0A40-A28E-3BBA9116D50D}"/>
              </a:ext>
            </a:extLst>
          </p:cNvPr>
          <p:cNvSpPr txBox="1"/>
          <p:nvPr/>
        </p:nvSpPr>
        <p:spPr>
          <a:xfrm>
            <a:off x="-69669" y="0"/>
            <a:ext cx="12435840" cy="461665"/>
          </a:xfrm>
          <a:prstGeom prst="rect">
            <a:avLst/>
          </a:prstGeom>
          <a:noFill/>
        </p:spPr>
        <p:txBody>
          <a:bodyPr wrap="square" rtlCol="0">
            <a:spAutoFit/>
          </a:bodyPr>
          <a:lstStyle/>
          <a:p>
            <a:r>
              <a:rPr lang="zh-CN" altLang="en-US" sz="2400" b="1" dirty="0"/>
              <a:t>实验结果</a:t>
            </a:r>
            <a:r>
              <a:rPr lang="en-US" altLang="zh-CN" sz="2400" b="1" dirty="0"/>
              <a:t>(4)</a:t>
            </a:r>
            <a:r>
              <a:rPr lang="zh-CN" altLang="en-US" sz="2400" b="1" dirty="0"/>
              <a:t> </a:t>
            </a:r>
            <a:r>
              <a:rPr lang="en-US" altLang="zh-CN" sz="2400" b="1" dirty="0"/>
              <a:t>—— </a:t>
            </a:r>
            <a:r>
              <a:rPr lang="zh-CN" altLang="en-US" sz="2400" b="1" dirty="0"/>
              <a:t>工作流问题解决：优雅的类与对象之力</a:t>
            </a:r>
            <a:r>
              <a:rPr lang="en-US" altLang="zh-CN" sz="2400" b="1" dirty="0"/>
              <a:t>[</a:t>
            </a:r>
            <a:r>
              <a:rPr lang="zh-CN" altLang="en-US" sz="2400" b="1" dirty="0"/>
              <a:t>为节点附加改进次数字段</a:t>
            </a:r>
            <a:r>
              <a:rPr lang="en-US" altLang="zh-CN" sz="2400" b="1" dirty="0"/>
              <a:t>]</a:t>
            </a:r>
          </a:p>
        </p:txBody>
      </p:sp>
      <p:sp>
        <p:nvSpPr>
          <p:cNvPr id="6" name="椭圆 5">
            <a:extLst>
              <a:ext uri="{FF2B5EF4-FFF2-40B4-BE49-F238E27FC236}">
                <a16:creationId xmlns:a16="http://schemas.microsoft.com/office/drawing/2014/main" id="{54F1671B-CF21-247E-EFD8-12113B8C602B}"/>
              </a:ext>
            </a:extLst>
          </p:cNvPr>
          <p:cNvSpPr/>
          <p:nvPr/>
        </p:nvSpPr>
        <p:spPr>
          <a:xfrm>
            <a:off x="156754" y="472579"/>
            <a:ext cx="3767344" cy="1809070"/>
          </a:xfrm>
          <a:prstGeom prst="ellipse">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C9D82A76-DE03-72A1-46F9-7CF83ABA3DA6}"/>
              </a:ext>
            </a:extLst>
          </p:cNvPr>
          <p:cNvSpPr txBox="1"/>
          <p:nvPr/>
        </p:nvSpPr>
        <p:spPr>
          <a:xfrm>
            <a:off x="1494590" y="477386"/>
            <a:ext cx="1225150" cy="369332"/>
          </a:xfrm>
          <a:prstGeom prst="rect">
            <a:avLst/>
          </a:prstGeom>
          <a:noFill/>
        </p:spPr>
        <p:txBody>
          <a:bodyPr wrap="square" rtlCol="0">
            <a:spAutoFit/>
          </a:bodyPr>
          <a:lstStyle/>
          <a:p>
            <a:r>
              <a:rPr lang="en-US" altLang="zh-CN" dirty="0"/>
              <a:t>node </a:t>
            </a:r>
            <a:r>
              <a:rPr lang="zh-CN" altLang="en-US" dirty="0"/>
              <a:t>实例</a:t>
            </a:r>
          </a:p>
        </p:txBody>
      </p:sp>
      <p:sp>
        <p:nvSpPr>
          <p:cNvPr id="15" name="矩形: 圆角 14">
            <a:extLst>
              <a:ext uri="{FF2B5EF4-FFF2-40B4-BE49-F238E27FC236}">
                <a16:creationId xmlns:a16="http://schemas.microsoft.com/office/drawing/2014/main" id="{9A368858-10C0-0CF4-A53E-6A0A89F1A4D7}"/>
              </a:ext>
            </a:extLst>
          </p:cNvPr>
          <p:cNvSpPr/>
          <p:nvPr/>
        </p:nvSpPr>
        <p:spPr>
          <a:xfrm>
            <a:off x="516975" y="896230"/>
            <a:ext cx="852489" cy="3803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code</a:t>
            </a:r>
            <a:endParaRPr lang="zh-CN" altLang="en-US" dirty="0"/>
          </a:p>
        </p:txBody>
      </p:sp>
      <p:sp>
        <p:nvSpPr>
          <p:cNvPr id="16" name="矩形: 圆角 15">
            <a:extLst>
              <a:ext uri="{FF2B5EF4-FFF2-40B4-BE49-F238E27FC236}">
                <a16:creationId xmlns:a16="http://schemas.microsoft.com/office/drawing/2014/main" id="{F70A2F4D-A551-CEE0-B3B7-3BCF7C601B8F}"/>
              </a:ext>
            </a:extLst>
          </p:cNvPr>
          <p:cNvSpPr/>
          <p:nvPr/>
        </p:nvSpPr>
        <p:spPr>
          <a:xfrm>
            <a:off x="1551237" y="896230"/>
            <a:ext cx="852489" cy="3803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plan</a:t>
            </a:r>
            <a:endParaRPr lang="zh-CN" altLang="en-US" dirty="0"/>
          </a:p>
        </p:txBody>
      </p:sp>
      <p:sp>
        <p:nvSpPr>
          <p:cNvPr id="17" name="矩形: 圆角 16">
            <a:extLst>
              <a:ext uri="{FF2B5EF4-FFF2-40B4-BE49-F238E27FC236}">
                <a16:creationId xmlns:a16="http://schemas.microsoft.com/office/drawing/2014/main" id="{8D25D627-63A6-F072-9042-5DCEEE0A5CF6}"/>
              </a:ext>
            </a:extLst>
          </p:cNvPr>
          <p:cNvSpPr/>
          <p:nvPr/>
        </p:nvSpPr>
        <p:spPr>
          <a:xfrm>
            <a:off x="2581536" y="896230"/>
            <a:ext cx="1016778" cy="3803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step</a:t>
            </a:r>
            <a:endParaRPr lang="zh-CN" altLang="en-US" dirty="0"/>
          </a:p>
        </p:txBody>
      </p:sp>
      <p:sp>
        <p:nvSpPr>
          <p:cNvPr id="20" name="矩形: 圆角 19">
            <a:extLst>
              <a:ext uri="{FF2B5EF4-FFF2-40B4-BE49-F238E27FC236}">
                <a16:creationId xmlns:a16="http://schemas.microsoft.com/office/drawing/2014/main" id="{4193D6DF-A74E-9409-12DB-D6C5DDE2F9DF}"/>
              </a:ext>
            </a:extLst>
          </p:cNvPr>
          <p:cNvSpPr/>
          <p:nvPr/>
        </p:nvSpPr>
        <p:spPr>
          <a:xfrm>
            <a:off x="516974" y="1477943"/>
            <a:ext cx="852489" cy="3803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id</a:t>
            </a:r>
            <a:endParaRPr lang="zh-CN" altLang="en-US" dirty="0"/>
          </a:p>
        </p:txBody>
      </p:sp>
      <p:sp>
        <p:nvSpPr>
          <p:cNvPr id="25" name="矩形: 圆角 24">
            <a:extLst>
              <a:ext uri="{FF2B5EF4-FFF2-40B4-BE49-F238E27FC236}">
                <a16:creationId xmlns:a16="http://schemas.microsoft.com/office/drawing/2014/main" id="{A01F1C3F-7021-3237-9BD0-AF6445D20EF1}"/>
              </a:ext>
            </a:extLst>
          </p:cNvPr>
          <p:cNvSpPr/>
          <p:nvPr/>
        </p:nvSpPr>
        <p:spPr>
          <a:xfrm>
            <a:off x="1551237" y="1469158"/>
            <a:ext cx="852489" cy="3803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parent</a:t>
            </a:r>
            <a:endParaRPr lang="zh-CN" altLang="en-US" dirty="0"/>
          </a:p>
        </p:txBody>
      </p:sp>
      <p:sp>
        <p:nvSpPr>
          <p:cNvPr id="26" name="矩形: 圆角 25">
            <a:extLst>
              <a:ext uri="{FF2B5EF4-FFF2-40B4-BE49-F238E27FC236}">
                <a16:creationId xmlns:a16="http://schemas.microsoft.com/office/drawing/2014/main" id="{C9ED9FEC-7382-F8C8-AE6D-FAE1C3EAAF6F}"/>
              </a:ext>
            </a:extLst>
          </p:cNvPr>
          <p:cNvSpPr/>
          <p:nvPr/>
        </p:nvSpPr>
        <p:spPr>
          <a:xfrm>
            <a:off x="2581130" y="1477943"/>
            <a:ext cx="1017184" cy="3803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children</a:t>
            </a:r>
            <a:endParaRPr lang="zh-CN" altLang="en-US" dirty="0"/>
          </a:p>
        </p:txBody>
      </p:sp>
      <p:sp>
        <p:nvSpPr>
          <p:cNvPr id="27" name="文本框 26">
            <a:extLst>
              <a:ext uri="{FF2B5EF4-FFF2-40B4-BE49-F238E27FC236}">
                <a16:creationId xmlns:a16="http://schemas.microsoft.com/office/drawing/2014/main" id="{E5B00CA2-2E6E-E461-FDF8-196094DB8B94}"/>
              </a:ext>
            </a:extLst>
          </p:cNvPr>
          <p:cNvSpPr txBox="1"/>
          <p:nvPr/>
        </p:nvSpPr>
        <p:spPr>
          <a:xfrm>
            <a:off x="1742525" y="1849478"/>
            <a:ext cx="704039" cy="369332"/>
          </a:xfrm>
          <a:prstGeom prst="rect">
            <a:avLst/>
          </a:prstGeom>
          <a:noFill/>
        </p:spPr>
        <p:txBody>
          <a:bodyPr wrap="none" rtlCol="0">
            <a:spAutoFit/>
          </a:bodyPr>
          <a:lstStyle/>
          <a:p>
            <a:r>
              <a:rPr lang="en-US" altLang="zh-CN" dirty="0"/>
              <a:t>…….</a:t>
            </a:r>
            <a:endParaRPr lang="zh-CN" altLang="en-US" dirty="0"/>
          </a:p>
        </p:txBody>
      </p:sp>
      <p:sp>
        <p:nvSpPr>
          <p:cNvPr id="28" name="矩形: 圆角 27">
            <a:extLst>
              <a:ext uri="{FF2B5EF4-FFF2-40B4-BE49-F238E27FC236}">
                <a16:creationId xmlns:a16="http://schemas.microsoft.com/office/drawing/2014/main" id="{25A54F4B-EBBA-B5BC-3D79-E96A976A6F57}"/>
              </a:ext>
            </a:extLst>
          </p:cNvPr>
          <p:cNvSpPr/>
          <p:nvPr/>
        </p:nvSpPr>
        <p:spPr>
          <a:xfrm>
            <a:off x="4901742" y="1201844"/>
            <a:ext cx="1620348" cy="380320"/>
          </a:xfrm>
          <a:prstGeom prst="roundRect">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t>improve_times</a:t>
            </a:r>
            <a:endParaRPr lang="zh-CN" altLang="en-US" dirty="0"/>
          </a:p>
        </p:txBody>
      </p:sp>
      <p:cxnSp>
        <p:nvCxnSpPr>
          <p:cNvPr id="29" name="直接箭头连接符 28">
            <a:extLst>
              <a:ext uri="{FF2B5EF4-FFF2-40B4-BE49-F238E27FC236}">
                <a16:creationId xmlns:a16="http://schemas.microsoft.com/office/drawing/2014/main" id="{9E571521-284F-75B5-1CF4-4CFF9EF92178}"/>
              </a:ext>
            </a:extLst>
          </p:cNvPr>
          <p:cNvCxnSpPr>
            <a:cxnSpLocks/>
          </p:cNvCxnSpPr>
          <p:nvPr/>
        </p:nvCxnSpPr>
        <p:spPr>
          <a:xfrm flipH="1">
            <a:off x="4032068" y="1387864"/>
            <a:ext cx="79134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id="{77A70089-9E9E-792E-8C96-1EE79D5D4036}"/>
              </a:ext>
            </a:extLst>
          </p:cNvPr>
          <p:cNvPicPr>
            <a:picLocks noChangeAspect="1"/>
          </p:cNvPicPr>
          <p:nvPr/>
        </p:nvPicPr>
        <p:blipFill>
          <a:blip r:embed="rId3"/>
          <a:stretch>
            <a:fillRect/>
          </a:stretch>
        </p:blipFill>
        <p:spPr>
          <a:xfrm>
            <a:off x="7107050" y="461665"/>
            <a:ext cx="4725599" cy="6396335"/>
          </a:xfrm>
          <a:prstGeom prst="rect">
            <a:avLst/>
          </a:prstGeom>
        </p:spPr>
      </p:pic>
      <p:sp>
        <p:nvSpPr>
          <p:cNvPr id="3" name="椭圆 2">
            <a:extLst>
              <a:ext uri="{FF2B5EF4-FFF2-40B4-BE49-F238E27FC236}">
                <a16:creationId xmlns:a16="http://schemas.microsoft.com/office/drawing/2014/main" id="{37344C4C-03C4-FA36-85E5-60B43D3E522C}"/>
              </a:ext>
            </a:extLst>
          </p:cNvPr>
          <p:cNvSpPr/>
          <p:nvPr/>
        </p:nvSpPr>
        <p:spPr>
          <a:xfrm>
            <a:off x="9777826" y="2433837"/>
            <a:ext cx="2054823" cy="817330"/>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Temperature = 0.4</a:t>
            </a:r>
            <a:endParaRPr lang="zh-CN" altLang="en-US" dirty="0"/>
          </a:p>
        </p:txBody>
      </p:sp>
    </p:spTree>
    <p:extLst>
      <p:ext uri="{BB962C8B-B14F-4D97-AF65-F5344CB8AC3E}">
        <p14:creationId xmlns:p14="http://schemas.microsoft.com/office/powerpoint/2010/main" val="2282207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8B36D6-C90D-0A40-A28E-3BBA9116D50D}"/>
              </a:ext>
            </a:extLst>
          </p:cNvPr>
          <p:cNvSpPr txBox="1"/>
          <p:nvPr/>
        </p:nvSpPr>
        <p:spPr>
          <a:xfrm>
            <a:off x="-69669" y="0"/>
            <a:ext cx="12435840" cy="461665"/>
          </a:xfrm>
          <a:prstGeom prst="rect">
            <a:avLst/>
          </a:prstGeom>
          <a:noFill/>
        </p:spPr>
        <p:txBody>
          <a:bodyPr wrap="square" rtlCol="0">
            <a:spAutoFit/>
          </a:bodyPr>
          <a:lstStyle/>
          <a:p>
            <a:r>
              <a:rPr lang="zh-CN" altLang="en-US" sz="2400" b="1" dirty="0"/>
              <a:t>实验结果</a:t>
            </a:r>
            <a:r>
              <a:rPr lang="en-US" altLang="zh-CN" sz="2400" b="1" dirty="0"/>
              <a:t>(4)</a:t>
            </a:r>
            <a:r>
              <a:rPr lang="zh-CN" altLang="en-US" sz="2400" b="1" dirty="0"/>
              <a:t> </a:t>
            </a:r>
            <a:r>
              <a:rPr lang="en-US" altLang="zh-CN" sz="2400" b="1" dirty="0"/>
              <a:t>—— "</a:t>
            </a:r>
            <a:r>
              <a:rPr lang="zh-CN" altLang="en-US" sz="2400" b="1" dirty="0"/>
              <a:t>可是</a:t>
            </a:r>
            <a:r>
              <a:rPr lang="en-US" altLang="zh-CN" sz="2400" b="1" dirty="0"/>
              <a:t>admin</a:t>
            </a:r>
            <a:r>
              <a:rPr lang="zh-CN" altLang="en-US" sz="2400" b="1" dirty="0"/>
              <a:t>，</a:t>
            </a:r>
            <a:r>
              <a:rPr lang="en-US" altLang="zh-CN" sz="2400" b="1" dirty="0"/>
              <a:t>'</a:t>
            </a:r>
            <a:r>
              <a:rPr lang="zh-CN" altLang="en-US" sz="2400" b="1" dirty="0"/>
              <a:t>人</a:t>
            </a:r>
            <a:r>
              <a:rPr lang="en-US" altLang="zh-CN" sz="2400" b="1" dirty="0"/>
              <a:t>'</a:t>
            </a:r>
            <a:r>
              <a:rPr lang="zh-CN" altLang="en-US" sz="2400" b="1" dirty="0"/>
              <a:t>生是旷野</a:t>
            </a:r>
            <a:r>
              <a:rPr lang="en-US" altLang="zh-CN" sz="2400" b="1" dirty="0"/>
              <a:t>"[</a:t>
            </a:r>
            <a:r>
              <a:rPr lang="zh-CN" altLang="en-US" sz="2400" b="1" dirty="0"/>
              <a:t>不要给予其太明确的 </a:t>
            </a:r>
            <a:r>
              <a:rPr lang="en-US" altLang="zh-CN" sz="2400" b="1" dirty="0"/>
              <a:t>prompt]</a:t>
            </a:r>
          </a:p>
        </p:txBody>
      </p:sp>
      <p:sp>
        <p:nvSpPr>
          <p:cNvPr id="6" name="椭圆 5">
            <a:extLst>
              <a:ext uri="{FF2B5EF4-FFF2-40B4-BE49-F238E27FC236}">
                <a16:creationId xmlns:a16="http://schemas.microsoft.com/office/drawing/2014/main" id="{54F1671B-CF21-247E-EFD8-12113B8C602B}"/>
              </a:ext>
            </a:extLst>
          </p:cNvPr>
          <p:cNvSpPr/>
          <p:nvPr/>
        </p:nvSpPr>
        <p:spPr>
          <a:xfrm>
            <a:off x="156754" y="472579"/>
            <a:ext cx="3767344" cy="1809070"/>
          </a:xfrm>
          <a:prstGeom prst="ellipse">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C9D82A76-DE03-72A1-46F9-7CF83ABA3DA6}"/>
              </a:ext>
            </a:extLst>
          </p:cNvPr>
          <p:cNvSpPr txBox="1"/>
          <p:nvPr/>
        </p:nvSpPr>
        <p:spPr>
          <a:xfrm>
            <a:off x="1494590" y="477386"/>
            <a:ext cx="1225150" cy="369332"/>
          </a:xfrm>
          <a:prstGeom prst="rect">
            <a:avLst/>
          </a:prstGeom>
          <a:noFill/>
        </p:spPr>
        <p:txBody>
          <a:bodyPr wrap="square" rtlCol="0">
            <a:spAutoFit/>
          </a:bodyPr>
          <a:lstStyle/>
          <a:p>
            <a:r>
              <a:rPr lang="en-US" altLang="zh-CN" dirty="0"/>
              <a:t>node </a:t>
            </a:r>
            <a:r>
              <a:rPr lang="zh-CN" altLang="en-US" dirty="0"/>
              <a:t>实例</a:t>
            </a:r>
          </a:p>
        </p:txBody>
      </p:sp>
      <p:sp>
        <p:nvSpPr>
          <p:cNvPr id="15" name="矩形: 圆角 14">
            <a:extLst>
              <a:ext uri="{FF2B5EF4-FFF2-40B4-BE49-F238E27FC236}">
                <a16:creationId xmlns:a16="http://schemas.microsoft.com/office/drawing/2014/main" id="{9A368858-10C0-0CF4-A53E-6A0A89F1A4D7}"/>
              </a:ext>
            </a:extLst>
          </p:cNvPr>
          <p:cNvSpPr/>
          <p:nvPr/>
        </p:nvSpPr>
        <p:spPr>
          <a:xfrm>
            <a:off x="516975" y="896230"/>
            <a:ext cx="852489" cy="3803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code</a:t>
            </a:r>
            <a:endParaRPr lang="zh-CN" altLang="en-US" dirty="0"/>
          </a:p>
        </p:txBody>
      </p:sp>
      <p:sp>
        <p:nvSpPr>
          <p:cNvPr id="16" name="矩形: 圆角 15">
            <a:extLst>
              <a:ext uri="{FF2B5EF4-FFF2-40B4-BE49-F238E27FC236}">
                <a16:creationId xmlns:a16="http://schemas.microsoft.com/office/drawing/2014/main" id="{F70A2F4D-A551-CEE0-B3B7-3BCF7C601B8F}"/>
              </a:ext>
            </a:extLst>
          </p:cNvPr>
          <p:cNvSpPr/>
          <p:nvPr/>
        </p:nvSpPr>
        <p:spPr>
          <a:xfrm>
            <a:off x="1551237" y="896230"/>
            <a:ext cx="852489" cy="3803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plan</a:t>
            </a:r>
            <a:endParaRPr lang="zh-CN" altLang="en-US" dirty="0"/>
          </a:p>
        </p:txBody>
      </p:sp>
      <p:sp>
        <p:nvSpPr>
          <p:cNvPr id="17" name="矩形: 圆角 16">
            <a:extLst>
              <a:ext uri="{FF2B5EF4-FFF2-40B4-BE49-F238E27FC236}">
                <a16:creationId xmlns:a16="http://schemas.microsoft.com/office/drawing/2014/main" id="{8D25D627-63A6-F072-9042-5DCEEE0A5CF6}"/>
              </a:ext>
            </a:extLst>
          </p:cNvPr>
          <p:cNvSpPr/>
          <p:nvPr/>
        </p:nvSpPr>
        <p:spPr>
          <a:xfrm>
            <a:off x="2581536" y="896230"/>
            <a:ext cx="1016778" cy="3803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step</a:t>
            </a:r>
            <a:endParaRPr lang="zh-CN" altLang="en-US" dirty="0"/>
          </a:p>
        </p:txBody>
      </p:sp>
      <p:sp>
        <p:nvSpPr>
          <p:cNvPr id="20" name="矩形: 圆角 19">
            <a:extLst>
              <a:ext uri="{FF2B5EF4-FFF2-40B4-BE49-F238E27FC236}">
                <a16:creationId xmlns:a16="http://schemas.microsoft.com/office/drawing/2014/main" id="{4193D6DF-A74E-9409-12DB-D6C5DDE2F9DF}"/>
              </a:ext>
            </a:extLst>
          </p:cNvPr>
          <p:cNvSpPr/>
          <p:nvPr/>
        </p:nvSpPr>
        <p:spPr>
          <a:xfrm>
            <a:off x="516974" y="1477943"/>
            <a:ext cx="852489" cy="3803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id</a:t>
            </a:r>
            <a:endParaRPr lang="zh-CN" altLang="en-US" dirty="0"/>
          </a:p>
        </p:txBody>
      </p:sp>
      <p:sp>
        <p:nvSpPr>
          <p:cNvPr id="25" name="矩形: 圆角 24">
            <a:extLst>
              <a:ext uri="{FF2B5EF4-FFF2-40B4-BE49-F238E27FC236}">
                <a16:creationId xmlns:a16="http://schemas.microsoft.com/office/drawing/2014/main" id="{A01F1C3F-7021-3237-9BD0-AF6445D20EF1}"/>
              </a:ext>
            </a:extLst>
          </p:cNvPr>
          <p:cNvSpPr/>
          <p:nvPr/>
        </p:nvSpPr>
        <p:spPr>
          <a:xfrm>
            <a:off x="1551237" y="1469158"/>
            <a:ext cx="852489" cy="3803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parent</a:t>
            </a:r>
            <a:endParaRPr lang="zh-CN" altLang="en-US" dirty="0"/>
          </a:p>
        </p:txBody>
      </p:sp>
      <p:sp>
        <p:nvSpPr>
          <p:cNvPr id="26" name="矩形: 圆角 25">
            <a:extLst>
              <a:ext uri="{FF2B5EF4-FFF2-40B4-BE49-F238E27FC236}">
                <a16:creationId xmlns:a16="http://schemas.microsoft.com/office/drawing/2014/main" id="{C9ED9FEC-7382-F8C8-AE6D-FAE1C3EAAF6F}"/>
              </a:ext>
            </a:extLst>
          </p:cNvPr>
          <p:cNvSpPr/>
          <p:nvPr/>
        </p:nvSpPr>
        <p:spPr>
          <a:xfrm>
            <a:off x="2581130" y="1477943"/>
            <a:ext cx="1017184" cy="3803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children</a:t>
            </a:r>
            <a:endParaRPr lang="zh-CN" altLang="en-US" dirty="0"/>
          </a:p>
        </p:txBody>
      </p:sp>
      <p:sp>
        <p:nvSpPr>
          <p:cNvPr id="27" name="文本框 26">
            <a:extLst>
              <a:ext uri="{FF2B5EF4-FFF2-40B4-BE49-F238E27FC236}">
                <a16:creationId xmlns:a16="http://schemas.microsoft.com/office/drawing/2014/main" id="{E5B00CA2-2E6E-E461-FDF8-196094DB8B94}"/>
              </a:ext>
            </a:extLst>
          </p:cNvPr>
          <p:cNvSpPr txBox="1"/>
          <p:nvPr/>
        </p:nvSpPr>
        <p:spPr>
          <a:xfrm>
            <a:off x="1742525" y="1849478"/>
            <a:ext cx="704039" cy="369332"/>
          </a:xfrm>
          <a:prstGeom prst="rect">
            <a:avLst/>
          </a:prstGeom>
          <a:noFill/>
        </p:spPr>
        <p:txBody>
          <a:bodyPr wrap="none" rtlCol="0">
            <a:spAutoFit/>
          </a:bodyPr>
          <a:lstStyle/>
          <a:p>
            <a:r>
              <a:rPr lang="en-US" altLang="zh-CN" dirty="0"/>
              <a:t>…….</a:t>
            </a:r>
            <a:endParaRPr lang="zh-CN" altLang="en-US" dirty="0"/>
          </a:p>
        </p:txBody>
      </p:sp>
      <p:sp>
        <p:nvSpPr>
          <p:cNvPr id="28" name="矩形: 圆角 27">
            <a:extLst>
              <a:ext uri="{FF2B5EF4-FFF2-40B4-BE49-F238E27FC236}">
                <a16:creationId xmlns:a16="http://schemas.microsoft.com/office/drawing/2014/main" id="{25A54F4B-EBBA-B5BC-3D79-E96A976A6F57}"/>
              </a:ext>
            </a:extLst>
          </p:cNvPr>
          <p:cNvSpPr/>
          <p:nvPr/>
        </p:nvSpPr>
        <p:spPr>
          <a:xfrm>
            <a:off x="4901742" y="1201844"/>
            <a:ext cx="1620348" cy="380320"/>
          </a:xfrm>
          <a:prstGeom prst="roundRect">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t>improve_times</a:t>
            </a:r>
            <a:endParaRPr lang="zh-CN" altLang="en-US" dirty="0"/>
          </a:p>
        </p:txBody>
      </p:sp>
      <p:cxnSp>
        <p:nvCxnSpPr>
          <p:cNvPr id="29" name="直接箭头连接符 28">
            <a:extLst>
              <a:ext uri="{FF2B5EF4-FFF2-40B4-BE49-F238E27FC236}">
                <a16:creationId xmlns:a16="http://schemas.microsoft.com/office/drawing/2014/main" id="{9E571521-284F-75B5-1CF4-4CFF9EF92178}"/>
              </a:ext>
            </a:extLst>
          </p:cNvPr>
          <p:cNvCxnSpPr>
            <a:cxnSpLocks/>
          </p:cNvCxnSpPr>
          <p:nvPr/>
        </p:nvCxnSpPr>
        <p:spPr>
          <a:xfrm flipH="1">
            <a:off x="4032068" y="1387864"/>
            <a:ext cx="79134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id="{77A70089-9E9E-792E-8C96-1EE79D5D4036}"/>
              </a:ext>
            </a:extLst>
          </p:cNvPr>
          <p:cNvPicPr>
            <a:picLocks noChangeAspect="1"/>
          </p:cNvPicPr>
          <p:nvPr/>
        </p:nvPicPr>
        <p:blipFill>
          <a:blip r:embed="rId3"/>
          <a:stretch>
            <a:fillRect/>
          </a:stretch>
        </p:blipFill>
        <p:spPr>
          <a:xfrm>
            <a:off x="7107050" y="461665"/>
            <a:ext cx="4725599" cy="6396335"/>
          </a:xfrm>
          <a:prstGeom prst="rect">
            <a:avLst/>
          </a:prstGeom>
        </p:spPr>
      </p:pic>
      <p:sp>
        <p:nvSpPr>
          <p:cNvPr id="33" name="矩形 32">
            <a:extLst>
              <a:ext uri="{FF2B5EF4-FFF2-40B4-BE49-F238E27FC236}">
                <a16:creationId xmlns:a16="http://schemas.microsoft.com/office/drawing/2014/main" id="{E656F888-A5EC-40A5-7109-B628FA9BAC85}"/>
              </a:ext>
            </a:extLst>
          </p:cNvPr>
          <p:cNvSpPr/>
          <p:nvPr/>
        </p:nvSpPr>
        <p:spPr>
          <a:xfrm>
            <a:off x="70686" y="5798872"/>
            <a:ext cx="6142130" cy="1059128"/>
          </a:xfrm>
          <a:prstGeom prst="rect">
            <a:avLst/>
          </a:prstGeom>
          <a:noFill/>
          <a:ln w="38100">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圆角 33">
            <a:extLst>
              <a:ext uri="{FF2B5EF4-FFF2-40B4-BE49-F238E27FC236}">
                <a16:creationId xmlns:a16="http://schemas.microsoft.com/office/drawing/2014/main" id="{1B67529F-D045-991D-9069-18EC46538DEE}"/>
              </a:ext>
            </a:extLst>
          </p:cNvPr>
          <p:cNvSpPr/>
          <p:nvPr/>
        </p:nvSpPr>
        <p:spPr>
          <a:xfrm>
            <a:off x="70686" y="5794010"/>
            <a:ext cx="6142130" cy="319358"/>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本阶段结论</a:t>
            </a:r>
            <a:endParaRPr lang="en-US" altLang="zh-CN" b="1" dirty="0">
              <a:solidFill>
                <a:schemeClr val="tx1"/>
              </a:solidFill>
            </a:endParaRPr>
          </a:p>
        </p:txBody>
      </p:sp>
      <p:sp>
        <p:nvSpPr>
          <p:cNvPr id="35" name="文本框 34">
            <a:extLst>
              <a:ext uri="{FF2B5EF4-FFF2-40B4-BE49-F238E27FC236}">
                <a16:creationId xmlns:a16="http://schemas.microsoft.com/office/drawing/2014/main" id="{661C0C93-32E2-5B82-1376-4D01A1B28428}"/>
              </a:ext>
            </a:extLst>
          </p:cNvPr>
          <p:cNvSpPr txBox="1"/>
          <p:nvPr/>
        </p:nvSpPr>
        <p:spPr>
          <a:xfrm>
            <a:off x="12041" y="6078532"/>
            <a:ext cx="6142131" cy="1077218"/>
          </a:xfrm>
          <a:prstGeom prst="rect">
            <a:avLst/>
          </a:prstGeom>
          <a:noFill/>
        </p:spPr>
        <p:txBody>
          <a:bodyPr wrap="square">
            <a:spAutoFit/>
          </a:bodyPr>
          <a:lstStyle/>
          <a:p>
            <a:r>
              <a:rPr lang="en-US" altLang="zh-CN" sz="1600" dirty="0"/>
              <a:t>1.</a:t>
            </a:r>
            <a:r>
              <a:rPr lang="zh-CN" altLang="en-US" sz="1600" dirty="0"/>
              <a:t>在本数据集的情况下，特征选择比模型选择更有效果。</a:t>
            </a:r>
            <a:endParaRPr lang="en-US" altLang="zh-CN" sz="1600" dirty="0"/>
          </a:p>
          <a:p>
            <a:r>
              <a:rPr lang="en-US" altLang="zh-CN" sz="1600" dirty="0"/>
              <a:t>2.SVR</a:t>
            </a:r>
            <a:r>
              <a:rPr lang="zh-CN" altLang="en-US" sz="1600" dirty="0"/>
              <a:t>的表现优于</a:t>
            </a:r>
            <a:r>
              <a:rPr lang="en-US" altLang="zh-CN" sz="1600" dirty="0"/>
              <a:t>Gradient Boosting &amp; Random Forest</a:t>
            </a:r>
          </a:p>
          <a:p>
            <a:r>
              <a:rPr lang="en-US" altLang="zh-CN" sz="1600" b="1" dirty="0">
                <a:solidFill>
                  <a:srgbClr val="FF0000"/>
                </a:solidFill>
              </a:rPr>
              <a:t>3.</a:t>
            </a:r>
            <a:r>
              <a:rPr lang="zh-CN" altLang="en-US" sz="1600" b="1" dirty="0">
                <a:solidFill>
                  <a:srgbClr val="FF0000"/>
                </a:solidFill>
              </a:rPr>
              <a:t> 过于明确的 </a:t>
            </a:r>
            <a:r>
              <a:rPr lang="en-US" altLang="zh-CN" sz="1600" b="1" dirty="0">
                <a:solidFill>
                  <a:srgbClr val="FF0000"/>
                </a:solidFill>
              </a:rPr>
              <a:t>prompt </a:t>
            </a:r>
            <a:r>
              <a:rPr lang="zh-CN" altLang="en-US" sz="1600" b="1" dirty="0">
                <a:solidFill>
                  <a:srgbClr val="FF0000"/>
                </a:solidFill>
              </a:rPr>
              <a:t>会“踩踏” 其他的 </a:t>
            </a:r>
            <a:r>
              <a:rPr lang="en-US" altLang="zh-CN" sz="1600" b="1" dirty="0">
                <a:solidFill>
                  <a:srgbClr val="FF0000"/>
                </a:solidFill>
              </a:rPr>
              <a:t>prompt</a:t>
            </a:r>
          </a:p>
          <a:p>
            <a:endParaRPr lang="en-US" altLang="zh-CN" sz="1600" dirty="0"/>
          </a:p>
        </p:txBody>
      </p:sp>
      <p:sp>
        <p:nvSpPr>
          <p:cNvPr id="37" name="矩形 36">
            <a:extLst>
              <a:ext uri="{FF2B5EF4-FFF2-40B4-BE49-F238E27FC236}">
                <a16:creationId xmlns:a16="http://schemas.microsoft.com/office/drawing/2014/main" id="{0185E771-7FB9-0DF7-1109-DADC5D486159}"/>
              </a:ext>
            </a:extLst>
          </p:cNvPr>
          <p:cNvSpPr/>
          <p:nvPr/>
        </p:nvSpPr>
        <p:spPr>
          <a:xfrm>
            <a:off x="7183438" y="2888404"/>
            <a:ext cx="1211625" cy="438270"/>
          </a:xfrm>
          <a:prstGeom prst="rect">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1A8CA7CF-6317-FD94-6E74-6B0C92A246AF}"/>
              </a:ext>
            </a:extLst>
          </p:cNvPr>
          <p:cNvSpPr/>
          <p:nvPr/>
        </p:nvSpPr>
        <p:spPr>
          <a:xfrm>
            <a:off x="7176087" y="2030931"/>
            <a:ext cx="1404573" cy="438270"/>
          </a:xfrm>
          <a:prstGeom prst="rect">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 name="图片 101">
            <a:extLst>
              <a:ext uri="{FF2B5EF4-FFF2-40B4-BE49-F238E27FC236}">
                <a16:creationId xmlns:a16="http://schemas.microsoft.com/office/drawing/2014/main" id="{53CD81FE-4743-B9C6-C0E6-F5BC928D4DAB}"/>
              </a:ext>
            </a:extLst>
          </p:cNvPr>
          <p:cNvPicPr>
            <a:picLocks noChangeAspect="1"/>
          </p:cNvPicPr>
          <p:nvPr/>
        </p:nvPicPr>
        <p:blipFill>
          <a:blip r:embed="rId4"/>
          <a:stretch>
            <a:fillRect/>
          </a:stretch>
        </p:blipFill>
        <p:spPr>
          <a:xfrm>
            <a:off x="61886" y="2352890"/>
            <a:ext cx="5645465" cy="2972046"/>
          </a:xfrm>
          <a:prstGeom prst="rect">
            <a:avLst/>
          </a:prstGeom>
        </p:spPr>
      </p:pic>
      <p:sp>
        <p:nvSpPr>
          <p:cNvPr id="103" name="矩形 102">
            <a:extLst>
              <a:ext uri="{FF2B5EF4-FFF2-40B4-BE49-F238E27FC236}">
                <a16:creationId xmlns:a16="http://schemas.microsoft.com/office/drawing/2014/main" id="{F9976A03-047B-185B-4B28-432C6D35ED00}"/>
              </a:ext>
            </a:extLst>
          </p:cNvPr>
          <p:cNvSpPr/>
          <p:nvPr/>
        </p:nvSpPr>
        <p:spPr>
          <a:xfrm>
            <a:off x="1281394" y="3932898"/>
            <a:ext cx="825771" cy="297034"/>
          </a:xfrm>
          <a:prstGeom prst="rect">
            <a:avLst/>
          </a:prstGeom>
          <a:noFill/>
          <a:ln w="38100">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a:extLst>
              <a:ext uri="{FF2B5EF4-FFF2-40B4-BE49-F238E27FC236}">
                <a16:creationId xmlns:a16="http://schemas.microsoft.com/office/drawing/2014/main" id="{2833FCC1-CBE5-1D39-86D1-DD2B0F797562}"/>
              </a:ext>
            </a:extLst>
          </p:cNvPr>
          <p:cNvSpPr/>
          <p:nvPr/>
        </p:nvSpPr>
        <p:spPr>
          <a:xfrm>
            <a:off x="3106830" y="3932898"/>
            <a:ext cx="825771" cy="297034"/>
          </a:xfrm>
          <a:prstGeom prst="rect">
            <a:avLst/>
          </a:prstGeom>
          <a:noFill/>
          <a:ln w="38100">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5" name="矩形 104">
            <a:extLst>
              <a:ext uri="{FF2B5EF4-FFF2-40B4-BE49-F238E27FC236}">
                <a16:creationId xmlns:a16="http://schemas.microsoft.com/office/drawing/2014/main" id="{2CB74695-5156-D527-6B4E-BAE913055832}"/>
              </a:ext>
            </a:extLst>
          </p:cNvPr>
          <p:cNvSpPr/>
          <p:nvPr/>
        </p:nvSpPr>
        <p:spPr>
          <a:xfrm>
            <a:off x="4932266" y="3932664"/>
            <a:ext cx="825771" cy="297034"/>
          </a:xfrm>
          <a:prstGeom prst="rect">
            <a:avLst/>
          </a:prstGeom>
          <a:noFill/>
          <a:ln w="38100">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圆角 106">
            <a:extLst>
              <a:ext uri="{FF2B5EF4-FFF2-40B4-BE49-F238E27FC236}">
                <a16:creationId xmlns:a16="http://schemas.microsoft.com/office/drawing/2014/main" id="{6CFE429C-D4EB-9695-AB1F-37B62949A95A}"/>
              </a:ext>
            </a:extLst>
          </p:cNvPr>
          <p:cNvSpPr/>
          <p:nvPr/>
        </p:nvSpPr>
        <p:spPr>
          <a:xfrm>
            <a:off x="5084951" y="2105701"/>
            <a:ext cx="1488578" cy="817862"/>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让你</a:t>
            </a:r>
            <a:r>
              <a:rPr lang="en-US" altLang="zh-CN" dirty="0" err="1"/>
              <a:t>imptove</a:t>
            </a:r>
            <a:r>
              <a:rPr lang="zh-CN" altLang="en-US" dirty="0"/>
              <a:t>结果是在</a:t>
            </a:r>
            <a:r>
              <a:rPr lang="en-US" altLang="zh-CN" dirty="0"/>
              <a:t>duplicate?</a:t>
            </a:r>
            <a:endParaRPr lang="zh-CN" altLang="en-US" dirty="0"/>
          </a:p>
        </p:txBody>
      </p:sp>
      <p:cxnSp>
        <p:nvCxnSpPr>
          <p:cNvPr id="109" name="连接符: 肘形 108">
            <a:extLst>
              <a:ext uri="{FF2B5EF4-FFF2-40B4-BE49-F238E27FC236}">
                <a16:creationId xmlns:a16="http://schemas.microsoft.com/office/drawing/2014/main" id="{13B0AFB9-8AC2-AEE2-13BE-42C00DCC7DEA}"/>
              </a:ext>
            </a:extLst>
          </p:cNvPr>
          <p:cNvCxnSpPr>
            <a:cxnSpLocks/>
            <a:stCxn id="38" idx="1"/>
            <a:endCxn id="107" idx="3"/>
          </p:cNvCxnSpPr>
          <p:nvPr/>
        </p:nvCxnSpPr>
        <p:spPr>
          <a:xfrm rot="10800000" flipV="1">
            <a:off x="6573529" y="2250066"/>
            <a:ext cx="602558" cy="264566"/>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连接符: 肘形 112">
            <a:extLst>
              <a:ext uri="{FF2B5EF4-FFF2-40B4-BE49-F238E27FC236}">
                <a16:creationId xmlns:a16="http://schemas.microsoft.com/office/drawing/2014/main" id="{F3C0B168-7D66-4638-AFD2-604EDEC07B7B}"/>
              </a:ext>
            </a:extLst>
          </p:cNvPr>
          <p:cNvCxnSpPr>
            <a:cxnSpLocks/>
            <a:stCxn id="37" idx="1"/>
            <a:endCxn id="107" idx="3"/>
          </p:cNvCxnSpPr>
          <p:nvPr/>
        </p:nvCxnSpPr>
        <p:spPr>
          <a:xfrm rot="10800000">
            <a:off x="6573530" y="2514633"/>
            <a:ext cx="609909" cy="592907"/>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连接符: 肘形 114">
            <a:extLst>
              <a:ext uri="{FF2B5EF4-FFF2-40B4-BE49-F238E27FC236}">
                <a16:creationId xmlns:a16="http://schemas.microsoft.com/office/drawing/2014/main" id="{97388302-E9BA-3E20-E743-CAA1A31C2DF4}"/>
              </a:ext>
            </a:extLst>
          </p:cNvPr>
          <p:cNvCxnSpPr>
            <a:cxnSpLocks/>
            <a:endCxn id="105" idx="3"/>
          </p:cNvCxnSpPr>
          <p:nvPr/>
        </p:nvCxnSpPr>
        <p:spPr>
          <a:xfrm rot="5400000" flipH="1" flipV="1">
            <a:off x="3788430" y="4796052"/>
            <a:ext cx="2684478" cy="1254736"/>
          </a:xfrm>
          <a:prstGeom prst="bentConnector4">
            <a:avLst>
              <a:gd name="adj1" fmla="val 39448"/>
              <a:gd name="adj2" fmla="val 138347"/>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3" name="文本框 122">
            <a:extLst>
              <a:ext uri="{FF2B5EF4-FFF2-40B4-BE49-F238E27FC236}">
                <a16:creationId xmlns:a16="http://schemas.microsoft.com/office/drawing/2014/main" id="{EC77DB14-6F84-201D-2B25-BA1870ECD6C3}"/>
              </a:ext>
            </a:extLst>
          </p:cNvPr>
          <p:cNvSpPr txBox="1"/>
          <p:nvPr/>
        </p:nvSpPr>
        <p:spPr>
          <a:xfrm>
            <a:off x="2003636" y="5332337"/>
            <a:ext cx="4288675" cy="369332"/>
          </a:xfrm>
          <a:prstGeom prst="rect">
            <a:avLst/>
          </a:prstGeom>
          <a:noFill/>
        </p:spPr>
        <p:txBody>
          <a:bodyPr wrap="none" rtlCol="0">
            <a:spAutoFit/>
          </a:bodyPr>
          <a:lstStyle/>
          <a:p>
            <a:r>
              <a:rPr lang="zh-CN" altLang="en-US" b="1" dirty="0">
                <a:highlight>
                  <a:srgbClr val="00FF00"/>
                </a:highlight>
              </a:rPr>
              <a:t>无论何种节点，</a:t>
            </a:r>
            <a:r>
              <a:rPr lang="en-US" altLang="zh-CN" b="1" dirty="0">
                <a:highlight>
                  <a:srgbClr val="00FF00"/>
                </a:highlight>
              </a:rPr>
              <a:t>Task Prompt </a:t>
            </a:r>
            <a:r>
              <a:rPr lang="zh-CN" altLang="en-US" b="1" dirty="0">
                <a:highlight>
                  <a:srgbClr val="00FF00"/>
                </a:highlight>
              </a:rPr>
              <a:t>总是输入的</a:t>
            </a:r>
          </a:p>
        </p:txBody>
      </p:sp>
    </p:spTree>
    <p:extLst>
      <p:ext uri="{BB962C8B-B14F-4D97-AF65-F5344CB8AC3E}">
        <p14:creationId xmlns:p14="http://schemas.microsoft.com/office/powerpoint/2010/main" val="1102102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30E5667A-294F-D5EC-E5DB-FDFC2EB689F5}"/>
              </a:ext>
            </a:extLst>
          </p:cNvPr>
          <p:cNvSpPr/>
          <p:nvPr/>
        </p:nvSpPr>
        <p:spPr>
          <a:xfrm>
            <a:off x="70687" y="4413566"/>
            <a:ext cx="6142130" cy="1251977"/>
          </a:xfrm>
          <a:prstGeom prst="rect">
            <a:avLst/>
          </a:prstGeom>
          <a:noFill/>
          <a:ln w="38100">
            <a:solidFill>
              <a:srgbClr val="DF3F3F"/>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638B36D6-C90D-0A40-A28E-3BBA9116D50D}"/>
              </a:ext>
            </a:extLst>
          </p:cNvPr>
          <p:cNvSpPr txBox="1"/>
          <p:nvPr/>
        </p:nvSpPr>
        <p:spPr>
          <a:xfrm>
            <a:off x="-69669" y="0"/>
            <a:ext cx="12435840" cy="461665"/>
          </a:xfrm>
          <a:prstGeom prst="rect">
            <a:avLst/>
          </a:prstGeom>
          <a:noFill/>
        </p:spPr>
        <p:txBody>
          <a:bodyPr wrap="square" rtlCol="0">
            <a:spAutoFit/>
          </a:bodyPr>
          <a:lstStyle/>
          <a:p>
            <a:r>
              <a:rPr lang="zh-CN" altLang="en-US" sz="2400" b="1" dirty="0"/>
              <a:t>实验结果</a:t>
            </a:r>
            <a:r>
              <a:rPr lang="en-US" altLang="zh-CN" sz="2400" b="1" dirty="0"/>
              <a:t>(4)</a:t>
            </a:r>
            <a:r>
              <a:rPr lang="zh-CN" altLang="en-US" sz="2400" b="1" dirty="0"/>
              <a:t> </a:t>
            </a:r>
            <a:r>
              <a:rPr lang="en-US" altLang="zh-CN" sz="2400" b="1" dirty="0"/>
              <a:t>—— "</a:t>
            </a:r>
            <a:r>
              <a:rPr lang="zh-CN" altLang="en-US" sz="2400" b="1" dirty="0"/>
              <a:t>可是</a:t>
            </a:r>
            <a:r>
              <a:rPr lang="en-US" altLang="zh-CN" sz="2400" b="1" dirty="0"/>
              <a:t>admin</a:t>
            </a:r>
            <a:r>
              <a:rPr lang="zh-CN" altLang="en-US" sz="2400" b="1" dirty="0"/>
              <a:t>，</a:t>
            </a:r>
            <a:r>
              <a:rPr lang="en-US" altLang="zh-CN" sz="2400" b="1" dirty="0"/>
              <a:t>'</a:t>
            </a:r>
            <a:r>
              <a:rPr lang="zh-CN" altLang="en-US" sz="2400" b="1" dirty="0"/>
              <a:t>人</a:t>
            </a:r>
            <a:r>
              <a:rPr lang="en-US" altLang="zh-CN" sz="2400" b="1" dirty="0"/>
              <a:t>'</a:t>
            </a:r>
            <a:r>
              <a:rPr lang="zh-CN" altLang="en-US" sz="2400" b="1" dirty="0"/>
              <a:t>生是旷野</a:t>
            </a:r>
            <a:r>
              <a:rPr lang="en-US" altLang="zh-CN" sz="2400" b="1" dirty="0"/>
              <a:t>"[</a:t>
            </a:r>
            <a:r>
              <a:rPr lang="zh-CN" altLang="en-US" sz="2400" b="1" dirty="0"/>
              <a:t>不要给予其太明确的 </a:t>
            </a:r>
            <a:r>
              <a:rPr lang="en-US" altLang="zh-CN" sz="2400" b="1" dirty="0"/>
              <a:t>prompt]</a:t>
            </a:r>
          </a:p>
        </p:txBody>
      </p:sp>
      <p:sp>
        <p:nvSpPr>
          <p:cNvPr id="3" name="矩形 2">
            <a:extLst>
              <a:ext uri="{FF2B5EF4-FFF2-40B4-BE49-F238E27FC236}">
                <a16:creationId xmlns:a16="http://schemas.microsoft.com/office/drawing/2014/main" id="{F4D59BA9-075A-07EC-E601-505B4D3EC662}"/>
              </a:ext>
            </a:extLst>
          </p:cNvPr>
          <p:cNvSpPr/>
          <p:nvPr/>
        </p:nvSpPr>
        <p:spPr>
          <a:xfrm>
            <a:off x="95246" y="598242"/>
            <a:ext cx="6105529" cy="3461934"/>
          </a:xfrm>
          <a:prstGeom prst="rect">
            <a:avLst/>
          </a:prstGeom>
          <a:noFill/>
          <a:ln w="38100">
            <a:solidFill>
              <a:schemeClr val="accent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圆角 3">
            <a:extLst>
              <a:ext uri="{FF2B5EF4-FFF2-40B4-BE49-F238E27FC236}">
                <a16:creationId xmlns:a16="http://schemas.microsoft.com/office/drawing/2014/main" id="{AAF3C105-7FFE-9B74-8876-B9ABB2C11123}"/>
              </a:ext>
            </a:extLst>
          </p:cNvPr>
          <p:cNvSpPr/>
          <p:nvPr/>
        </p:nvSpPr>
        <p:spPr>
          <a:xfrm>
            <a:off x="104772" y="583656"/>
            <a:ext cx="6096003" cy="407606"/>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Test 4 </a:t>
            </a:r>
            <a:r>
              <a:rPr lang="zh-CN" altLang="en-US" sz="1600" b="1" dirty="0">
                <a:solidFill>
                  <a:schemeClr val="tx1"/>
                </a:solidFill>
              </a:rPr>
              <a:t>的 </a:t>
            </a:r>
            <a:r>
              <a:rPr lang="en-US" altLang="zh-CN" sz="1600" b="1" dirty="0">
                <a:solidFill>
                  <a:schemeClr val="tx1"/>
                </a:solidFill>
              </a:rPr>
              <a:t>task prompt</a:t>
            </a:r>
          </a:p>
        </p:txBody>
      </p:sp>
      <p:sp>
        <p:nvSpPr>
          <p:cNvPr id="9" name="文本框 8">
            <a:extLst>
              <a:ext uri="{FF2B5EF4-FFF2-40B4-BE49-F238E27FC236}">
                <a16:creationId xmlns:a16="http://schemas.microsoft.com/office/drawing/2014/main" id="{A9F13C24-C9CB-BABD-3CC5-0F76C2E69965}"/>
              </a:ext>
            </a:extLst>
          </p:cNvPr>
          <p:cNvSpPr txBox="1"/>
          <p:nvPr/>
        </p:nvSpPr>
        <p:spPr>
          <a:xfrm>
            <a:off x="42722" y="951633"/>
            <a:ext cx="6158053" cy="3108543"/>
          </a:xfrm>
          <a:prstGeom prst="rect">
            <a:avLst/>
          </a:prstGeom>
          <a:noFill/>
        </p:spPr>
        <p:txBody>
          <a:bodyPr wrap="square">
            <a:spAutoFit/>
          </a:bodyPr>
          <a:lstStyle/>
          <a:p>
            <a:r>
              <a:rPr lang="zh-CN" altLang="en-US" sz="1400" dirty="0"/>
              <a:t>  你的任务是基于前两天的调查结果和行为数据，预测美国各州在第</a:t>
            </a:r>
            <a:r>
              <a:rPr lang="en-US" altLang="zh-CN" sz="1400" dirty="0"/>
              <a:t>3</a:t>
            </a:r>
            <a:r>
              <a:rPr lang="zh-CN" altLang="en-US" sz="1400" dirty="0"/>
              <a:t>天检测出</a:t>
            </a:r>
            <a:r>
              <a:rPr lang="en-US" altLang="zh-CN" sz="1400" dirty="0"/>
              <a:t>COVID-19</a:t>
            </a:r>
            <a:r>
              <a:rPr lang="zh-CN" altLang="en-US" sz="1400" dirty="0"/>
              <a:t>阳性的概率。</a:t>
            </a:r>
          </a:p>
          <a:p>
            <a:r>
              <a:rPr lang="zh-CN" altLang="en-US" sz="1400" dirty="0"/>
              <a:t>  这是一个回归的机器学习任务，请不要使用分类相关的机器学习算法。</a:t>
            </a:r>
          </a:p>
          <a:p>
            <a:r>
              <a:rPr lang="zh-CN" altLang="en-US" sz="1400" b="1" dirty="0">
                <a:solidFill>
                  <a:schemeClr val="accent1"/>
                </a:solidFill>
              </a:rPr>
              <a:t>  给定的数据集中包含多个特征，但并非所有特征都与预测目标相关或适合建模。你需要对数据集进行分析，识别并选择对 </a:t>
            </a:r>
            <a:r>
              <a:rPr lang="en-US" altLang="zh-CN" sz="1400" b="1" dirty="0">
                <a:solidFill>
                  <a:schemeClr val="accent1"/>
                </a:solidFill>
              </a:rPr>
              <a:t>testing_positive_day3 </a:t>
            </a:r>
            <a:r>
              <a:rPr lang="zh-CN" altLang="en-US" sz="1400" b="1" dirty="0">
                <a:solidFill>
                  <a:schemeClr val="accent1"/>
                </a:solidFill>
              </a:rPr>
              <a:t>最有影响的特征。</a:t>
            </a:r>
            <a:br>
              <a:rPr lang="zh-CN" altLang="en-US" sz="1400" dirty="0"/>
            </a:br>
            <a:r>
              <a:rPr lang="zh-CN" altLang="en-US" sz="1400" dirty="0"/>
              <a:t>  在完成任务时，请注意以下要求：</a:t>
            </a:r>
          </a:p>
          <a:p>
            <a:r>
              <a:rPr lang="zh-CN" altLang="en-US" sz="1400" dirty="0"/>
              <a:t>  </a:t>
            </a:r>
            <a:r>
              <a:rPr lang="en-US" altLang="zh-CN" sz="1400" dirty="0"/>
              <a:t>1. </a:t>
            </a:r>
            <a:r>
              <a:rPr lang="zh-CN" altLang="en-US" sz="1400" dirty="0"/>
              <a:t>特征选择时，保留所有与地理区域相关的特征（如各州的编码特征，例如 </a:t>
            </a:r>
            <a:r>
              <a:rPr lang="en-US" altLang="zh-CN" sz="1400" dirty="0"/>
              <a:t>AL</a:t>
            </a:r>
            <a:r>
              <a:rPr lang="zh-CN" altLang="en-US" sz="1400" dirty="0"/>
              <a:t>、</a:t>
            </a:r>
            <a:r>
              <a:rPr lang="en-US" altLang="zh-CN" sz="1400" dirty="0"/>
              <a:t>CA </a:t>
            </a:r>
            <a:r>
              <a:rPr lang="zh-CN" altLang="en-US" sz="1400" dirty="0"/>
              <a:t>等）。</a:t>
            </a:r>
          </a:p>
          <a:p>
            <a:r>
              <a:rPr lang="zh-CN" altLang="en-US" sz="1400" dirty="0"/>
              <a:t>  </a:t>
            </a:r>
            <a:r>
              <a:rPr lang="en-US" altLang="zh-CN" sz="1400" dirty="0"/>
              <a:t>2. </a:t>
            </a:r>
            <a:r>
              <a:rPr lang="zh-CN" altLang="en-US" sz="1400" b="1" dirty="0">
                <a:solidFill>
                  <a:srgbClr val="FF0000"/>
                </a:solidFill>
              </a:rPr>
              <a:t>尝试多种回归模型，并通过合理的方法找到性能最佳的模型。</a:t>
            </a:r>
          </a:p>
          <a:p>
            <a:r>
              <a:rPr lang="zh-CN" altLang="en-US" sz="1400" dirty="0"/>
              <a:t>  </a:t>
            </a:r>
            <a:r>
              <a:rPr lang="en-US" altLang="zh-CN" sz="1400" dirty="0"/>
              <a:t>3. </a:t>
            </a:r>
            <a:r>
              <a:rPr lang="zh-CN" altLang="en-US" sz="1400" dirty="0">
                <a:highlight>
                  <a:srgbClr val="FFFF00"/>
                </a:highlight>
              </a:rPr>
              <a:t>使用交叉验证和网格搜索进行超参数调优</a:t>
            </a:r>
            <a:r>
              <a:rPr lang="zh-CN" altLang="en-US" sz="1400" dirty="0"/>
              <a:t>，输出每个模型的最佳参数和对应的验证集 </a:t>
            </a:r>
            <a:r>
              <a:rPr lang="en-US" altLang="zh-CN" sz="1400" dirty="0"/>
              <a:t>Mean Squared Error (MSE)</a:t>
            </a:r>
            <a:r>
              <a:rPr lang="zh-CN" altLang="en-US" sz="1400" dirty="0"/>
              <a:t>。</a:t>
            </a:r>
          </a:p>
          <a:p>
            <a:r>
              <a:rPr lang="zh-CN" altLang="en-US" sz="1400" dirty="0"/>
              <a:t>  </a:t>
            </a:r>
            <a:r>
              <a:rPr lang="en-US" altLang="zh-CN" sz="1400" dirty="0"/>
              <a:t>4. </a:t>
            </a:r>
            <a:r>
              <a:rPr lang="zh-CN" altLang="en-US" sz="1400" dirty="0"/>
              <a:t>数据集是完整的，请不要在结果中输出数据集内容。</a:t>
            </a:r>
          </a:p>
          <a:p>
            <a:r>
              <a:rPr lang="zh-CN" altLang="en-US" sz="1400" dirty="0"/>
              <a:t>  </a:t>
            </a:r>
            <a:r>
              <a:rPr lang="en-US" altLang="zh-CN" sz="1400" dirty="0"/>
              <a:t>5. </a:t>
            </a:r>
            <a:r>
              <a:rPr lang="zh-CN" altLang="en-US" sz="1400" dirty="0"/>
              <a:t>最终，请对 </a:t>
            </a:r>
            <a:r>
              <a:rPr lang="en-US" altLang="zh-CN" sz="1400" dirty="0"/>
              <a:t>Test </a:t>
            </a:r>
            <a:r>
              <a:rPr lang="zh-CN" altLang="en-US" sz="1400" dirty="0"/>
              <a:t>集进行预测，并保存预测结果。</a:t>
            </a:r>
          </a:p>
        </p:txBody>
      </p:sp>
      <p:sp>
        <p:nvSpPr>
          <p:cNvPr id="10" name="文本框 9">
            <a:extLst>
              <a:ext uri="{FF2B5EF4-FFF2-40B4-BE49-F238E27FC236}">
                <a16:creationId xmlns:a16="http://schemas.microsoft.com/office/drawing/2014/main" id="{D1EE7903-FAC3-F364-E90A-E1D2EA60204F}"/>
              </a:ext>
            </a:extLst>
          </p:cNvPr>
          <p:cNvSpPr txBox="1"/>
          <p:nvPr/>
        </p:nvSpPr>
        <p:spPr>
          <a:xfrm>
            <a:off x="6259420" y="583656"/>
            <a:ext cx="5813252" cy="6601807"/>
          </a:xfrm>
          <a:prstGeom prst="rect">
            <a:avLst/>
          </a:prstGeom>
          <a:solidFill>
            <a:schemeClr val="tx1"/>
          </a:solidFill>
        </p:spPr>
        <p:txBody>
          <a:bodyPr wrap="square">
            <a:spAutoFit/>
          </a:bodyPr>
          <a:lstStyle/>
          <a:p>
            <a:r>
              <a:rPr lang="en-US" altLang="zh-CN" sz="900" b="0" dirty="0">
                <a:solidFill>
                  <a:srgbClr val="6A9955"/>
                </a:solidFill>
                <a:effectLst/>
                <a:latin typeface="Consolas" panose="020B0609020204030204" pitchFamily="49" charset="0"/>
              </a:rPr>
              <a:t># </a:t>
            </a:r>
            <a:r>
              <a:rPr lang="zh-CN" altLang="en-US" sz="900" b="0" dirty="0">
                <a:solidFill>
                  <a:srgbClr val="6A9955"/>
                </a:solidFill>
                <a:effectLst/>
                <a:latin typeface="Consolas" panose="020B0609020204030204" pitchFamily="49" charset="0"/>
              </a:rPr>
              <a:t>分离特征和目标变量</a:t>
            </a:r>
            <a:endParaRPr lang="zh-CN" altLang="en-US" sz="900" b="0" dirty="0">
              <a:solidFill>
                <a:srgbClr val="CCCCCC"/>
              </a:solidFill>
              <a:effectLst/>
              <a:latin typeface="Consolas" panose="020B0609020204030204" pitchFamily="49" charset="0"/>
            </a:endParaRPr>
          </a:p>
          <a:p>
            <a:r>
              <a:rPr lang="en-US" altLang="zh-CN" sz="900" b="0" dirty="0">
                <a:solidFill>
                  <a:srgbClr val="4FC1FF"/>
                </a:solidFill>
                <a:effectLst/>
                <a:latin typeface="Consolas" panose="020B0609020204030204" pitchFamily="49" charset="0"/>
              </a:rPr>
              <a:t>X</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train_df</a:t>
            </a:r>
            <a:r>
              <a:rPr lang="en-US" altLang="zh-CN" sz="900" b="0" dirty="0" err="1">
                <a:solidFill>
                  <a:srgbClr val="CCCCCC"/>
                </a:solidFill>
                <a:effectLst/>
                <a:latin typeface="Consolas" panose="020B0609020204030204" pitchFamily="49" charset="0"/>
              </a:rPr>
              <a:t>.</a:t>
            </a:r>
            <a:r>
              <a:rPr lang="en-US" altLang="zh-CN" sz="900" b="0" dirty="0" err="1">
                <a:solidFill>
                  <a:srgbClr val="DCDCAA"/>
                </a:solidFill>
                <a:effectLst/>
                <a:latin typeface="Consolas" panose="020B0609020204030204" pitchFamily="49" charset="0"/>
              </a:rPr>
              <a:t>drop</a:t>
            </a:r>
            <a:r>
              <a:rPr lang="en-US" altLang="zh-CN" sz="900" b="0" dirty="0">
                <a:solidFill>
                  <a:srgbClr val="CCCCCC"/>
                </a:solidFill>
                <a:effectLst/>
                <a:latin typeface="Consolas" panose="020B0609020204030204" pitchFamily="49" charset="0"/>
              </a:rPr>
              <a:t>(</a:t>
            </a:r>
            <a:r>
              <a:rPr lang="en-US" altLang="zh-CN" sz="900" b="0" dirty="0">
                <a:solidFill>
                  <a:srgbClr val="9CDCFE"/>
                </a:solidFill>
                <a:effectLst/>
                <a:latin typeface="Consolas" panose="020B0609020204030204" pitchFamily="49" charset="0"/>
              </a:rPr>
              <a:t>columns</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a:t>
            </a:r>
            <a:r>
              <a:rPr lang="en-US" altLang="zh-CN" sz="900" b="0" dirty="0">
                <a:solidFill>
                  <a:srgbClr val="CE9178"/>
                </a:solidFill>
                <a:effectLst/>
                <a:latin typeface="Consolas" panose="020B0609020204030204" pitchFamily="49" charset="0"/>
              </a:rPr>
              <a:t>'id'</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'tested_positive_day3'</a:t>
            </a:r>
            <a:r>
              <a:rPr lang="en-US" altLang="zh-CN" sz="900" b="0" dirty="0">
                <a:solidFill>
                  <a:srgbClr val="CCCCCC"/>
                </a:solidFill>
                <a:effectLst/>
                <a:latin typeface="Consolas" panose="020B0609020204030204" pitchFamily="49" charset="0"/>
              </a:rPr>
              <a:t>])</a:t>
            </a:r>
          </a:p>
          <a:p>
            <a:r>
              <a:rPr lang="en-US" altLang="zh-CN" sz="900" b="0" dirty="0">
                <a:solidFill>
                  <a:srgbClr val="9CDCFE"/>
                </a:solidFill>
                <a:effectLst/>
                <a:latin typeface="Consolas" panose="020B0609020204030204" pitchFamily="49" charset="0"/>
              </a:rPr>
              <a:t>y</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train_df</a:t>
            </a:r>
            <a:r>
              <a:rPr lang="en-US" altLang="zh-CN" sz="900" b="0" dirty="0">
                <a:solidFill>
                  <a:srgbClr val="CCCCCC"/>
                </a:solidFill>
                <a:effectLst/>
                <a:latin typeface="Consolas" panose="020B0609020204030204" pitchFamily="49" charset="0"/>
              </a:rPr>
              <a:t>[</a:t>
            </a:r>
            <a:r>
              <a:rPr lang="en-US" altLang="zh-CN" sz="900" b="0" dirty="0">
                <a:solidFill>
                  <a:srgbClr val="CE9178"/>
                </a:solidFill>
                <a:effectLst/>
                <a:latin typeface="Consolas" panose="020B0609020204030204" pitchFamily="49" charset="0"/>
              </a:rPr>
              <a:t>'tested_positive_day3'</a:t>
            </a:r>
            <a:r>
              <a:rPr lang="en-US" altLang="zh-CN" sz="900" b="0" dirty="0">
                <a:solidFill>
                  <a:srgbClr val="CCCCCC"/>
                </a:solidFill>
                <a:effectLst/>
                <a:latin typeface="Consolas" panose="020B0609020204030204" pitchFamily="49" charset="0"/>
              </a:rPr>
              <a:t>]</a:t>
            </a:r>
          </a:p>
          <a:p>
            <a:br>
              <a:rPr lang="en-US" altLang="zh-CN" sz="1200" b="1" dirty="0">
                <a:solidFill>
                  <a:srgbClr val="CCCCCC"/>
                </a:solidFill>
                <a:effectLst/>
                <a:latin typeface="Consolas" panose="020B0609020204030204" pitchFamily="49" charset="0"/>
              </a:rPr>
            </a:br>
            <a:r>
              <a:rPr lang="en-US" altLang="zh-CN" sz="1200" b="1" dirty="0">
                <a:solidFill>
                  <a:srgbClr val="6A9955"/>
                </a:solidFill>
                <a:effectLst/>
                <a:latin typeface="Consolas" panose="020B0609020204030204" pitchFamily="49" charset="0"/>
              </a:rPr>
              <a:t># </a:t>
            </a:r>
            <a:r>
              <a:rPr lang="zh-CN" altLang="en-US" sz="1200" b="1" dirty="0">
                <a:solidFill>
                  <a:srgbClr val="6A9955"/>
                </a:solidFill>
                <a:effectLst/>
                <a:latin typeface="Consolas" panose="020B0609020204030204" pitchFamily="49" charset="0"/>
              </a:rPr>
              <a:t>保留所有地理区域相关的特征</a:t>
            </a:r>
            <a:endParaRPr lang="zh-CN" altLang="en-US" sz="1200" b="1" dirty="0">
              <a:solidFill>
                <a:srgbClr val="CCCCCC"/>
              </a:solidFill>
              <a:effectLst/>
              <a:latin typeface="Consolas" panose="020B0609020204030204" pitchFamily="49" charset="0"/>
            </a:endParaRPr>
          </a:p>
          <a:p>
            <a:r>
              <a:rPr lang="en-US" altLang="zh-CN" sz="900" b="0" dirty="0" err="1">
                <a:solidFill>
                  <a:srgbClr val="9CDCFE"/>
                </a:solidFill>
                <a:effectLst/>
                <a:latin typeface="Consolas" panose="020B0609020204030204" pitchFamily="49" charset="0"/>
              </a:rPr>
              <a:t>geo_features</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col</a:t>
            </a:r>
            <a:r>
              <a:rPr lang="en-US" altLang="zh-CN" sz="900" b="0" dirty="0">
                <a:solidFill>
                  <a:srgbClr val="CCCCCC"/>
                </a:solidFill>
                <a:effectLst/>
                <a:latin typeface="Consolas" panose="020B0609020204030204" pitchFamily="49" charset="0"/>
              </a:rPr>
              <a:t> </a:t>
            </a:r>
            <a:r>
              <a:rPr lang="en-US" altLang="zh-CN" sz="900" b="0" dirty="0">
                <a:solidFill>
                  <a:srgbClr val="C586C0"/>
                </a:solidFill>
                <a:effectLst/>
                <a:latin typeface="Consolas" panose="020B0609020204030204" pitchFamily="49" charset="0"/>
              </a:rPr>
              <a:t>for</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col</a:t>
            </a:r>
            <a:r>
              <a:rPr lang="en-US" altLang="zh-CN" sz="900" b="0" dirty="0">
                <a:solidFill>
                  <a:srgbClr val="CCCCCC"/>
                </a:solidFill>
                <a:effectLst/>
                <a:latin typeface="Consolas" panose="020B0609020204030204" pitchFamily="49" charset="0"/>
              </a:rPr>
              <a:t> </a:t>
            </a:r>
            <a:r>
              <a:rPr lang="en-US" altLang="zh-CN" sz="900" b="0" dirty="0">
                <a:solidFill>
                  <a:srgbClr val="C586C0"/>
                </a:solidFill>
                <a:effectLst/>
                <a:latin typeface="Consolas" panose="020B0609020204030204" pitchFamily="49" charset="0"/>
              </a:rPr>
              <a:t>in</a:t>
            </a:r>
            <a:r>
              <a:rPr lang="en-US" altLang="zh-CN" sz="900" b="0" dirty="0">
                <a:solidFill>
                  <a:srgbClr val="CCCCCC"/>
                </a:solidFill>
                <a:effectLst/>
                <a:latin typeface="Consolas" panose="020B0609020204030204" pitchFamily="49" charset="0"/>
              </a:rPr>
              <a:t> </a:t>
            </a:r>
            <a:r>
              <a:rPr lang="en-US" altLang="zh-CN" sz="900" b="0" dirty="0" err="1">
                <a:solidFill>
                  <a:srgbClr val="4FC1FF"/>
                </a:solidFill>
                <a:effectLst/>
                <a:latin typeface="Consolas" panose="020B0609020204030204" pitchFamily="49" charset="0"/>
              </a:rPr>
              <a:t>X</a:t>
            </a:r>
            <a:r>
              <a:rPr lang="en-US" altLang="zh-CN" sz="900" b="0" dirty="0" err="1">
                <a:solidFill>
                  <a:srgbClr val="CCCCCC"/>
                </a:solidFill>
                <a:effectLst/>
                <a:latin typeface="Consolas" panose="020B0609020204030204" pitchFamily="49" charset="0"/>
              </a:rPr>
              <a:t>.</a:t>
            </a:r>
            <a:r>
              <a:rPr lang="en-US" altLang="zh-CN" sz="900" b="0" dirty="0" err="1">
                <a:solidFill>
                  <a:srgbClr val="9CDCFE"/>
                </a:solidFill>
                <a:effectLst/>
                <a:latin typeface="Consolas" panose="020B0609020204030204" pitchFamily="49" charset="0"/>
              </a:rPr>
              <a:t>columns</a:t>
            </a:r>
            <a:r>
              <a:rPr lang="en-US" altLang="zh-CN" sz="900" b="0" dirty="0">
                <a:solidFill>
                  <a:srgbClr val="CCCCCC"/>
                </a:solidFill>
                <a:effectLst/>
                <a:latin typeface="Consolas" panose="020B0609020204030204" pitchFamily="49" charset="0"/>
              </a:rPr>
              <a:t> </a:t>
            </a:r>
            <a:r>
              <a:rPr lang="en-US" altLang="zh-CN" sz="900" b="0" dirty="0">
                <a:solidFill>
                  <a:srgbClr val="C586C0"/>
                </a:solidFill>
                <a:effectLst/>
                <a:latin typeface="Consolas" panose="020B0609020204030204" pitchFamily="49" charset="0"/>
              </a:rPr>
              <a:t>if</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col</a:t>
            </a:r>
            <a:r>
              <a:rPr lang="en-US" altLang="zh-CN" sz="900" b="0" dirty="0" err="1">
                <a:solidFill>
                  <a:srgbClr val="CCCCCC"/>
                </a:solidFill>
                <a:effectLst/>
                <a:latin typeface="Consolas" panose="020B0609020204030204" pitchFamily="49" charset="0"/>
              </a:rPr>
              <a:t>.</a:t>
            </a:r>
            <a:r>
              <a:rPr lang="en-US" altLang="zh-CN" sz="900" b="0" dirty="0" err="1">
                <a:solidFill>
                  <a:srgbClr val="DCDCAA"/>
                </a:solidFill>
                <a:effectLst/>
                <a:latin typeface="Consolas" panose="020B0609020204030204" pitchFamily="49" charset="0"/>
              </a:rPr>
              <a:t>startswith</a:t>
            </a:r>
            <a:r>
              <a:rPr lang="en-US" altLang="zh-CN" sz="900" b="0" dirty="0">
                <a:solidFill>
                  <a:srgbClr val="CCCCCC"/>
                </a:solidFill>
                <a:effectLst/>
                <a:latin typeface="Consolas" panose="020B0609020204030204" pitchFamily="49" charset="0"/>
              </a:rPr>
              <a:t>((</a:t>
            </a:r>
            <a:r>
              <a:rPr lang="en-US" altLang="zh-CN" sz="900" b="0" dirty="0">
                <a:solidFill>
                  <a:srgbClr val="CE9178"/>
                </a:solidFill>
                <a:effectLst/>
                <a:latin typeface="Consolas" panose="020B0609020204030204" pitchFamily="49" charset="0"/>
              </a:rPr>
              <a:t>'AL'</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'AZ'</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'CA'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'CO'</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'CT'</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'FL'</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'GA'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'IL'</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'IN'</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'IA'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'KS'</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'KY'</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'LA'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'ME'</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'MD'</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'MI'</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'MN'</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'MO'</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'NJ'</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'NM'</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'NY'</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'NC'</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'OH'</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'OK'</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'OR'</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'PA'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'SC'</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'TN'</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'TX'</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'VA'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'WA'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'WV'</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'WI'</a:t>
            </a:r>
            <a:r>
              <a:rPr lang="en-US" altLang="zh-CN" sz="900" b="0" dirty="0">
                <a:solidFill>
                  <a:srgbClr val="CCCCCC"/>
                </a:solidFill>
                <a:effectLst/>
                <a:latin typeface="Consolas" panose="020B0609020204030204" pitchFamily="49" charset="0"/>
              </a:rPr>
              <a:t>))]</a:t>
            </a:r>
          </a:p>
          <a:p>
            <a:r>
              <a:rPr lang="en-US" altLang="zh-CN" sz="900" b="0" dirty="0">
                <a:solidFill>
                  <a:srgbClr val="4FC1FF"/>
                </a:solidFill>
                <a:effectLst/>
                <a:latin typeface="Consolas" panose="020B0609020204030204" pitchFamily="49" charset="0"/>
              </a:rPr>
              <a:t>X</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4FC1FF"/>
                </a:solidFill>
                <a:effectLst/>
                <a:latin typeface="Consolas" panose="020B0609020204030204" pitchFamily="49" charset="0"/>
              </a:rPr>
              <a:t>X</a:t>
            </a:r>
            <a:r>
              <a:rPr lang="en-US" altLang="zh-CN" sz="900" b="0" dirty="0">
                <a:solidFill>
                  <a:srgbClr val="CCCCCC"/>
                </a:solidFill>
                <a:effectLst/>
                <a:latin typeface="Consolas" panose="020B0609020204030204" pitchFamily="49" charset="0"/>
              </a:rPr>
              <a:t>[</a:t>
            </a:r>
            <a:r>
              <a:rPr lang="en-US" altLang="zh-CN" sz="900" b="0" dirty="0" err="1">
                <a:solidFill>
                  <a:srgbClr val="9CDCFE"/>
                </a:solidFill>
                <a:effectLst/>
                <a:latin typeface="Consolas" panose="020B0609020204030204" pitchFamily="49" charset="0"/>
              </a:rPr>
              <a:t>geo_features</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col</a:t>
            </a:r>
            <a:r>
              <a:rPr lang="en-US" altLang="zh-CN" sz="900" b="0" dirty="0">
                <a:solidFill>
                  <a:srgbClr val="CCCCCC"/>
                </a:solidFill>
                <a:effectLst/>
                <a:latin typeface="Consolas" panose="020B0609020204030204" pitchFamily="49" charset="0"/>
              </a:rPr>
              <a:t> </a:t>
            </a:r>
            <a:r>
              <a:rPr lang="en-US" altLang="zh-CN" sz="900" b="0" dirty="0">
                <a:solidFill>
                  <a:srgbClr val="C586C0"/>
                </a:solidFill>
                <a:effectLst/>
                <a:latin typeface="Consolas" panose="020B0609020204030204" pitchFamily="49" charset="0"/>
              </a:rPr>
              <a:t>for</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col</a:t>
            </a:r>
            <a:r>
              <a:rPr lang="en-US" altLang="zh-CN" sz="900" b="0" dirty="0">
                <a:solidFill>
                  <a:srgbClr val="CCCCCC"/>
                </a:solidFill>
                <a:effectLst/>
                <a:latin typeface="Consolas" panose="020B0609020204030204" pitchFamily="49" charset="0"/>
              </a:rPr>
              <a:t> </a:t>
            </a:r>
            <a:r>
              <a:rPr lang="en-US" altLang="zh-CN" sz="900" b="0" dirty="0">
                <a:solidFill>
                  <a:srgbClr val="C586C0"/>
                </a:solidFill>
                <a:effectLst/>
                <a:latin typeface="Consolas" panose="020B0609020204030204" pitchFamily="49" charset="0"/>
              </a:rPr>
              <a:t>in</a:t>
            </a:r>
            <a:r>
              <a:rPr lang="en-US" altLang="zh-CN" sz="900" b="0" dirty="0">
                <a:solidFill>
                  <a:srgbClr val="CCCCCC"/>
                </a:solidFill>
                <a:effectLst/>
                <a:latin typeface="Consolas" panose="020B0609020204030204" pitchFamily="49" charset="0"/>
              </a:rPr>
              <a:t> </a:t>
            </a:r>
            <a:r>
              <a:rPr lang="en-US" altLang="zh-CN" sz="900" b="0" dirty="0" err="1">
                <a:solidFill>
                  <a:srgbClr val="4FC1FF"/>
                </a:solidFill>
                <a:effectLst/>
                <a:latin typeface="Consolas" panose="020B0609020204030204" pitchFamily="49" charset="0"/>
              </a:rPr>
              <a:t>X</a:t>
            </a:r>
            <a:r>
              <a:rPr lang="en-US" altLang="zh-CN" sz="900" b="0" dirty="0" err="1">
                <a:solidFill>
                  <a:srgbClr val="CCCCCC"/>
                </a:solidFill>
                <a:effectLst/>
                <a:latin typeface="Consolas" panose="020B0609020204030204" pitchFamily="49" charset="0"/>
              </a:rPr>
              <a:t>.</a:t>
            </a:r>
            <a:r>
              <a:rPr lang="en-US" altLang="zh-CN" sz="900" b="0" dirty="0" err="1">
                <a:solidFill>
                  <a:srgbClr val="9CDCFE"/>
                </a:solidFill>
                <a:effectLst/>
                <a:latin typeface="Consolas" panose="020B0609020204030204" pitchFamily="49" charset="0"/>
              </a:rPr>
              <a:t>columns</a:t>
            </a:r>
            <a:r>
              <a:rPr lang="en-US" altLang="zh-CN" sz="900" b="0" dirty="0">
                <a:solidFill>
                  <a:srgbClr val="CCCCCC"/>
                </a:solidFill>
                <a:effectLst/>
                <a:latin typeface="Consolas" panose="020B0609020204030204" pitchFamily="49" charset="0"/>
              </a:rPr>
              <a:t> </a:t>
            </a:r>
            <a:r>
              <a:rPr lang="en-US" altLang="zh-CN" sz="900" b="0" dirty="0">
                <a:solidFill>
                  <a:srgbClr val="C586C0"/>
                </a:solidFill>
                <a:effectLst/>
                <a:latin typeface="Consolas" panose="020B0609020204030204" pitchFamily="49" charset="0"/>
              </a:rPr>
              <a:t>if</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'day1'</a:t>
            </a:r>
            <a:r>
              <a:rPr lang="en-US" altLang="zh-CN" sz="900" b="0" dirty="0">
                <a:solidFill>
                  <a:srgbClr val="CCCCCC"/>
                </a:solidFill>
                <a:effectLst/>
                <a:latin typeface="Consolas" panose="020B0609020204030204" pitchFamily="49" charset="0"/>
              </a:rPr>
              <a:t> </a:t>
            </a:r>
            <a:r>
              <a:rPr lang="en-US" altLang="zh-CN" sz="900" b="0" dirty="0">
                <a:solidFill>
                  <a:srgbClr val="569CD6"/>
                </a:solidFill>
                <a:effectLst/>
                <a:latin typeface="Consolas" panose="020B0609020204030204" pitchFamily="49" charset="0"/>
              </a:rPr>
              <a:t>in</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col</a:t>
            </a:r>
            <a:r>
              <a:rPr lang="en-US" altLang="zh-CN" sz="900" b="0" dirty="0">
                <a:solidFill>
                  <a:srgbClr val="CCCCCC"/>
                </a:solidFill>
                <a:effectLst/>
                <a:latin typeface="Consolas" panose="020B0609020204030204" pitchFamily="49" charset="0"/>
              </a:rPr>
              <a:t> </a:t>
            </a:r>
            <a:r>
              <a:rPr lang="en-US" altLang="zh-CN" sz="900" b="0" dirty="0">
                <a:solidFill>
                  <a:srgbClr val="569CD6"/>
                </a:solidFill>
                <a:effectLst/>
                <a:latin typeface="Consolas" panose="020B0609020204030204" pitchFamily="49" charset="0"/>
              </a:rPr>
              <a:t>or</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'day2'</a:t>
            </a:r>
            <a:r>
              <a:rPr lang="en-US" altLang="zh-CN" sz="900" b="0" dirty="0">
                <a:solidFill>
                  <a:srgbClr val="CCCCCC"/>
                </a:solidFill>
                <a:effectLst/>
                <a:latin typeface="Consolas" panose="020B0609020204030204" pitchFamily="49" charset="0"/>
              </a:rPr>
              <a:t> </a:t>
            </a:r>
            <a:r>
              <a:rPr lang="en-US" altLang="zh-CN" sz="900" b="0" dirty="0">
                <a:solidFill>
                  <a:srgbClr val="569CD6"/>
                </a:solidFill>
                <a:effectLst/>
                <a:latin typeface="Consolas" panose="020B0609020204030204" pitchFamily="49" charset="0"/>
              </a:rPr>
              <a:t>in</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col</a:t>
            </a:r>
            <a:r>
              <a:rPr lang="en-US" altLang="zh-CN" sz="900" b="0" dirty="0">
                <a:solidFill>
                  <a:srgbClr val="CCCCCC"/>
                </a:solidFill>
                <a:effectLst/>
                <a:latin typeface="Consolas" panose="020B0609020204030204" pitchFamily="49" charset="0"/>
              </a:rPr>
              <a:t>]]</a:t>
            </a:r>
          </a:p>
          <a:p>
            <a:br>
              <a:rPr lang="en-US" altLang="zh-CN" sz="900" b="0" dirty="0">
                <a:solidFill>
                  <a:srgbClr val="CCCCCC"/>
                </a:solidFill>
                <a:effectLst/>
                <a:latin typeface="Consolas" panose="020B0609020204030204" pitchFamily="49" charset="0"/>
              </a:rPr>
            </a:br>
            <a:r>
              <a:rPr lang="en-US" altLang="zh-CN" sz="900" b="0" dirty="0">
                <a:solidFill>
                  <a:srgbClr val="6A9955"/>
                </a:solidFill>
                <a:effectLst/>
                <a:latin typeface="Consolas" panose="020B0609020204030204" pitchFamily="49" charset="0"/>
              </a:rPr>
              <a:t># </a:t>
            </a:r>
            <a:r>
              <a:rPr lang="zh-CN" altLang="en-US" sz="900" b="0" dirty="0">
                <a:solidFill>
                  <a:srgbClr val="6A9955"/>
                </a:solidFill>
                <a:effectLst/>
                <a:latin typeface="Consolas" panose="020B0609020204030204" pitchFamily="49" charset="0"/>
              </a:rPr>
              <a:t>定义预处理和特征选择步骤</a:t>
            </a:r>
            <a:endParaRPr lang="zh-CN" altLang="en-US" sz="900" b="0" dirty="0">
              <a:solidFill>
                <a:srgbClr val="CCCCCC"/>
              </a:solidFill>
              <a:effectLst/>
              <a:latin typeface="Consolas" panose="020B0609020204030204" pitchFamily="49" charset="0"/>
            </a:endParaRPr>
          </a:p>
          <a:p>
            <a:r>
              <a:rPr lang="en-US" altLang="zh-CN" sz="900" b="0" dirty="0">
                <a:solidFill>
                  <a:srgbClr val="9CDCFE"/>
                </a:solidFill>
                <a:effectLst/>
                <a:latin typeface="Consolas" panose="020B0609020204030204" pitchFamily="49" charset="0"/>
              </a:rPr>
              <a:t>preprocessor</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4EC9B0"/>
                </a:solidFill>
                <a:effectLst/>
                <a:latin typeface="Consolas" panose="020B0609020204030204" pitchFamily="49" charset="0"/>
              </a:rPr>
              <a:t>ColumnTransformer</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transformers</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'scaler'</a:t>
            </a:r>
            <a:r>
              <a:rPr lang="en-US" altLang="zh-CN" sz="900" b="0" dirty="0">
                <a:solidFill>
                  <a:srgbClr val="CCCCCC"/>
                </a:solidFill>
                <a:effectLst/>
                <a:latin typeface="Consolas" panose="020B0609020204030204" pitchFamily="49" charset="0"/>
              </a:rPr>
              <a:t>, </a:t>
            </a:r>
            <a:r>
              <a:rPr lang="en-US" altLang="zh-CN" sz="900" b="0" dirty="0" err="1">
                <a:solidFill>
                  <a:srgbClr val="4EC9B0"/>
                </a:solidFill>
                <a:effectLst/>
                <a:latin typeface="Consolas" panose="020B0609020204030204" pitchFamily="49" charset="0"/>
              </a:rPr>
              <a:t>StandardScaler</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geo_features</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col</a:t>
            </a:r>
            <a:r>
              <a:rPr lang="en-US" altLang="zh-CN" sz="900" b="0" dirty="0">
                <a:solidFill>
                  <a:srgbClr val="CCCCCC"/>
                </a:solidFill>
                <a:effectLst/>
                <a:latin typeface="Consolas" panose="020B0609020204030204" pitchFamily="49" charset="0"/>
              </a:rPr>
              <a:t> </a:t>
            </a:r>
            <a:r>
              <a:rPr lang="en-US" altLang="zh-CN" sz="900" b="0" dirty="0">
                <a:solidFill>
                  <a:srgbClr val="C586C0"/>
                </a:solidFill>
                <a:effectLst/>
                <a:latin typeface="Consolas" panose="020B0609020204030204" pitchFamily="49" charset="0"/>
              </a:rPr>
              <a:t>for</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col</a:t>
            </a:r>
            <a:r>
              <a:rPr lang="en-US" altLang="zh-CN" sz="900" b="0" dirty="0">
                <a:solidFill>
                  <a:srgbClr val="CCCCCC"/>
                </a:solidFill>
                <a:effectLst/>
                <a:latin typeface="Consolas" panose="020B0609020204030204" pitchFamily="49" charset="0"/>
              </a:rPr>
              <a:t> </a:t>
            </a:r>
            <a:r>
              <a:rPr lang="en-US" altLang="zh-CN" sz="900" b="0" dirty="0">
                <a:solidFill>
                  <a:srgbClr val="C586C0"/>
                </a:solidFill>
                <a:effectLst/>
                <a:latin typeface="Consolas" panose="020B0609020204030204" pitchFamily="49" charset="0"/>
              </a:rPr>
              <a:t>in</a:t>
            </a:r>
            <a:r>
              <a:rPr lang="en-US" altLang="zh-CN" sz="900" b="0" dirty="0">
                <a:solidFill>
                  <a:srgbClr val="CCCCCC"/>
                </a:solidFill>
                <a:effectLst/>
                <a:latin typeface="Consolas" panose="020B0609020204030204" pitchFamily="49" charset="0"/>
              </a:rPr>
              <a:t> </a:t>
            </a:r>
            <a:r>
              <a:rPr lang="en-US" altLang="zh-CN" sz="900" b="0" dirty="0" err="1">
                <a:solidFill>
                  <a:srgbClr val="4FC1FF"/>
                </a:solidFill>
                <a:effectLst/>
                <a:latin typeface="Consolas" panose="020B0609020204030204" pitchFamily="49" charset="0"/>
              </a:rPr>
              <a:t>X</a:t>
            </a:r>
            <a:r>
              <a:rPr lang="en-US" altLang="zh-CN" sz="900" b="0" dirty="0" err="1">
                <a:solidFill>
                  <a:srgbClr val="CCCCCC"/>
                </a:solidFill>
                <a:effectLst/>
                <a:latin typeface="Consolas" panose="020B0609020204030204" pitchFamily="49" charset="0"/>
              </a:rPr>
              <a:t>.</a:t>
            </a:r>
            <a:r>
              <a:rPr lang="en-US" altLang="zh-CN" sz="900" b="0" dirty="0" err="1">
                <a:solidFill>
                  <a:srgbClr val="9CDCFE"/>
                </a:solidFill>
                <a:effectLst/>
                <a:latin typeface="Consolas" panose="020B0609020204030204" pitchFamily="49" charset="0"/>
              </a:rPr>
              <a:t>columns</a:t>
            </a:r>
            <a:r>
              <a:rPr lang="en-US" altLang="zh-CN" sz="900" b="0" dirty="0">
                <a:solidFill>
                  <a:srgbClr val="CCCCCC"/>
                </a:solidFill>
                <a:effectLst/>
                <a:latin typeface="Consolas" panose="020B0609020204030204" pitchFamily="49" charset="0"/>
              </a:rPr>
              <a:t> </a:t>
            </a:r>
            <a:r>
              <a:rPr lang="en-US" altLang="zh-CN" sz="900" b="0" dirty="0">
                <a:solidFill>
                  <a:srgbClr val="C586C0"/>
                </a:solidFill>
                <a:effectLst/>
                <a:latin typeface="Consolas" panose="020B0609020204030204" pitchFamily="49" charset="0"/>
              </a:rPr>
              <a:t>if</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'day1'</a:t>
            </a:r>
            <a:r>
              <a:rPr lang="en-US" altLang="zh-CN" sz="900" b="0" dirty="0">
                <a:solidFill>
                  <a:srgbClr val="CCCCCC"/>
                </a:solidFill>
                <a:effectLst/>
                <a:latin typeface="Consolas" panose="020B0609020204030204" pitchFamily="49" charset="0"/>
              </a:rPr>
              <a:t> </a:t>
            </a:r>
            <a:r>
              <a:rPr lang="en-US" altLang="zh-CN" sz="900" b="0" dirty="0">
                <a:solidFill>
                  <a:srgbClr val="569CD6"/>
                </a:solidFill>
                <a:effectLst/>
                <a:latin typeface="Consolas" panose="020B0609020204030204" pitchFamily="49" charset="0"/>
              </a:rPr>
              <a:t>in</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col</a:t>
            </a:r>
            <a:r>
              <a:rPr lang="en-US" altLang="zh-CN" sz="900" b="0" dirty="0">
                <a:solidFill>
                  <a:srgbClr val="CCCCCC"/>
                </a:solidFill>
                <a:effectLst/>
                <a:latin typeface="Consolas" panose="020B0609020204030204" pitchFamily="49" charset="0"/>
              </a:rPr>
              <a:t> </a:t>
            </a:r>
            <a:r>
              <a:rPr lang="en-US" altLang="zh-CN" sz="900" b="0" dirty="0">
                <a:solidFill>
                  <a:srgbClr val="569CD6"/>
                </a:solidFill>
                <a:effectLst/>
                <a:latin typeface="Consolas" panose="020B0609020204030204" pitchFamily="49" charset="0"/>
              </a:rPr>
              <a:t>or</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'day2'</a:t>
            </a:r>
            <a:r>
              <a:rPr lang="en-US" altLang="zh-CN" sz="900" b="0" dirty="0">
                <a:solidFill>
                  <a:srgbClr val="CCCCCC"/>
                </a:solidFill>
                <a:effectLst/>
                <a:latin typeface="Consolas" panose="020B0609020204030204" pitchFamily="49" charset="0"/>
              </a:rPr>
              <a:t> </a:t>
            </a:r>
            <a:r>
              <a:rPr lang="en-US" altLang="zh-CN" sz="900" b="0" dirty="0">
                <a:solidFill>
                  <a:srgbClr val="569CD6"/>
                </a:solidFill>
                <a:effectLst/>
                <a:latin typeface="Consolas" panose="020B0609020204030204" pitchFamily="49" charset="0"/>
              </a:rPr>
              <a:t>in</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col</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p>
          <a:p>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remainder</a:t>
            </a:r>
            <a:r>
              <a:rPr lang="en-US" altLang="zh-CN" sz="900" b="0" dirty="0">
                <a:solidFill>
                  <a:srgbClr val="D4D4D4"/>
                </a:solidFill>
                <a:effectLst/>
                <a:latin typeface="Consolas" panose="020B0609020204030204" pitchFamily="49" charset="0"/>
              </a:rPr>
              <a:t>=</a:t>
            </a:r>
            <a:r>
              <a:rPr lang="en-US" altLang="zh-CN" sz="900" b="0" dirty="0">
                <a:solidFill>
                  <a:srgbClr val="CE9178"/>
                </a:solidFill>
                <a:effectLst/>
                <a:latin typeface="Consolas" panose="020B0609020204030204" pitchFamily="49" charset="0"/>
              </a:rPr>
              <a:t>'passthrough'</a:t>
            </a:r>
            <a:endParaRPr lang="en-US" altLang="zh-CN" sz="900" b="0" dirty="0">
              <a:solidFill>
                <a:srgbClr val="CCCCCC"/>
              </a:solidFill>
              <a:effectLst/>
              <a:latin typeface="Consolas" panose="020B0609020204030204" pitchFamily="49" charset="0"/>
            </a:endParaRPr>
          </a:p>
          <a:p>
            <a:r>
              <a:rPr lang="en-US" altLang="zh-CN" sz="900" b="0" dirty="0">
                <a:solidFill>
                  <a:srgbClr val="CCCCCC"/>
                </a:solidFill>
                <a:effectLst/>
                <a:latin typeface="Consolas" panose="020B0609020204030204" pitchFamily="49" charset="0"/>
              </a:rPr>
              <a:t>)</a:t>
            </a:r>
          </a:p>
          <a:p>
            <a:br>
              <a:rPr lang="en-US" altLang="zh-CN" sz="900" b="0" dirty="0">
                <a:solidFill>
                  <a:srgbClr val="CCCCCC"/>
                </a:solidFill>
                <a:effectLst/>
                <a:latin typeface="Consolas" panose="020B0609020204030204" pitchFamily="49" charset="0"/>
              </a:rPr>
            </a:br>
            <a:r>
              <a:rPr lang="en-US" altLang="zh-CN" sz="1200" b="1" dirty="0">
                <a:solidFill>
                  <a:srgbClr val="6A9955"/>
                </a:solidFill>
                <a:effectLst/>
                <a:latin typeface="Consolas" panose="020B0609020204030204" pitchFamily="49" charset="0"/>
              </a:rPr>
              <a:t># </a:t>
            </a:r>
            <a:r>
              <a:rPr lang="zh-CN" altLang="en-US" sz="1200" b="1" dirty="0">
                <a:solidFill>
                  <a:srgbClr val="6A9955"/>
                </a:solidFill>
                <a:effectLst/>
                <a:latin typeface="Consolas" panose="020B0609020204030204" pitchFamily="49" charset="0"/>
              </a:rPr>
              <a:t>定义回归模型</a:t>
            </a:r>
            <a:endParaRPr lang="zh-CN" altLang="en-US" sz="1200" b="1" dirty="0">
              <a:solidFill>
                <a:srgbClr val="CCCCCC"/>
              </a:solidFill>
              <a:effectLst/>
              <a:latin typeface="Consolas" panose="020B0609020204030204" pitchFamily="49" charset="0"/>
            </a:endParaRPr>
          </a:p>
          <a:p>
            <a:r>
              <a:rPr lang="en-US" altLang="zh-CN" sz="900" b="0" dirty="0">
                <a:solidFill>
                  <a:srgbClr val="9CDCFE"/>
                </a:solidFill>
                <a:effectLst/>
                <a:latin typeface="Consolas" panose="020B0609020204030204" pitchFamily="49" charset="0"/>
              </a:rPr>
              <a:t>models</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'Ridge'</a:t>
            </a:r>
            <a:r>
              <a:rPr lang="en-US" altLang="zh-CN" sz="900" b="0" dirty="0">
                <a:solidFill>
                  <a:srgbClr val="CCCCCC"/>
                </a:solidFill>
                <a:effectLst/>
                <a:latin typeface="Consolas" panose="020B0609020204030204" pitchFamily="49" charset="0"/>
              </a:rPr>
              <a:t>: </a:t>
            </a:r>
            <a:r>
              <a:rPr lang="en-US" altLang="zh-CN" sz="900" b="0" dirty="0">
                <a:solidFill>
                  <a:srgbClr val="4EC9B0"/>
                </a:solidFill>
                <a:effectLst/>
                <a:latin typeface="Consolas" panose="020B0609020204030204" pitchFamily="49" charset="0"/>
              </a:rPr>
              <a:t>Pipeline</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'preprocessor'</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preprocessor</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t>
            </a:r>
            <a:r>
              <a:rPr lang="en-US" altLang="zh-CN" sz="900" b="0" dirty="0" err="1">
                <a:solidFill>
                  <a:srgbClr val="CE9178"/>
                </a:solidFill>
                <a:effectLst/>
                <a:latin typeface="Consolas" panose="020B0609020204030204" pitchFamily="49" charset="0"/>
              </a:rPr>
              <a:t>feature_selection</a:t>
            </a:r>
            <a:r>
              <a:rPr lang="en-US" altLang="zh-CN" sz="900" b="0" dirty="0">
                <a:solidFill>
                  <a:srgbClr val="CE9178"/>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4EC9B0"/>
                </a:solidFill>
                <a:effectLst/>
                <a:latin typeface="Consolas" panose="020B0609020204030204" pitchFamily="49" charset="0"/>
              </a:rPr>
              <a:t>SelectKBest</a:t>
            </a:r>
            <a:r>
              <a:rPr lang="en-US" altLang="zh-CN" sz="900" b="0" dirty="0">
                <a:solidFill>
                  <a:srgbClr val="CCCCCC"/>
                </a:solidFill>
                <a:effectLst/>
                <a:latin typeface="Consolas" panose="020B0609020204030204" pitchFamily="49" charset="0"/>
              </a:rPr>
              <a:t>(</a:t>
            </a:r>
            <a:r>
              <a:rPr lang="en-US" altLang="zh-CN" sz="900" b="0" dirty="0" err="1">
                <a:solidFill>
                  <a:srgbClr val="9CDCFE"/>
                </a:solidFill>
                <a:effectLst/>
                <a:latin typeface="Consolas" panose="020B0609020204030204" pitchFamily="49" charset="0"/>
              </a:rPr>
              <a:t>score_func</a:t>
            </a:r>
            <a:r>
              <a:rPr lang="en-US" altLang="zh-CN" sz="900" b="0" dirty="0">
                <a:solidFill>
                  <a:srgbClr val="D4D4D4"/>
                </a:solidFill>
                <a:effectLst/>
                <a:latin typeface="Consolas" panose="020B0609020204030204" pitchFamily="49" charset="0"/>
              </a:rPr>
              <a:t>=</a:t>
            </a:r>
            <a:r>
              <a:rPr lang="en-US" altLang="zh-CN" sz="900" b="0" dirty="0" err="1">
                <a:solidFill>
                  <a:srgbClr val="DCDCAA"/>
                </a:solidFill>
                <a:effectLst/>
                <a:latin typeface="Consolas" panose="020B0609020204030204" pitchFamily="49" charset="0"/>
              </a:rPr>
              <a:t>f_regression</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k</a:t>
            </a:r>
            <a:r>
              <a:rPr lang="en-US" altLang="zh-CN" sz="900" b="0" dirty="0">
                <a:solidFill>
                  <a:srgbClr val="D4D4D4"/>
                </a:solidFill>
                <a:effectLst/>
                <a:latin typeface="Consolas" panose="020B0609020204030204" pitchFamily="49" charset="0"/>
              </a:rPr>
              <a:t>=</a:t>
            </a:r>
            <a:r>
              <a:rPr lang="en-US" altLang="zh-CN" sz="900" b="0" dirty="0">
                <a:solidFill>
                  <a:srgbClr val="CE9178"/>
                </a:solidFill>
                <a:effectLst/>
                <a:latin typeface="Consolas" panose="020B0609020204030204" pitchFamily="49" charset="0"/>
              </a:rPr>
              <a:t>'all'</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'model'</a:t>
            </a:r>
            <a:r>
              <a:rPr lang="en-US" altLang="zh-CN" sz="900" b="0" dirty="0">
                <a:solidFill>
                  <a:srgbClr val="CCCCCC"/>
                </a:solidFill>
                <a:effectLst/>
                <a:latin typeface="Consolas" panose="020B0609020204030204" pitchFamily="49" charset="0"/>
              </a:rPr>
              <a:t>, </a:t>
            </a:r>
            <a:r>
              <a:rPr lang="en-US" altLang="zh-CN" sz="900" b="0" dirty="0">
                <a:solidFill>
                  <a:srgbClr val="4EC9B0"/>
                </a:solidFill>
                <a:effectLst/>
                <a:latin typeface="Consolas" panose="020B0609020204030204" pitchFamily="49" charset="0"/>
              </a:rPr>
              <a:t>Ridge</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'Lasso'</a:t>
            </a:r>
            <a:r>
              <a:rPr lang="en-US" altLang="zh-CN" sz="900" b="0" dirty="0">
                <a:solidFill>
                  <a:srgbClr val="CCCCCC"/>
                </a:solidFill>
                <a:effectLst/>
                <a:latin typeface="Consolas" panose="020B0609020204030204" pitchFamily="49" charset="0"/>
              </a:rPr>
              <a:t>: </a:t>
            </a:r>
            <a:r>
              <a:rPr lang="en-US" altLang="zh-CN" sz="900" b="0" dirty="0">
                <a:solidFill>
                  <a:srgbClr val="4EC9B0"/>
                </a:solidFill>
                <a:effectLst/>
                <a:latin typeface="Consolas" panose="020B0609020204030204" pitchFamily="49" charset="0"/>
              </a:rPr>
              <a:t>Pipeline</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'preprocessor'</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preprocessor</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t>
            </a:r>
            <a:r>
              <a:rPr lang="en-US" altLang="zh-CN" sz="900" b="0" dirty="0" err="1">
                <a:solidFill>
                  <a:srgbClr val="CE9178"/>
                </a:solidFill>
                <a:effectLst/>
                <a:latin typeface="Consolas" panose="020B0609020204030204" pitchFamily="49" charset="0"/>
              </a:rPr>
              <a:t>feature_selection</a:t>
            </a:r>
            <a:r>
              <a:rPr lang="en-US" altLang="zh-CN" sz="900" b="0" dirty="0">
                <a:solidFill>
                  <a:srgbClr val="CE9178"/>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4EC9B0"/>
                </a:solidFill>
                <a:effectLst/>
                <a:latin typeface="Consolas" panose="020B0609020204030204" pitchFamily="49" charset="0"/>
              </a:rPr>
              <a:t>SelectKBest</a:t>
            </a:r>
            <a:r>
              <a:rPr lang="en-US" altLang="zh-CN" sz="900" b="0" dirty="0">
                <a:solidFill>
                  <a:srgbClr val="CCCCCC"/>
                </a:solidFill>
                <a:effectLst/>
                <a:latin typeface="Consolas" panose="020B0609020204030204" pitchFamily="49" charset="0"/>
              </a:rPr>
              <a:t>(</a:t>
            </a:r>
            <a:r>
              <a:rPr lang="en-US" altLang="zh-CN" sz="900" b="0" dirty="0" err="1">
                <a:solidFill>
                  <a:srgbClr val="9CDCFE"/>
                </a:solidFill>
                <a:effectLst/>
                <a:latin typeface="Consolas" panose="020B0609020204030204" pitchFamily="49" charset="0"/>
              </a:rPr>
              <a:t>score_func</a:t>
            </a:r>
            <a:r>
              <a:rPr lang="en-US" altLang="zh-CN" sz="900" b="0" dirty="0">
                <a:solidFill>
                  <a:srgbClr val="D4D4D4"/>
                </a:solidFill>
                <a:effectLst/>
                <a:latin typeface="Consolas" panose="020B0609020204030204" pitchFamily="49" charset="0"/>
              </a:rPr>
              <a:t>=</a:t>
            </a:r>
            <a:r>
              <a:rPr lang="en-US" altLang="zh-CN" sz="900" b="0" dirty="0" err="1">
                <a:solidFill>
                  <a:srgbClr val="DCDCAA"/>
                </a:solidFill>
                <a:effectLst/>
                <a:latin typeface="Consolas" panose="020B0609020204030204" pitchFamily="49" charset="0"/>
              </a:rPr>
              <a:t>f_regression</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k</a:t>
            </a:r>
            <a:r>
              <a:rPr lang="en-US" altLang="zh-CN" sz="900" b="0" dirty="0">
                <a:solidFill>
                  <a:srgbClr val="D4D4D4"/>
                </a:solidFill>
                <a:effectLst/>
                <a:latin typeface="Consolas" panose="020B0609020204030204" pitchFamily="49" charset="0"/>
              </a:rPr>
              <a:t>=</a:t>
            </a:r>
            <a:r>
              <a:rPr lang="en-US" altLang="zh-CN" sz="900" b="0" dirty="0">
                <a:solidFill>
                  <a:srgbClr val="CE9178"/>
                </a:solidFill>
                <a:effectLst/>
                <a:latin typeface="Consolas" panose="020B0609020204030204" pitchFamily="49" charset="0"/>
              </a:rPr>
              <a:t>'all'</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'model'</a:t>
            </a:r>
            <a:r>
              <a:rPr lang="en-US" altLang="zh-CN" sz="900" b="0" dirty="0">
                <a:solidFill>
                  <a:srgbClr val="CCCCCC"/>
                </a:solidFill>
                <a:effectLst/>
                <a:latin typeface="Consolas" panose="020B0609020204030204" pitchFamily="49" charset="0"/>
              </a:rPr>
              <a:t>, </a:t>
            </a:r>
            <a:r>
              <a:rPr lang="en-US" altLang="zh-CN" sz="900" b="0" dirty="0">
                <a:solidFill>
                  <a:srgbClr val="4EC9B0"/>
                </a:solidFill>
                <a:effectLst/>
                <a:latin typeface="Consolas" panose="020B0609020204030204" pitchFamily="49" charset="0"/>
              </a:rPr>
              <a:t>Lasso</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p>
          <a:p>
            <a:r>
              <a:rPr lang="en-US" altLang="zh-CN" sz="900" dirty="0">
                <a:solidFill>
                  <a:srgbClr val="CCCCCC"/>
                </a:solidFill>
                <a:latin typeface="Consolas" panose="020B0609020204030204" pitchFamily="49" charset="0"/>
              </a:rPr>
              <a:t>(</a:t>
            </a:r>
            <a:r>
              <a:rPr lang="zh-CN" altLang="en-US" sz="900" dirty="0">
                <a:solidFill>
                  <a:srgbClr val="CCCCCC"/>
                </a:solidFill>
                <a:latin typeface="Consolas" panose="020B0609020204030204" pitchFamily="49" charset="0"/>
              </a:rPr>
              <a:t>省略</a:t>
            </a:r>
            <a:r>
              <a:rPr lang="en-US" altLang="zh-CN" sz="900" dirty="0">
                <a:solidFill>
                  <a:srgbClr val="CCCCCC"/>
                </a:solidFill>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p>
          <a:p>
            <a:r>
              <a:rPr lang="en-US" altLang="zh-CN" sz="900" b="0" dirty="0">
                <a:solidFill>
                  <a:srgbClr val="CCCCCC"/>
                </a:solidFill>
                <a:effectLst/>
                <a:latin typeface="Consolas" panose="020B0609020204030204" pitchFamily="49" charset="0"/>
              </a:rPr>
              <a:t>}</a:t>
            </a:r>
            <a:br>
              <a:rPr lang="en-US" altLang="zh-CN" sz="900" b="0" dirty="0">
                <a:solidFill>
                  <a:srgbClr val="CCCCCC"/>
                </a:solidFill>
                <a:effectLst/>
                <a:latin typeface="Consolas" panose="020B0609020204030204" pitchFamily="49" charset="0"/>
              </a:rPr>
            </a:br>
            <a:r>
              <a:rPr lang="en-US" altLang="zh-CN" sz="900" b="0" dirty="0">
                <a:solidFill>
                  <a:srgbClr val="6A9955"/>
                </a:solidFill>
                <a:effectLst/>
                <a:latin typeface="Consolas" panose="020B0609020204030204" pitchFamily="49" charset="0"/>
              </a:rPr>
              <a:t># </a:t>
            </a:r>
            <a:r>
              <a:rPr lang="zh-CN" altLang="en-US" sz="900" b="0" dirty="0">
                <a:solidFill>
                  <a:srgbClr val="6A9955"/>
                </a:solidFill>
                <a:effectLst/>
                <a:latin typeface="Consolas" panose="020B0609020204030204" pitchFamily="49" charset="0"/>
              </a:rPr>
              <a:t>超参数网格</a:t>
            </a:r>
            <a:endParaRPr lang="zh-CN" altLang="en-US" sz="900" b="0" dirty="0">
              <a:solidFill>
                <a:srgbClr val="CCCCCC"/>
              </a:solidFill>
              <a:effectLst/>
              <a:latin typeface="Consolas" panose="020B0609020204030204" pitchFamily="49" charset="0"/>
            </a:endParaRPr>
          </a:p>
          <a:p>
            <a:r>
              <a:rPr lang="en-US" altLang="zh-CN" sz="900" b="0" dirty="0" err="1">
                <a:solidFill>
                  <a:srgbClr val="9CDCFE"/>
                </a:solidFill>
                <a:effectLst/>
                <a:latin typeface="Consolas" panose="020B0609020204030204" pitchFamily="49" charset="0"/>
              </a:rPr>
              <a:t>param_grids</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t>
            </a:r>
            <a:r>
              <a:rPr lang="en-US" altLang="zh-CN" sz="900" b="0" dirty="0" err="1">
                <a:solidFill>
                  <a:srgbClr val="CE9178"/>
                </a:solidFill>
                <a:effectLst/>
                <a:latin typeface="Consolas" panose="020B0609020204030204" pitchFamily="49" charset="0"/>
              </a:rPr>
              <a:t>LinearRegression</a:t>
            </a:r>
            <a:r>
              <a:rPr lang="en-US" altLang="zh-CN" sz="900" b="0" dirty="0">
                <a:solidFill>
                  <a:srgbClr val="CE9178"/>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'Ridge'</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t>
            </a:r>
            <a:r>
              <a:rPr lang="en-US" altLang="zh-CN" sz="900" b="0" dirty="0" err="1">
                <a:solidFill>
                  <a:srgbClr val="CE9178"/>
                </a:solidFill>
                <a:effectLst/>
                <a:latin typeface="Consolas" panose="020B0609020204030204" pitchFamily="49" charset="0"/>
              </a:rPr>
              <a:t>model__alpha</a:t>
            </a:r>
            <a:r>
              <a:rPr lang="en-US" altLang="zh-CN" sz="900" b="0" dirty="0">
                <a:solidFill>
                  <a:srgbClr val="CE9178"/>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0.1</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1.0</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10.0</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'Lasso'</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t>
            </a:r>
            <a:r>
              <a:rPr lang="en-US" altLang="zh-CN" sz="900" b="0" dirty="0" err="1">
                <a:solidFill>
                  <a:srgbClr val="CE9178"/>
                </a:solidFill>
                <a:effectLst/>
                <a:latin typeface="Consolas" panose="020B0609020204030204" pitchFamily="49" charset="0"/>
              </a:rPr>
              <a:t>model__alpha</a:t>
            </a:r>
            <a:r>
              <a:rPr lang="en-US" altLang="zh-CN" sz="900" b="0" dirty="0">
                <a:solidFill>
                  <a:srgbClr val="CE9178"/>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0.1</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1.0</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10.0</a:t>
            </a:r>
            <a:r>
              <a:rPr lang="en-US" altLang="zh-CN" sz="900" b="0" dirty="0">
                <a:solidFill>
                  <a:srgbClr val="CCCCCC"/>
                </a:solidFill>
                <a:effectLst/>
                <a:latin typeface="Consolas" panose="020B0609020204030204" pitchFamily="49" charset="0"/>
              </a:rPr>
              <a:t>]},</a:t>
            </a:r>
          </a:p>
          <a:p>
            <a:r>
              <a:rPr lang="en-US" altLang="zh-CN" sz="900" dirty="0">
                <a:solidFill>
                  <a:srgbClr val="CCCCCC"/>
                </a:solidFill>
                <a:latin typeface="Consolas" panose="020B0609020204030204" pitchFamily="49" charset="0"/>
              </a:rPr>
              <a:t>(</a:t>
            </a:r>
            <a:r>
              <a:rPr lang="zh-CN" altLang="en-US" sz="900" dirty="0">
                <a:solidFill>
                  <a:srgbClr val="CCCCCC"/>
                </a:solidFill>
                <a:latin typeface="Consolas" panose="020B0609020204030204" pitchFamily="49" charset="0"/>
              </a:rPr>
              <a:t>省略</a:t>
            </a:r>
            <a:r>
              <a:rPr lang="en-US" altLang="zh-CN" sz="900" dirty="0">
                <a:solidFill>
                  <a:srgbClr val="CCCCCC"/>
                </a:solidFill>
                <a:latin typeface="Consolas" panose="020B0609020204030204" pitchFamily="49" charset="0"/>
              </a:rPr>
              <a:t>)</a:t>
            </a:r>
            <a:endParaRPr lang="en-US" altLang="zh-CN" sz="900" b="0" dirty="0">
              <a:solidFill>
                <a:srgbClr val="CCCCCC"/>
              </a:solidFill>
              <a:effectLst/>
              <a:latin typeface="Consolas" panose="020B0609020204030204" pitchFamily="49" charset="0"/>
            </a:endParaRPr>
          </a:p>
          <a:p>
            <a:r>
              <a:rPr lang="en-US" altLang="zh-CN" sz="900" b="0" dirty="0">
                <a:solidFill>
                  <a:srgbClr val="CCCCCC"/>
                </a:solidFill>
                <a:effectLst/>
                <a:latin typeface="Consolas" panose="020B0609020204030204" pitchFamily="49" charset="0"/>
              </a:rPr>
              <a:t>}</a:t>
            </a:r>
          </a:p>
          <a:p>
            <a:endParaRPr lang="en-US" altLang="zh-CN" sz="900" b="0" dirty="0">
              <a:solidFill>
                <a:srgbClr val="CCCCCC"/>
              </a:solidFill>
              <a:effectLst/>
              <a:latin typeface="Consolas" panose="020B0609020204030204" pitchFamily="49" charset="0"/>
            </a:endParaRPr>
          </a:p>
          <a:p>
            <a:r>
              <a:rPr lang="en-US" altLang="zh-CN" sz="900" b="0" dirty="0" err="1">
                <a:solidFill>
                  <a:srgbClr val="9CDCFE"/>
                </a:solidFill>
                <a:effectLst/>
                <a:latin typeface="Consolas" panose="020B0609020204030204" pitchFamily="49" charset="0"/>
              </a:rPr>
              <a:t>final_predictions</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4EC9B0"/>
                </a:solidFill>
                <a:effectLst/>
                <a:latin typeface="Consolas" panose="020B0609020204030204" pitchFamily="49" charset="0"/>
              </a:rPr>
              <a:t>np</a:t>
            </a:r>
            <a:r>
              <a:rPr lang="en-US" altLang="zh-CN" sz="900" b="0" dirty="0" err="1">
                <a:solidFill>
                  <a:srgbClr val="CCCCCC"/>
                </a:solidFill>
                <a:effectLst/>
                <a:latin typeface="Consolas" panose="020B0609020204030204" pitchFamily="49" charset="0"/>
              </a:rPr>
              <a:t>.</a:t>
            </a:r>
            <a:r>
              <a:rPr lang="en-US" altLang="zh-CN" sz="900" b="0" dirty="0" err="1">
                <a:solidFill>
                  <a:srgbClr val="DCDCAA"/>
                </a:solidFill>
                <a:effectLst/>
                <a:latin typeface="Consolas" panose="020B0609020204030204" pitchFamily="49" charset="0"/>
              </a:rPr>
              <a:t>mean</a:t>
            </a:r>
            <a:r>
              <a:rPr lang="en-US" altLang="zh-CN" sz="900" b="0" dirty="0">
                <a:solidFill>
                  <a:srgbClr val="CCCCCC"/>
                </a:solidFill>
                <a:effectLst/>
                <a:latin typeface="Consolas" panose="020B0609020204030204" pitchFamily="49" charset="0"/>
              </a:rPr>
              <a:t>([</a:t>
            </a:r>
            <a:r>
              <a:rPr lang="en-US" altLang="zh-CN" sz="900" b="0" dirty="0">
                <a:solidFill>
                  <a:srgbClr val="9CDCFE"/>
                </a:solidFill>
                <a:effectLst/>
                <a:latin typeface="Consolas" panose="020B0609020204030204" pitchFamily="49" charset="0"/>
              </a:rPr>
              <a:t>predictions</a:t>
            </a:r>
            <a:r>
              <a:rPr lang="en-US" altLang="zh-CN" sz="900" b="0" dirty="0">
                <a:solidFill>
                  <a:srgbClr val="CCCCCC"/>
                </a:solidFill>
                <a:effectLst/>
                <a:latin typeface="Consolas" panose="020B0609020204030204" pitchFamily="49" charset="0"/>
              </a:rPr>
              <a:t>[</a:t>
            </a:r>
            <a:r>
              <a:rPr lang="en-US" altLang="zh-CN" sz="900" b="0" dirty="0">
                <a:solidFill>
                  <a:srgbClr val="9CDCFE"/>
                </a:solidFill>
                <a:effectLst/>
                <a:latin typeface="Consolas" panose="020B0609020204030204" pitchFamily="49" charset="0"/>
              </a:rPr>
              <a:t>model</a:t>
            </a:r>
            <a:r>
              <a:rPr lang="en-US" altLang="zh-CN" sz="900" b="0" dirty="0">
                <a:solidFill>
                  <a:srgbClr val="CCCCCC"/>
                </a:solidFill>
                <a:effectLst/>
                <a:latin typeface="Consolas" panose="020B0609020204030204" pitchFamily="49" charset="0"/>
              </a:rPr>
              <a:t>] </a:t>
            </a:r>
            <a:r>
              <a:rPr lang="en-US" altLang="zh-CN" sz="900" b="0" dirty="0">
                <a:solidFill>
                  <a:srgbClr val="C586C0"/>
                </a:solidFill>
                <a:effectLst/>
                <a:latin typeface="Consolas" panose="020B0609020204030204" pitchFamily="49" charset="0"/>
              </a:rPr>
              <a:t>for</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model</a:t>
            </a:r>
            <a:r>
              <a:rPr lang="en-US" altLang="zh-CN" sz="900" b="0" dirty="0">
                <a:solidFill>
                  <a:srgbClr val="CCCCCC"/>
                </a:solidFill>
                <a:effectLst/>
                <a:latin typeface="Consolas" panose="020B0609020204030204" pitchFamily="49" charset="0"/>
              </a:rPr>
              <a:t> </a:t>
            </a:r>
            <a:r>
              <a:rPr lang="en-US" altLang="zh-CN" sz="900" b="0" dirty="0">
                <a:solidFill>
                  <a:srgbClr val="C586C0"/>
                </a:solidFill>
                <a:effectLst/>
                <a:latin typeface="Consolas" panose="020B0609020204030204" pitchFamily="49" charset="0"/>
              </a:rPr>
              <a:t>in</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predictions</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axis</a:t>
            </a:r>
            <a:r>
              <a:rPr lang="en-US" altLang="zh-CN" sz="900" b="0" dirty="0">
                <a:solidFill>
                  <a:srgbClr val="D4D4D4"/>
                </a:solidFill>
                <a:effectLst/>
                <a:latin typeface="Consolas" panose="020B0609020204030204" pitchFamily="49" charset="0"/>
              </a:rPr>
              <a:t>=</a:t>
            </a:r>
            <a:r>
              <a:rPr lang="en-US" altLang="zh-CN" sz="900" b="0" dirty="0">
                <a:solidFill>
                  <a:srgbClr val="B5CEA8"/>
                </a:solidFill>
                <a:effectLst/>
                <a:latin typeface="Consolas" panose="020B0609020204030204" pitchFamily="49" charset="0"/>
              </a:rPr>
              <a:t>0</a:t>
            </a:r>
            <a:r>
              <a:rPr lang="en-US" altLang="zh-CN" sz="900" b="0" dirty="0">
                <a:solidFill>
                  <a:srgbClr val="CCCCCC"/>
                </a:solidFill>
                <a:effectLst/>
                <a:latin typeface="Consolas" panose="020B0609020204030204" pitchFamily="49" charset="0"/>
              </a:rPr>
              <a:t>)</a:t>
            </a:r>
          </a:p>
          <a:p>
            <a:r>
              <a:rPr lang="en-US" altLang="zh-CN" sz="900" dirty="0">
                <a:solidFill>
                  <a:srgbClr val="CCCCCC"/>
                </a:solidFill>
                <a:latin typeface="Consolas" panose="020B0609020204030204" pitchFamily="49" charset="0"/>
              </a:rPr>
              <a:t>(</a:t>
            </a:r>
            <a:r>
              <a:rPr lang="zh-CN" altLang="en-US" sz="900" dirty="0">
                <a:solidFill>
                  <a:srgbClr val="CCCCCC"/>
                </a:solidFill>
                <a:latin typeface="Consolas" panose="020B0609020204030204" pitchFamily="49" charset="0"/>
              </a:rPr>
              <a:t>省略</a:t>
            </a:r>
            <a:r>
              <a:rPr lang="en-US" altLang="zh-CN" sz="900" dirty="0">
                <a:solidFill>
                  <a:srgbClr val="CCCCCC"/>
                </a:solidFill>
                <a:latin typeface="Consolas" panose="020B0609020204030204" pitchFamily="49" charset="0"/>
              </a:rPr>
              <a:t>)</a:t>
            </a:r>
            <a:br>
              <a:rPr lang="en-US" altLang="zh-CN" sz="900" b="0" dirty="0">
                <a:solidFill>
                  <a:srgbClr val="CCCCCC"/>
                </a:solidFill>
                <a:effectLst/>
                <a:latin typeface="Consolas" panose="020B0609020204030204" pitchFamily="49" charset="0"/>
              </a:rPr>
            </a:br>
            <a:endParaRPr lang="en-US" altLang="zh-CN" sz="900" b="0" dirty="0">
              <a:solidFill>
                <a:srgbClr val="CCCCCC"/>
              </a:solidFill>
              <a:effectLst/>
              <a:latin typeface="Consolas" panose="020B0609020204030204" pitchFamily="49" charset="0"/>
            </a:endParaRPr>
          </a:p>
        </p:txBody>
      </p:sp>
      <p:sp>
        <p:nvSpPr>
          <p:cNvPr id="11" name="矩形 10">
            <a:extLst>
              <a:ext uri="{FF2B5EF4-FFF2-40B4-BE49-F238E27FC236}">
                <a16:creationId xmlns:a16="http://schemas.microsoft.com/office/drawing/2014/main" id="{00A15A7A-979E-7D4E-DEC0-99D7946F8995}"/>
              </a:ext>
            </a:extLst>
          </p:cNvPr>
          <p:cNvSpPr/>
          <p:nvPr/>
        </p:nvSpPr>
        <p:spPr>
          <a:xfrm>
            <a:off x="6862579" y="3911982"/>
            <a:ext cx="4441147" cy="329092"/>
          </a:xfrm>
          <a:prstGeom prst="rect">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9DADDBE9-CDE1-2EE9-4228-BE05D3BD5675}"/>
              </a:ext>
            </a:extLst>
          </p:cNvPr>
          <p:cNvSpPr/>
          <p:nvPr/>
        </p:nvSpPr>
        <p:spPr>
          <a:xfrm>
            <a:off x="9002762" y="2790230"/>
            <a:ext cx="2204901" cy="817330"/>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MSE=0.869</a:t>
            </a:r>
          </a:p>
          <a:p>
            <a:pPr algn="ctr"/>
            <a:r>
              <a:rPr lang="en-US" altLang="zh-CN" dirty="0"/>
              <a:t>Step = 20</a:t>
            </a:r>
            <a:endParaRPr lang="zh-CN" altLang="en-US" dirty="0"/>
          </a:p>
        </p:txBody>
      </p:sp>
      <p:sp>
        <p:nvSpPr>
          <p:cNvPr id="13" name="矩形 12">
            <a:extLst>
              <a:ext uri="{FF2B5EF4-FFF2-40B4-BE49-F238E27FC236}">
                <a16:creationId xmlns:a16="http://schemas.microsoft.com/office/drawing/2014/main" id="{D92C0321-A3DE-C4C1-A16B-2CD779F190E9}"/>
              </a:ext>
            </a:extLst>
          </p:cNvPr>
          <p:cNvSpPr/>
          <p:nvPr/>
        </p:nvSpPr>
        <p:spPr>
          <a:xfrm>
            <a:off x="58645" y="5961517"/>
            <a:ext cx="6142130" cy="899271"/>
          </a:xfrm>
          <a:prstGeom prst="rect">
            <a:avLst/>
          </a:prstGeom>
          <a:noFill/>
          <a:ln w="38100">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9FF27CFA-400B-6A9B-5E30-EFC5450BE03E}"/>
              </a:ext>
            </a:extLst>
          </p:cNvPr>
          <p:cNvSpPr/>
          <p:nvPr/>
        </p:nvSpPr>
        <p:spPr>
          <a:xfrm>
            <a:off x="58645" y="5718530"/>
            <a:ext cx="6142130" cy="319358"/>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本阶段结论</a:t>
            </a:r>
            <a:endParaRPr lang="en-US" altLang="zh-CN" b="1" dirty="0">
              <a:solidFill>
                <a:schemeClr val="tx1"/>
              </a:solidFill>
            </a:endParaRPr>
          </a:p>
        </p:txBody>
      </p:sp>
      <p:sp>
        <p:nvSpPr>
          <p:cNvPr id="18" name="文本框 17">
            <a:extLst>
              <a:ext uri="{FF2B5EF4-FFF2-40B4-BE49-F238E27FC236}">
                <a16:creationId xmlns:a16="http://schemas.microsoft.com/office/drawing/2014/main" id="{A07DEA73-0C7F-603F-52F7-61DFF8C65B50}"/>
              </a:ext>
            </a:extLst>
          </p:cNvPr>
          <p:cNvSpPr txBox="1"/>
          <p:nvPr/>
        </p:nvSpPr>
        <p:spPr>
          <a:xfrm>
            <a:off x="6120" y="6028363"/>
            <a:ext cx="6142131" cy="584775"/>
          </a:xfrm>
          <a:prstGeom prst="rect">
            <a:avLst/>
          </a:prstGeom>
          <a:noFill/>
        </p:spPr>
        <p:txBody>
          <a:bodyPr wrap="square">
            <a:spAutoFit/>
          </a:bodyPr>
          <a:lstStyle/>
          <a:p>
            <a:r>
              <a:rPr lang="zh-CN" altLang="en-US" sz="1600" dirty="0"/>
              <a:t>距离</a:t>
            </a:r>
            <a:r>
              <a:rPr lang="en-US" altLang="zh-CN" sz="1600" b="1" u="sng" dirty="0">
                <a:solidFill>
                  <a:srgbClr val="FF0000"/>
                </a:solidFill>
              </a:rPr>
              <a:t>strong baseline MSE = 0.8477 </a:t>
            </a:r>
            <a:r>
              <a:rPr lang="zh-CN" altLang="en-US" sz="1600" dirty="0"/>
              <a:t>就差一点点了。说明精简</a:t>
            </a:r>
            <a:r>
              <a:rPr lang="en-US" altLang="zh-CN" sz="1600" dirty="0"/>
              <a:t>prompt</a:t>
            </a:r>
            <a:r>
              <a:rPr lang="zh-CN" altLang="en-US" sz="1600" dirty="0"/>
              <a:t>的思路是正确的。</a:t>
            </a:r>
            <a:r>
              <a:rPr lang="zh-CN" altLang="en-US" sz="1600" dirty="0">
                <a:highlight>
                  <a:srgbClr val="FFFF00"/>
                </a:highlight>
              </a:rPr>
              <a:t>继续精简调参方式试试。</a:t>
            </a:r>
            <a:endParaRPr lang="en-US" altLang="zh-CN" sz="1600" dirty="0">
              <a:highlight>
                <a:srgbClr val="FFFF00"/>
              </a:highlight>
            </a:endParaRPr>
          </a:p>
        </p:txBody>
      </p:sp>
      <p:sp>
        <p:nvSpPr>
          <p:cNvPr id="19" name="矩形: 圆角 18">
            <a:extLst>
              <a:ext uri="{FF2B5EF4-FFF2-40B4-BE49-F238E27FC236}">
                <a16:creationId xmlns:a16="http://schemas.microsoft.com/office/drawing/2014/main" id="{0892EB73-1153-1F26-2908-B31653D9DB8E}"/>
              </a:ext>
            </a:extLst>
          </p:cNvPr>
          <p:cNvSpPr/>
          <p:nvPr/>
        </p:nvSpPr>
        <p:spPr>
          <a:xfrm>
            <a:off x="81707" y="4345339"/>
            <a:ext cx="6131110" cy="319358"/>
          </a:xfrm>
          <a:prstGeom prst="roundRect">
            <a:avLst/>
          </a:prstGeom>
          <a:solidFill>
            <a:srgbClr val="DF3F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程序目前问题</a:t>
            </a:r>
            <a:endParaRPr lang="en-US" altLang="zh-CN" b="1" dirty="0">
              <a:solidFill>
                <a:schemeClr val="tx1"/>
              </a:solidFill>
            </a:endParaRPr>
          </a:p>
        </p:txBody>
      </p:sp>
      <p:sp>
        <p:nvSpPr>
          <p:cNvPr id="23" name="文本框 22">
            <a:extLst>
              <a:ext uri="{FF2B5EF4-FFF2-40B4-BE49-F238E27FC236}">
                <a16:creationId xmlns:a16="http://schemas.microsoft.com/office/drawing/2014/main" id="{3AE80565-EA7D-B264-6FE5-C2F3775AEC95}"/>
              </a:ext>
            </a:extLst>
          </p:cNvPr>
          <p:cNvSpPr txBox="1"/>
          <p:nvPr/>
        </p:nvSpPr>
        <p:spPr>
          <a:xfrm>
            <a:off x="42722" y="4641326"/>
            <a:ext cx="6142131" cy="584775"/>
          </a:xfrm>
          <a:prstGeom prst="rect">
            <a:avLst/>
          </a:prstGeom>
          <a:noFill/>
        </p:spPr>
        <p:txBody>
          <a:bodyPr wrap="square">
            <a:spAutoFit/>
          </a:bodyPr>
          <a:lstStyle/>
          <a:p>
            <a:endParaRPr lang="en-US" altLang="zh-CN" sz="1600" b="1" dirty="0">
              <a:solidFill>
                <a:srgbClr val="FF0000"/>
              </a:solidFill>
            </a:endParaRPr>
          </a:p>
          <a:p>
            <a:endParaRPr lang="en-US" altLang="zh-CN" sz="1600" dirty="0"/>
          </a:p>
        </p:txBody>
      </p:sp>
      <p:sp>
        <p:nvSpPr>
          <p:cNvPr id="24" name="文本框 23">
            <a:extLst>
              <a:ext uri="{FF2B5EF4-FFF2-40B4-BE49-F238E27FC236}">
                <a16:creationId xmlns:a16="http://schemas.microsoft.com/office/drawing/2014/main" id="{C3262B90-1E4E-4E4C-5707-191CD2465CD0}"/>
              </a:ext>
            </a:extLst>
          </p:cNvPr>
          <p:cNvSpPr txBox="1"/>
          <p:nvPr/>
        </p:nvSpPr>
        <p:spPr>
          <a:xfrm>
            <a:off x="35104" y="4623161"/>
            <a:ext cx="6142131" cy="1077218"/>
          </a:xfrm>
          <a:prstGeom prst="rect">
            <a:avLst/>
          </a:prstGeom>
          <a:noFill/>
        </p:spPr>
        <p:txBody>
          <a:bodyPr wrap="square">
            <a:spAutoFit/>
          </a:bodyPr>
          <a:lstStyle/>
          <a:p>
            <a:r>
              <a:rPr lang="en-US" altLang="zh-CN" sz="1600" dirty="0"/>
              <a:t>1.</a:t>
            </a:r>
            <a:r>
              <a:rPr lang="zh-CN" altLang="en-US" sz="1600" dirty="0"/>
              <a:t>装模做样地分离出地理特征但是实际上分离完又重组了；</a:t>
            </a:r>
            <a:endParaRPr lang="en-US" altLang="zh-CN" sz="1600" dirty="0"/>
          </a:p>
          <a:p>
            <a:r>
              <a:rPr lang="en-US" altLang="zh-CN" sz="1600" dirty="0"/>
              <a:t>2.</a:t>
            </a:r>
            <a:r>
              <a:rPr lang="zh-CN" altLang="en-US" sz="1600" dirty="0"/>
              <a:t>装模做样地使用 </a:t>
            </a:r>
            <a:r>
              <a:rPr lang="en-US" altLang="zh-CN" sz="1600" dirty="0" err="1"/>
              <a:t>f_regression</a:t>
            </a:r>
            <a:r>
              <a:rPr lang="zh-CN" altLang="en-US" sz="1600" dirty="0"/>
              <a:t>，但是实际上参数还是 </a:t>
            </a:r>
            <a:r>
              <a:rPr lang="en-US" altLang="zh-CN" sz="1600" dirty="0"/>
              <a:t>k = “all”</a:t>
            </a:r>
            <a:r>
              <a:rPr lang="zh-CN" altLang="en-US" sz="1600" dirty="0"/>
              <a:t>；</a:t>
            </a:r>
            <a:endParaRPr lang="en-US" altLang="zh-CN" sz="1600" dirty="0"/>
          </a:p>
          <a:p>
            <a:r>
              <a:rPr lang="en-US" altLang="zh-CN" sz="1600" dirty="0"/>
              <a:t>3.</a:t>
            </a:r>
            <a:r>
              <a:rPr lang="zh-CN" altLang="en-US" sz="1600" dirty="0"/>
              <a:t>最终的输出居然是把所有模型的预测值取了平均值，肯定不行的。</a:t>
            </a:r>
            <a:endParaRPr lang="en-US" altLang="zh-CN" sz="1600" dirty="0"/>
          </a:p>
          <a:p>
            <a:endParaRPr lang="en-US" altLang="zh-CN" sz="1600" dirty="0"/>
          </a:p>
        </p:txBody>
      </p:sp>
      <p:sp>
        <p:nvSpPr>
          <p:cNvPr id="30" name="矩形 29">
            <a:extLst>
              <a:ext uri="{FF2B5EF4-FFF2-40B4-BE49-F238E27FC236}">
                <a16:creationId xmlns:a16="http://schemas.microsoft.com/office/drawing/2014/main" id="{E0DF4B6D-C254-AE25-BA43-17CA09E977D3}"/>
              </a:ext>
            </a:extLst>
          </p:cNvPr>
          <p:cNvSpPr/>
          <p:nvPr/>
        </p:nvSpPr>
        <p:spPr>
          <a:xfrm>
            <a:off x="6282960" y="6448592"/>
            <a:ext cx="5347065" cy="409408"/>
          </a:xfrm>
          <a:prstGeom prst="rect">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700288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30E5667A-294F-D5EC-E5DB-FDFC2EB689F5}"/>
              </a:ext>
            </a:extLst>
          </p:cNvPr>
          <p:cNvSpPr/>
          <p:nvPr/>
        </p:nvSpPr>
        <p:spPr>
          <a:xfrm>
            <a:off x="70687" y="4413567"/>
            <a:ext cx="6142130" cy="646035"/>
          </a:xfrm>
          <a:prstGeom prst="rect">
            <a:avLst/>
          </a:prstGeom>
          <a:noFill/>
          <a:ln w="38100">
            <a:solidFill>
              <a:srgbClr val="DF3F3F"/>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638B36D6-C90D-0A40-A28E-3BBA9116D50D}"/>
              </a:ext>
            </a:extLst>
          </p:cNvPr>
          <p:cNvSpPr txBox="1"/>
          <p:nvPr/>
        </p:nvSpPr>
        <p:spPr>
          <a:xfrm>
            <a:off x="-69669" y="0"/>
            <a:ext cx="12435840" cy="461665"/>
          </a:xfrm>
          <a:prstGeom prst="rect">
            <a:avLst/>
          </a:prstGeom>
          <a:noFill/>
        </p:spPr>
        <p:txBody>
          <a:bodyPr wrap="square" rtlCol="0">
            <a:spAutoFit/>
          </a:bodyPr>
          <a:lstStyle/>
          <a:p>
            <a:r>
              <a:rPr lang="zh-CN" altLang="en-US" sz="2400" b="1" dirty="0"/>
              <a:t>实验结果</a:t>
            </a:r>
            <a:r>
              <a:rPr lang="en-US" altLang="zh-CN" sz="2400" b="1" dirty="0"/>
              <a:t>(5)</a:t>
            </a:r>
            <a:r>
              <a:rPr lang="zh-CN" altLang="en-US" sz="2400" b="1" dirty="0"/>
              <a:t> </a:t>
            </a:r>
            <a:r>
              <a:rPr lang="en-US" altLang="zh-CN" sz="2400" b="1" dirty="0"/>
              <a:t>—— "</a:t>
            </a:r>
            <a:r>
              <a:rPr lang="zh-CN" altLang="en-US" sz="2400" b="1" dirty="0"/>
              <a:t>可是</a:t>
            </a:r>
            <a:r>
              <a:rPr lang="en-US" altLang="zh-CN" sz="2400" b="1" dirty="0"/>
              <a:t>admin</a:t>
            </a:r>
            <a:r>
              <a:rPr lang="zh-CN" altLang="en-US" sz="2400" b="1" dirty="0"/>
              <a:t>，</a:t>
            </a:r>
            <a:r>
              <a:rPr lang="en-US" altLang="zh-CN" sz="2400" b="1" dirty="0"/>
              <a:t>'</a:t>
            </a:r>
            <a:r>
              <a:rPr lang="zh-CN" altLang="en-US" sz="2400" b="1" dirty="0"/>
              <a:t>人</a:t>
            </a:r>
            <a:r>
              <a:rPr lang="en-US" altLang="zh-CN" sz="2400" b="1" dirty="0"/>
              <a:t>'</a:t>
            </a:r>
            <a:r>
              <a:rPr lang="zh-CN" altLang="en-US" sz="2400" b="1" dirty="0"/>
              <a:t>生是旷野</a:t>
            </a:r>
            <a:r>
              <a:rPr lang="en-US" altLang="zh-CN" sz="2400" b="1" dirty="0"/>
              <a:t>"[</a:t>
            </a:r>
            <a:r>
              <a:rPr lang="zh-CN" altLang="en-US" sz="2400" b="1" dirty="0"/>
              <a:t>不要给予其太明确的 </a:t>
            </a:r>
            <a:r>
              <a:rPr lang="en-US" altLang="zh-CN" sz="2400" b="1" dirty="0"/>
              <a:t>prompt]</a:t>
            </a:r>
          </a:p>
        </p:txBody>
      </p:sp>
      <p:sp>
        <p:nvSpPr>
          <p:cNvPr id="3" name="矩形 2">
            <a:extLst>
              <a:ext uri="{FF2B5EF4-FFF2-40B4-BE49-F238E27FC236}">
                <a16:creationId xmlns:a16="http://schemas.microsoft.com/office/drawing/2014/main" id="{F4D59BA9-075A-07EC-E601-505B4D3EC662}"/>
              </a:ext>
            </a:extLst>
          </p:cNvPr>
          <p:cNvSpPr/>
          <p:nvPr/>
        </p:nvSpPr>
        <p:spPr>
          <a:xfrm>
            <a:off x="95246" y="598242"/>
            <a:ext cx="6105529" cy="3461934"/>
          </a:xfrm>
          <a:prstGeom prst="rect">
            <a:avLst/>
          </a:prstGeom>
          <a:noFill/>
          <a:ln w="38100">
            <a:solidFill>
              <a:schemeClr val="accent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圆角 3">
            <a:extLst>
              <a:ext uri="{FF2B5EF4-FFF2-40B4-BE49-F238E27FC236}">
                <a16:creationId xmlns:a16="http://schemas.microsoft.com/office/drawing/2014/main" id="{AAF3C105-7FFE-9B74-8876-B9ABB2C11123}"/>
              </a:ext>
            </a:extLst>
          </p:cNvPr>
          <p:cNvSpPr/>
          <p:nvPr/>
        </p:nvSpPr>
        <p:spPr>
          <a:xfrm>
            <a:off x="104772" y="583656"/>
            <a:ext cx="6096003" cy="407606"/>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Test 5 </a:t>
            </a:r>
            <a:r>
              <a:rPr lang="zh-CN" altLang="en-US" sz="1600" b="1" dirty="0">
                <a:solidFill>
                  <a:schemeClr val="tx1"/>
                </a:solidFill>
              </a:rPr>
              <a:t>的 </a:t>
            </a:r>
            <a:r>
              <a:rPr lang="en-US" altLang="zh-CN" sz="1600" b="1" dirty="0">
                <a:solidFill>
                  <a:schemeClr val="tx1"/>
                </a:solidFill>
              </a:rPr>
              <a:t>task prompt</a:t>
            </a:r>
          </a:p>
        </p:txBody>
      </p:sp>
      <p:sp>
        <p:nvSpPr>
          <p:cNvPr id="9" name="文本框 8">
            <a:extLst>
              <a:ext uri="{FF2B5EF4-FFF2-40B4-BE49-F238E27FC236}">
                <a16:creationId xmlns:a16="http://schemas.microsoft.com/office/drawing/2014/main" id="{A9F13C24-C9CB-BABD-3CC5-0F76C2E69965}"/>
              </a:ext>
            </a:extLst>
          </p:cNvPr>
          <p:cNvSpPr txBox="1"/>
          <p:nvPr/>
        </p:nvSpPr>
        <p:spPr>
          <a:xfrm>
            <a:off x="42722" y="951633"/>
            <a:ext cx="6158053" cy="3108543"/>
          </a:xfrm>
          <a:prstGeom prst="rect">
            <a:avLst/>
          </a:prstGeom>
          <a:noFill/>
        </p:spPr>
        <p:txBody>
          <a:bodyPr wrap="square">
            <a:spAutoFit/>
          </a:bodyPr>
          <a:lstStyle/>
          <a:p>
            <a:r>
              <a:rPr lang="zh-CN" altLang="en-US" sz="1400" dirty="0"/>
              <a:t> 你的任务是基于前两天的调查结果和行为数据，预测美国各州在第</a:t>
            </a:r>
            <a:r>
              <a:rPr lang="en-US" altLang="zh-CN" sz="1400" dirty="0"/>
              <a:t>3</a:t>
            </a:r>
            <a:r>
              <a:rPr lang="zh-CN" altLang="en-US" sz="1400" dirty="0"/>
              <a:t>天检测出</a:t>
            </a:r>
            <a:r>
              <a:rPr lang="en-US" altLang="zh-CN" sz="1400" dirty="0"/>
              <a:t>COVID-19</a:t>
            </a:r>
            <a:r>
              <a:rPr lang="zh-CN" altLang="en-US" sz="1400" dirty="0"/>
              <a:t>阳性的概率。</a:t>
            </a:r>
          </a:p>
          <a:p>
            <a:r>
              <a:rPr lang="zh-CN" altLang="en-US" sz="1400" dirty="0"/>
              <a:t>    这是一个回归的机器学习任务，请不要使用分类相关的机器学习算法。</a:t>
            </a:r>
          </a:p>
          <a:p>
            <a:r>
              <a:rPr lang="zh-CN" altLang="en-US" sz="1400" b="1" dirty="0">
                <a:solidFill>
                  <a:schemeClr val="accent1"/>
                </a:solidFill>
              </a:rPr>
              <a:t>    给定的数据集中包含多个特征，但并非所有特征都与预测目标相关或适合建模。你需要对数据集进行分析，识别并选择对 </a:t>
            </a:r>
            <a:r>
              <a:rPr lang="en-US" altLang="zh-CN" sz="1400" b="1" dirty="0">
                <a:solidFill>
                  <a:schemeClr val="accent1"/>
                </a:solidFill>
              </a:rPr>
              <a:t>testing_positive_day3 </a:t>
            </a:r>
            <a:r>
              <a:rPr lang="zh-CN" altLang="en-US" sz="1400" b="1" dirty="0">
                <a:solidFill>
                  <a:schemeClr val="accent1"/>
                </a:solidFill>
              </a:rPr>
              <a:t>最有影响的特征。</a:t>
            </a:r>
          </a:p>
          <a:p>
            <a:r>
              <a:rPr lang="zh-CN" altLang="en-US" sz="1400" dirty="0"/>
              <a:t>    在完成任务时，请注意以下要求：</a:t>
            </a:r>
          </a:p>
          <a:p>
            <a:r>
              <a:rPr lang="zh-CN" altLang="en-US" sz="1400" dirty="0"/>
              <a:t>    </a:t>
            </a:r>
            <a:r>
              <a:rPr lang="en-US" altLang="zh-CN" sz="1400" dirty="0"/>
              <a:t>1. </a:t>
            </a:r>
            <a:r>
              <a:rPr lang="zh-CN" altLang="en-US" sz="1400" dirty="0"/>
              <a:t>特征选择时，保留所有与地理区域相关的特征（如各州的编码特征，例如 </a:t>
            </a:r>
            <a:r>
              <a:rPr lang="en-US" altLang="zh-CN" sz="1400" dirty="0"/>
              <a:t>AL</a:t>
            </a:r>
            <a:r>
              <a:rPr lang="zh-CN" altLang="en-US" sz="1400" dirty="0"/>
              <a:t>、</a:t>
            </a:r>
            <a:r>
              <a:rPr lang="en-US" altLang="zh-CN" sz="1400" dirty="0"/>
              <a:t>CA </a:t>
            </a:r>
            <a:r>
              <a:rPr lang="zh-CN" altLang="en-US" sz="1400" dirty="0"/>
              <a:t>等）。</a:t>
            </a:r>
          </a:p>
          <a:p>
            <a:r>
              <a:rPr lang="zh-CN" altLang="en-US" sz="1400" b="1" dirty="0">
                <a:solidFill>
                  <a:srgbClr val="FF0000"/>
                </a:solidFill>
              </a:rPr>
              <a:t>    </a:t>
            </a:r>
            <a:r>
              <a:rPr lang="en-US" altLang="zh-CN" sz="1400" b="1" dirty="0">
                <a:solidFill>
                  <a:srgbClr val="FF0000"/>
                </a:solidFill>
              </a:rPr>
              <a:t>2. </a:t>
            </a:r>
            <a:r>
              <a:rPr lang="zh-CN" altLang="en-US" sz="1400" b="1" dirty="0">
                <a:solidFill>
                  <a:srgbClr val="FF0000"/>
                </a:solidFill>
              </a:rPr>
              <a:t>尝试多种回归模型，并通过合理的方法找到性能最佳的模型。</a:t>
            </a:r>
          </a:p>
          <a:p>
            <a:r>
              <a:rPr lang="zh-CN" altLang="en-US" sz="1400" b="1" dirty="0">
                <a:solidFill>
                  <a:srgbClr val="FF0000"/>
                </a:solidFill>
              </a:rPr>
              <a:t>    </a:t>
            </a:r>
            <a:r>
              <a:rPr lang="en-US" altLang="zh-CN" sz="1400" b="1" dirty="0">
                <a:solidFill>
                  <a:srgbClr val="FF0000"/>
                </a:solidFill>
              </a:rPr>
              <a:t>3. </a:t>
            </a:r>
            <a:r>
              <a:rPr lang="zh-CN" altLang="en-US" sz="1400" b="1" dirty="0">
                <a:solidFill>
                  <a:srgbClr val="FF0000"/>
                </a:solidFill>
              </a:rPr>
              <a:t>使用适合当前任务的超参数调优方法，输出每个模型的最佳参数和对应的验证集 </a:t>
            </a:r>
            <a:r>
              <a:rPr lang="en-US" altLang="zh-CN" sz="1400" b="1" dirty="0">
                <a:solidFill>
                  <a:srgbClr val="FF0000"/>
                </a:solidFill>
              </a:rPr>
              <a:t>Mean Squared Error (MSE)</a:t>
            </a:r>
            <a:r>
              <a:rPr lang="zh-CN" altLang="en-US" sz="1400" b="1" dirty="0">
                <a:solidFill>
                  <a:srgbClr val="FF0000"/>
                </a:solidFill>
              </a:rPr>
              <a:t>。</a:t>
            </a:r>
          </a:p>
          <a:p>
            <a:r>
              <a:rPr lang="zh-CN" altLang="en-US" sz="1400" dirty="0"/>
              <a:t>    </a:t>
            </a:r>
            <a:r>
              <a:rPr lang="en-US" altLang="zh-CN" sz="1400" dirty="0"/>
              <a:t>4. </a:t>
            </a:r>
            <a:r>
              <a:rPr lang="zh-CN" altLang="en-US" sz="1400" dirty="0"/>
              <a:t>数据集是完整的，请不要在结果中输出数据集内容。</a:t>
            </a:r>
          </a:p>
          <a:p>
            <a:r>
              <a:rPr lang="zh-CN" altLang="en-US" sz="1400" dirty="0"/>
              <a:t>    </a:t>
            </a:r>
            <a:r>
              <a:rPr lang="en-US" altLang="zh-CN" sz="1400" dirty="0"/>
              <a:t>5. </a:t>
            </a:r>
            <a:r>
              <a:rPr lang="zh-CN" altLang="en-US" sz="1400" dirty="0"/>
              <a:t>最终，请对 </a:t>
            </a:r>
            <a:r>
              <a:rPr lang="en-US" altLang="zh-CN" sz="1400" dirty="0"/>
              <a:t>Test </a:t>
            </a:r>
            <a:r>
              <a:rPr lang="zh-CN" altLang="en-US" sz="1400" dirty="0"/>
              <a:t>集进行预测，并保存预测结果。</a:t>
            </a:r>
          </a:p>
        </p:txBody>
      </p:sp>
      <p:sp>
        <p:nvSpPr>
          <p:cNvPr id="10" name="文本框 9">
            <a:extLst>
              <a:ext uri="{FF2B5EF4-FFF2-40B4-BE49-F238E27FC236}">
                <a16:creationId xmlns:a16="http://schemas.microsoft.com/office/drawing/2014/main" id="{D1EE7903-FAC3-F364-E90A-E1D2EA60204F}"/>
              </a:ext>
            </a:extLst>
          </p:cNvPr>
          <p:cNvSpPr txBox="1"/>
          <p:nvPr/>
        </p:nvSpPr>
        <p:spPr>
          <a:xfrm>
            <a:off x="6259420" y="583656"/>
            <a:ext cx="5813252" cy="6417141"/>
          </a:xfrm>
          <a:prstGeom prst="rect">
            <a:avLst/>
          </a:prstGeom>
          <a:solidFill>
            <a:schemeClr val="tx1"/>
          </a:solidFill>
        </p:spPr>
        <p:txBody>
          <a:bodyPr wrap="square">
            <a:spAutoFit/>
          </a:bodyPr>
          <a:lstStyle/>
          <a:p>
            <a:r>
              <a:rPr lang="zh-CN" altLang="en-US" sz="900" b="0" dirty="0">
                <a:solidFill>
                  <a:schemeClr val="accent3"/>
                </a:solidFill>
                <a:effectLst/>
                <a:latin typeface="Consolas" panose="020B0609020204030204" pitchFamily="49" charset="0"/>
              </a:rPr>
              <a:t>（省略）</a:t>
            </a:r>
            <a:endParaRPr lang="en-US" altLang="zh-CN" sz="900" b="0" dirty="0">
              <a:solidFill>
                <a:schemeClr val="accent3"/>
              </a:solidFill>
              <a:effectLst/>
              <a:latin typeface="Consolas" panose="020B0609020204030204" pitchFamily="49" charset="0"/>
            </a:endParaRPr>
          </a:p>
          <a:p>
            <a:r>
              <a:rPr lang="en-US" altLang="zh-CN" sz="900" b="0" dirty="0">
                <a:solidFill>
                  <a:srgbClr val="6A9955"/>
                </a:solidFill>
                <a:effectLst/>
                <a:latin typeface="Consolas" panose="020B0609020204030204" pitchFamily="49" charset="0"/>
              </a:rPr>
              <a:t># </a:t>
            </a:r>
            <a:r>
              <a:rPr lang="zh-CN" altLang="en-US" sz="900" b="0" dirty="0">
                <a:solidFill>
                  <a:srgbClr val="6A9955"/>
                </a:solidFill>
                <a:effectLst/>
                <a:latin typeface="Consolas" panose="020B0609020204030204" pitchFamily="49" charset="0"/>
              </a:rPr>
              <a:t>特征选择：保留地理区域相关的特征</a:t>
            </a:r>
            <a:endParaRPr lang="zh-CN" altLang="en-US" sz="900" b="0" dirty="0">
              <a:solidFill>
                <a:srgbClr val="CCCCCC"/>
              </a:solidFill>
              <a:effectLst/>
              <a:latin typeface="Consolas" panose="020B0609020204030204" pitchFamily="49" charset="0"/>
            </a:endParaRPr>
          </a:p>
          <a:p>
            <a:r>
              <a:rPr lang="en-US" altLang="zh-CN" sz="900" b="0" dirty="0" err="1">
                <a:solidFill>
                  <a:srgbClr val="9CDCFE"/>
                </a:solidFill>
                <a:effectLst/>
                <a:latin typeface="Consolas" panose="020B0609020204030204" pitchFamily="49" charset="0"/>
              </a:rPr>
              <a:t>non_geo_features</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col</a:t>
            </a:r>
            <a:r>
              <a:rPr lang="en-US" altLang="zh-CN" sz="900" b="0" dirty="0">
                <a:solidFill>
                  <a:srgbClr val="CCCCCC"/>
                </a:solidFill>
                <a:effectLst/>
                <a:latin typeface="Consolas" panose="020B0609020204030204" pitchFamily="49" charset="0"/>
              </a:rPr>
              <a:t> </a:t>
            </a:r>
            <a:r>
              <a:rPr lang="en-US" altLang="zh-CN" sz="900" b="0" dirty="0">
                <a:solidFill>
                  <a:srgbClr val="C586C0"/>
                </a:solidFill>
                <a:effectLst/>
                <a:latin typeface="Consolas" panose="020B0609020204030204" pitchFamily="49" charset="0"/>
              </a:rPr>
              <a:t>for</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col</a:t>
            </a:r>
            <a:r>
              <a:rPr lang="en-US" altLang="zh-CN" sz="900" b="0" dirty="0">
                <a:solidFill>
                  <a:srgbClr val="CCCCCC"/>
                </a:solidFill>
                <a:effectLst/>
                <a:latin typeface="Consolas" panose="020B0609020204030204" pitchFamily="49" charset="0"/>
              </a:rPr>
              <a:t> </a:t>
            </a:r>
            <a:r>
              <a:rPr lang="en-US" altLang="zh-CN" sz="900" b="0" dirty="0">
                <a:solidFill>
                  <a:srgbClr val="C586C0"/>
                </a:solidFill>
                <a:effectLst/>
                <a:latin typeface="Consolas" panose="020B0609020204030204" pitchFamily="49" charset="0"/>
              </a:rPr>
              <a:t>in</a:t>
            </a:r>
            <a:r>
              <a:rPr lang="en-US" altLang="zh-CN" sz="900" b="0" dirty="0">
                <a:solidFill>
                  <a:srgbClr val="CCCCCC"/>
                </a:solidFill>
                <a:effectLst/>
                <a:latin typeface="Consolas" panose="020B0609020204030204" pitchFamily="49" charset="0"/>
              </a:rPr>
              <a:t> </a:t>
            </a:r>
            <a:r>
              <a:rPr lang="en-US" altLang="zh-CN" sz="900" b="0" dirty="0" err="1">
                <a:solidFill>
                  <a:srgbClr val="4FC1FF"/>
                </a:solidFill>
                <a:effectLst/>
                <a:latin typeface="Consolas" panose="020B0609020204030204" pitchFamily="49" charset="0"/>
              </a:rPr>
              <a:t>X</a:t>
            </a:r>
            <a:r>
              <a:rPr lang="en-US" altLang="zh-CN" sz="900" b="0" dirty="0" err="1">
                <a:solidFill>
                  <a:srgbClr val="CCCCCC"/>
                </a:solidFill>
                <a:effectLst/>
                <a:latin typeface="Consolas" panose="020B0609020204030204" pitchFamily="49" charset="0"/>
              </a:rPr>
              <a:t>.</a:t>
            </a:r>
            <a:r>
              <a:rPr lang="en-US" altLang="zh-CN" sz="900" b="0" dirty="0" err="1">
                <a:solidFill>
                  <a:srgbClr val="9CDCFE"/>
                </a:solidFill>
                <a:effectLst/>
                <a:latin typeface="Consolas" panose="020B0609020204030204" pitchFamily="49" charset="0"/>
              </a:rPr>
              <a:t>columns</a:t>
            </a:r>
            <a:r>
              <a:rPr lang="en-US" altLang="zh-CN" sz="900" b="0" dirty="0">
                <a:solidFill>
                  <a:srgbClr val="CCCCCC"/>
                </a:solidFill>
                <a:effectLst/>
                <a:latin typeface="Consolas" panose="020B0609020204030204" pitchFamily="49" charset="0"/>
              </a:rPr>
              <a:t> </a:t>
            </a:r>
            <a:r>
              <a:rPr lang="en-US" altLang="zh-CN" sz="900" b="0" dirty="0">
                <a:solidFill>
                  <a:srgbClr val="C586C0"/>
                </a:solidFill>
                <a:effectLst/>
                <a:latin typeface="Consolas" panose="020B0609020204030204" pitchFamily="49" charset="0"/>
              </a:rPr>
              <a:t>if</a:t>
            </a:r>
            <a:r>
              <a:rPr lang="en-US" altLang="zh-CN" sz="900" b="0" dirty="0">
                <a:solidFill>
                  <a:srgbClr val="CCCCCC"/>
                </a:solidFill>
                <a:effectLst/>
                <a:latin typeface="Consolas" panose="020B0609020204030204" pitchFamily="49" charset="0"/>
              </a:rPr>
              <a:t> </a:t>
            </a:r>
            <a:r>
              <a:rPr lang="en-US" altLang="zh-CN" sz="900" b="0" dirty="0">
                <a:solidFill>
                  <a:srgbClr val="569CD6"/>
                </a:solidFill>
                <a:effectLst/>
                <a:latin typeface="Consolas" panose="020B0609020204030204" pitchFamily="49" charset="0"/>
              </a:rPr>
              <a:t>not</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col</a:t>
            </a:r>
            <a:r>
              <a:rPr lang="en-US" altLang="zh-CN" sz="900" b="0" dirty="0" err="1">
                <a:solidFill>
                  <a:srgbClr val="CCCCCC"/>
                </a:solidFill>
                <a:effectLst/>
                <a:latin typeface="Consolas" panose="020B0609020204030204" pitchFamily="49" charset="0"/>
              </a:rPr>
              <a:t>.</a:t>
            </a:r>
            <a:r>
              <a:rPr lang="en-US" altLang="zh-CN" sz="900" b="0" dirty="0" err="1">
                <a:solidFill>
                  <a:srgbClr val="DCDCAA"/>
                </a:solidFill>
                <a:effectLst/>
                <a:latin typeface="Consolas" panose="020B0609020204030204" pitchFamily="49" charset="0"/>
              </a:rPr>
              <a:t>startswith</a:t>
            </a:r>
            <a:r>
              <a:rPr lang="en-US" altLang="zh-CN" sz="900" b="0" dirty="0">
                <a:solidFill>
                  <a:srgbClr val="CCCCCC"/>
                </a:solidFill>
                <a:effectLst/>
                <a:latin typeface="Consolas" panose="020B0609020204030204" pitchFamily="49" charset="0"/>
              </a:rPr>
              <a:t>((</a:t>
            </a:r>
            <a:r>
              <a:rPr lang="en-US" altLang="zh-CN" sz="900" b="0" dirty="0">
                <a:solidFill>
                  <a:srgbClr val="CE9178"/>
                </a:solidFill>
                <a:effectLst/>
                <a:latin typeface="Consolas" panose="020B0609020204030204" pitchFamily="49" charset="0"/>
              </a:rPr>
              <a:t>'AL'</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'AZ'</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'CA'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'CO'</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'CT'</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'FL'</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'GA'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'IL'</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'IN'</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'IA'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'KS'</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'KY'</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'LA'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'ME'</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'MD'</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'MI'</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'MN'</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'MO'</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'NJ'</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'NM'</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'NY'</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'NC'</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'OH'</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'OK'</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'OR'</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'PA'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'SC'</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'TN'</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'TX'</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'VA'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'WA'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'WV'</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'WI'</a:t>
            </a:r>
            <a:r>
              <a:rPr lang="en-US" altLang="zh-CN" sz="900" b="0" dirty="0">
                <a:solidFill>
                  <a:srgbClr val="CCCCCC"/>
                </a:solidFill>
                <a:effectLst/>
                <a:latin typeface="Consolas" panose="020B0609020204030204" pitchFamily="49" charset="0"/>
              </a:rPr>
              <a:t>))]</a:t>
            </a:r>
          </a:p>
          <a:p>
            <a:br>
              <a:rPr lang="en-US" altLang="zh-CN" sz="900" b="0" dirty="0">
                <a:solidFill>
                  <a:srgbClr val="CCCCCC"/>
                </a:solidFill>
                <a:effectLst/>
                <a:latin typeface="Consolas" panose="020B0609020204030204" pitchFamily="49" charset="0"/>
              </a:rPr>
            </a:br>
            <a:r>
              <a:rPr lang="en-US" altLang="zh-CN" sz="900" b="0" dirty="0">
                <a:solidFill>
                  <a:srgbClr val="6A9955"/>
                </a:solidFill>
                <a:effectLst/>
                <a:latin typeface="Consolas" panose="020B0609020204030204" pitchFamily="49" charset="0"/>
              </a:rPr>
              <a:t># </a:t>
            </a:r>
            <a:r>
              <a:rPr lang="zh-CN" altLang="en-US" sz="900" b="0" dirty="0">
                <a:solidFill>
                  <a:srgbClr val="6A9955"/>
                </a:solidFill>
                <a:effectLst/>
                <a:latin typeface="Consolas" panose="020B0609020204030204" pitchFamily="49" charset="0"/>
              </a:rPr>
              <a:t>特征选择：选择对目标变量有影响的特征</a:t>
            </a:r>
            <a:endParaRPr lang="zh-CN" altLang="en-US" sz="900" b="0" dirty="0">
              <a:solidFill>
                <a:srgbClr val="CCCCCC"/>
              </a:solidFill>
              <a:effectLst/>
              <a:latin typeface="Consolas" panose="020B0609020204030204" pitchFamily="49" charset="0"/>
            </a:endParaRPr>
          </a:p>
          <a:p>
            <a:r>
              <a:rPr lang="en-US" altLang="zh-CN" sz="900" b="0" dirty="0" err="1">
                <a:solidFill>
                  <a:srgbClr val="9CDCFE"/>
                </a:solidFill>
                <a:effectLst/>
                <a:latin typeface="Consolas" panose="020B0609020204030204" pitchFamily="49" charset="0"/>
              </a:rPr>
              <a:t>X_non_geo</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4FC1FF"/>
                </a:solidFill>
                <a:effectLst/>
                <a:latin typeface="Consolas" panose="020B0609020204030204" pitchFamily="49" charset="0"/>
              </a:rPr>
              <a:t>X</a:t>
            </a:r>
            <a:r>
              <a:rPr lang="en-US" altLang="zh-CN" sz="900" b="0" dirty="0">
                <a:solidFill>
                  <a:srgbClr val="CCCCCC"/>
                </a:solidFill>
                <a:effectLst/>
                <a:latin typeface="Consolas" panose="020B0609020204030204" pitchFamily="49" charset="0"/>
              </a:rPr>
              <a:t>[</a:t>
            </a:r>
            <a:r>
              <a:rPr lang="en-US" altLang="zh-CN" sz="900" b="0" dirty="0" err="1">
                <a:solidFill>
                  <a:srgbClr val="9CDCFE"/>
                </a:solidFill>
                <a:effectLst/>
                <a:latin typeface="Consolas" panose="020B0609020204030204" pitchFamily="49" charset="0"/>
              </a:rPr>
              <a:t>non_geo_features</a:t>
            </a:r>
            <a:r>
              <a:rPr lang="en-US" altLang="zh-CN" sz="900" b="0" dirty="0">
                <a:solidFill>
                  <a:srgbClr val="CCCCCC"/>
                </a:solidFill>
                <a:effectLst/>
                <a:latin typeface="Consolas" panose="020B0609020204030204" pitchFamily="49" charset="0"/>
              </a:rPr>
              <a:t>]</a:t>
            </a:r>
          </a:p>
          <a:p>
            <a:r>
              <a:rPr lang="en-US" altLang="zh-CN" sz="900" b="0" dirty="0" err="1">
                <a:solidFill>
                  <a:srgbClr val="9CDCFE"/>
                </a:solidFill>
                <a:effectLst/>
                <a:latin typeface="Consolas" panose="020B0609020204030204" pitchFamily="49" charset="0"/>
              </a:rPr>
              <a:t>X_geo</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4FC1FF"/>
                </a:solidFill>
                <a:effectLst/>
                <a:latin typeface="Consolas" panose="020B0609020204030204" pitchFamily="49" charset="0"/>
              </a:rPr>
              <a:t>X</a:t>
            </a:r>
            <a:r>
              <a:rPr lang="en-US" altLang="zh-CN" sz="900" b="0" dirty="0">
                <a:solidFill>
                  <a:srgbClr val="CCCCCC"/>
                </a:solidFill>
                <a:effectLst/>
                <a:latin typeface="Consolas" panose="020B0609020204030204" pitchFamily="49" charset="0"/>
              </a:rPr>
              <a:t>[</a:t>
            </a:r>
            <a:r>
              <a:rPr lang="en-US" altLang="zh-CN" sz="900" b="0" dirty="0" err="1">
                <a:solidFill>
                  <a:srgbClr val="9CDCFE"/>
                </a:solidFill>
                <a:effectLst/>
                <a:latin typeface="Consolas" panose="020B0609020204030204" pitchFamily="49" charset="0"/>
              </a:rPr>
              <a:t>geo_features</a:t>
            </a:r>
            <a:r>
              <a:rPr lang="en-US" altLang="zh-CN" sz="900" b="0" dirty="0">
                <a:solidFill>
                  <a:srgbClr val="CCCCCC"/>
                </a:solidFill>
                <a:effectLst/>
                <a:latin typeface="Consolas" panose="020B0609020204030204" pitchFamily="49" charset="0"/>
              </a:rPr>
              <a:t>]</a:t>
            </a:r>
          </a:p>
          <a:p>
            <a:br>
              <a:rPr lang="en-US" altLang="zh-CN" sz="1200" b="1" dirty="0">
                <a:solidFill>
                  <a:srgbClr val="CCCCCC"/>
                </a:solidFill>
                <a:effectLst/>
                <a:latin typeface="Consolas" panose="020B0609020204030204" pitchFamily="49" charset="0"/>
              </a:rPr>
            </a:br>
            <a:r>
              <a:rPr lang="en-US" altLang="zh-CN" sz="1200" b="1" dirty="0">
                <a:solidFill>
                  <a:srgbClr val="6A9955"/>
                </a:solidFill>
                <a:effectLst/>
                <a:latin typeface="Consolas" panose="020B0609020204030204" pitchFamily="49" charset="0"/>
              </a:rPr>
              <a:t># </a:t>
            </a:r>
            <a:r>
              <a:rPr lang="zh-CN" altLang="en-US" sz="1200" b="1" dirty="0">
                <a:solidFill>
                  <a:srgbClr val="6A9955"/>
                </a:solidFill>
                <a:effectLst/>
                <a:latin typeface="Consolas" panose="020B0609020204030204" pitchFamily="49" charset="0"/>
              </a:rPr>
              <a:t>使用</a:t>
            </a:r>
            <a:r>
              <a:rPr lang="en-US" altLang="zh-CN" sz="1200" b="1" dirty="0" err="1">
                <a:solidFill>
                  <a:srgbClr val="6A9955"/>
                </a:solidFill>
                <a:effectLst/>
                <a:latin typeface="Consolas" panose="020B0609020204030204" pitchFamily="49" charset="0"/>
              </a:rPr>
              <a:t>SelectKBest</a:t>
            </a:r>
            <a:r>
              <a:rPr lang="zh-CN" altLang="en-US" sz="1200" b="1" dirty="0">
                <a:solidFill>
                  <a:srgbClr val="6A9955"/>
                </a:solidFill>
                <a:effectLst/>
                <a:latin typeface="Consolas" panose="020B0609020204030204" pitchFamily="49" charset="0"/>
              </a:rPr>
              <a:t>选择最佳特征</a:t>
            </a:r>
            <a:endParaRPr lang="zh-CN" altLang="en-US" sz="1200" b="1" dirty="0">
              <a:solidFill>
                <a:srgbClr val="CCCCCC"/>
              </a:solidFill>
              <a:effectLst/>
              <a:latin typeface="Consolas" panose="020B0609020204030204" pitchFamily="49" charset="0"/>
            </a:endParaRPr>
          </a:p>
          <a:p>
            <a:r>
              <a:rPr lang="en-US" altLang="zh-CN" sz="900" b="0" dirty="0">
                <a:solidFill>
                  <a:srgbClr val="9CDCFE"/>
                </a:solidFill>
                <a:effectLst/>
                <a:latin typeface="Consolas" panose="020B0609020204030204" pitchFamily="49" charset="0"/>
              </a:rPr>
              <a:t>selector</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4EC9B0"/>
                </a:solidFill>
                <a:effectLst/>
                <a:latin typeface="Consolas" panose="020B0609020204030204" pitchFamily="49" charset="0"/>
              </a:rPr>
              <a:t>SelectKBest</a:t>
            </a:r>
            <a:r>
              <a:rPr lang="en-US" altLang="zh-CN" sz="900" b="0" dirty="0">
                <a:solidFill>
                  <a:srgbClr val="CCCCCC"/>
                </a:solidFill>
                <a:effectLst/>
                <a:latin typeface="Consolas" panose="020B0609020204030204" pitchFamily="49" charset="0"/>
              </a:rPr>
              <a:t>(</a:t>
            </a:r>
            <a:r>
              <a:rPr lang="en-US" altLang="zh-CN" sz="900" b="0" dirty="0" err="1">
                <a:solidFill>
                  <a:srgbClr val="9CDCFE"/>
                </a:solidFill>
                <a:effectLst/>
                <a:latin typeface="Consolas" panose="020B0609020204030204" pitchFamily="49" charset="0"/>
              </a:rPr>
              <a:t>score_func</a:t>
            </a:r>
            <a:r>
              <a:rPr lang="en-US" altLang="zh-CN" sz="900" b="0" dirty="0">
                <a:solidFill>
                  <a:srgbClr val="D4D4D4"/>
                </a:solidFill>
                <a:effectLst/>
                <a:latin typeface="Consolas" panose="020B0609020204030204" pitchFamily="49" charset="0"/>
              </a:rPr>
              <a:t>=</a:t>
            </a:r>
            <a:r>
              <a:rPr lang="en-US" altLang="zh-CN" sz="900" b="0" dirty="0" err="1">
                <a:solidFill>
                  <a:srgbClr val="DCDCAA"/>
                </a:solidFill>
                <a:effectLst/>
                <a:latin typeface="Consolas" panose="020B0609020204030204" pitchFamily="49" charset="0"/>
              </a:rPr>
              <a:t>f_regression</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k</a:t>
            </a:r>
            <a:r>
              <a:rPr lang="en-US" altLang="zh-CN" sz="900" b="0" dirty="0">
                <a:solidFill>
                  <a:srgbClr val="D4D4D4"/>
                </a:solidFill>
                <a:effectLst/>
                <a:latin typeface="Consolas" panose="020B0609020204030204" pitchFamily="49" charset="0"/>
              </a:rPr>
              <a:t>=</a:t>
            </a:r>
            <a:r>
              <a:rPr lang="en-US" altLang="zh-CN" sz="900" b="0" dirty="0">
                <a:solidFill>
                  <a:srgbClr val="CE9178"/>
                </a:solidFill>
                <a:effectLst/>
                <a:latin typeface="Consolas" panose="020B0609020204030204" pitchFamily="49" charset="0"/>
              </a:rPr>
              <a:t>'all'</a:t>
            </a:r>
            <a:r>
              <a:rPr lang="en-US" altLang="zh-CN" sz="900" b="0" dirty="0">
                <a:solidFill>
                  <a:srgbClr val="CCCCCC"/>
                </a:solidFill>
                <a:effectLst/>
                <a:latin typeface="Consolas" panose="020B0609020204030204" pitchFamily="49" charset="0"/>
              </a:rPr>
              <a:t>)</a:t>
            </a:r>
          </a:p>
          <a:p>
            <a:r>
              <a:rPr lang="en-US" altLang="zh-CN" sz="900" b="0" dirty="0" err="1">
                <a:solidFill>
                  <a:srgbClr val="9CDCFE"/>
                </a:solidFill>
                <a:effectLst/>
                <a:latin typeface="Consolas" panose="020B0609020204030204" pitchFamily="49" charset="0"/>
              </a:rPr>
              <a:t>X_non_geo_selected</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selector</a:t>
            </a:r>
            <a:r>
              <a:rPr lang="en-US" altLang="zh-CN" sz="900" b="0" dirty="0" err="1">
                <a:solidFill>
                  <a:srgbClr val="CCCCCC"/>
                </a:solidFill>
                <a:effectLst/>
                <a:latin typeface="Consolas" panose="020B0609020204030204" pitchFamily="49" charset="0"/>
              </a:rPr>
              <a:t>.</a:t>
            </a:r>
            <a:r>
              <a:rPr lang="en-US" altLang="zh-CN" sz="900" b="0" dirty="0" err="1">
                <a:solidFill>
                  <a:srgbClr val="DCDCAA"/>
                </a:solidFill>
                <a:effectLst/>
                <a:latin typeface="Consolas" panose="020B0609020204030204" pitchFamily="49" charset="0"/>
              </a:rPr>
              <a:t>fit_transform</a:t>
            </a:r>
            <a:r>
              <a:rPr lang="en-US" altLang="zh-CN" sz="900" b="0" dirty="0">
                <a:solidFill>
                  <a:srgbClr val="CCCCCC"/>
                </a:solidFill>
                <a:effectLst/>
                <a:latin typeface="Consolas" panose="020B0609020204030204" pitchFamily="49" charset="0"/>
              </a:rPr>
              <a:t>(</a:t>
            </a:r>
            <a:r>
              <a:rPr lang="en-US" altLang="zh-CN" sz="900" b="0" dirty="0" err="1">
                <a:solidFill>
                  <a:srgbClr val="9CDCFE"/>
                </a:solidFill>
                <a:effectLst/>
                <a:latin typeface="Consolas" panose="020B0609020204030204" pitchFamily="49" charset="0"/>
              </a:rPr>
              <a:t>X_non_geo</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y</a:t>
            </a:r>
            <a:r>
              <a:rPr lang="en-US" altLang="zh-CN" sz="900" b="0" dirty="0">
                <a:solidFill>
                  <a:srgbClr val="CCCCCC"/>
                </a:solidFill>
                <a:effectLst/>
                <a:latin typeface="Consolas" panose="020B0609020204030204" pitchFamily="49" charset="0"/>
              </a:rPr>
              <a:t>)</a:t>
            </a:r>
          </a:p>
          <a:p>
            <a:r>
              <a:rPr lang="en-US" altLang="zh-CN" sz="900" b="0" dirty="0" err="1">
                <a:solidFill>
                  <a:srgbClr val="9CDCFE"/>
                </a:solidFill>
                <a:effectLst/>
                <a:latin typeface="Consolas" panose="020B0609020204030204" pitchFamily="49" charset="0"/>
              </a:rPr>
              <a:t>selected_features</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selector</a:t>
            </a:r>
            <a:r>
              <a:rPr lang="en-US" altLang="zh-CN" sz="900" b="0" dirty="0" err="1">
                <a:solidFill>
                  <a:srgbClr val="CCCCCC"/>
                </a:solidFill>
                <a:effectLst/>
                <a:latin typeface="Consolas" panose="020B0609020204030204" pitchFamily="49" charset="0"/>
              </a:rPr>
              <a:t>.</a:t>
            </a:r>
            <a:r>
              <a:rPr lang="en-US" altLang="zh-CN" sz="900" b="0" dirty="0" err="1">
                <a:solidFill>
                  <a:srgbClr val="DCDCAA"/>
                </a:solidFill>
                <a:effectLst/>
                <a:latin typeface="Consolas" panose="020B0609020204030204" pitchFamily="49" charset="0"/>
              </a:rPr>
              <a:t>get_support</a:t>
            </a:r>
            <a:r>
              <a:rPr lang="en-US" altLang="zh-CN" sz="900" b="0" dirty="0">
                <a:solidFill>
                  <a:srgbClr val="CCCCCC"/>
                </a:solidFill>
                <a:effectLst/>
                <a:latin typeface="Consolas" panose="020B0609020204030204" pitchFamily="49" charset="0"/>
              </a:rPr>
              <a:t>(</a:t>
            </a:r>
            <a:r>
              <a:rPr lang="en-US" altLang="zh-CN" sz="900" b="0" dirty="0">
                <a:solidFill>
                  <a:srgbClr val="9CDCFE"/>
                </a:solidFill>
                <a:effectLst/>
                <a:latin typeface="Consolas" panose="020B0609020204030204" pitchFamily="49" charset="0"/>
              </a:rPr>
              <a:t>indices</a:t>
            </a:r>
            <a:r>
              <a:rPr lang="en-US" altLang="zh-CN" sz="900" b="0" dirty="0">
                <a:solidFill>
                  <a:srgbClr val="D4D4D4"/>
                </a:solidFill>
                <a:effectLst/>
                <a:latin typeface="Consolas" panose="020B0609020204030204" pitchFamily="49" charset="0"/>
              </a:rPr>
              <a:t>=</a:t>
            </a:r>
            <a:r>
              <a:rPr lang="en-US" altLang="zh-CN" sz="900" b="0" dirty="0">
                <a:solidFill>
                  <a:srgbClr val="569CD6"/>
                </a:solidFill>
                <a:effectLst/>
                <a:latin typeface="Consolas" panose="020B0609020204030204" pitchFamily="49" charset="0"/>
              </a:rPr>
              <a:t>True</a:t>
            </a:r>
            <a:r>
              <a:rPr lang="en-US" altLang="zh-CN" sz="900" b="0" dirty="0">
                <a:solidFill>
                  <a:srgbClr val="CCCCCC"/>
                </a:solidFill>
                <a:effectLst/>
                <a:latin typeface="Consolas" panose="020B0609020204030204" pitchFamily="49" charset="0"/>
              </a:rPr>
              <a:t>)</a:t>
            </a:r>
          </a:p>
          <a:p>
            <a:r>
              <a:rPr lang="en-US" altLang="zh-CN" sz="900" b="0" dirty="0" err="1">
                <a:solidFill>
                  <a:srgbClr val="9CDCFE"/>
                </a:solidFill>
                <a:effectLst/>
                <a:latin typeface="Consolas" panose="020B0609020204030204" pitchFamily="49" charset="0"/>
              </a:rPr>
              <a:t>selected_non_geo_features</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non_geo_features</a:t>
            </a:r>
            <a:r>
              <a:rPr lang="en-US" altLang="zh-CN" sz="900" b="0" dirty="0">
                <a:solidFill>
                  <a:srgbClr val="CCCCCC"/>
                </a:solidFill>
                <a:effectLst/>
                <a:latin typeface="Consolas" panose="020B0609020204030204" pitchFamily="49" charset="0"/>
              </a:rPr>
              <a:t>[</a:t>
            </a:r>
            <a:r>
              <a:rPr lang="en-US" altLang="zh-CN" sz="900" b="0" dirty="0" err="1">
                <a:solidFill>
                  <a:srgbClr val="9CDCFE"/>
                </a:solidFill>
                <a:effectLst/>
                <a:latin typeface="Consolas" panose="020B0609020204030204" pitchFamily="49" charset="0"/>
              </a:rPr>
              <a:t>i</a:t>
            </a:r>
            <a:r>
              <a:rPr lang="en-US" altLang="zh-CN" sz="900" b="0" dirty="0">
                <a:solidFill>
                  <a:srgbClr val="CCCCCC"/>
                </a:solidFill>
                <a:effectLst/>
                <a:latin typeface="Consolas" panose="020B0609020204030204" pitchFamily="49" charset="0"/>
              </a:rPr>
              <a:t>] </a:t>
            </a:r>
            <a:r>
              <a:rPr lang="en-US" altLang="zh-CN" sz="900" b="0" dirty="0">
                <a:solidFill>
                  <a:srgbClr val="C586C0"/>
                </a:solidFill>
                <a:effectLst/>
                <a:latin typeface="Consolas" panose="020B0609020204030204" pitchFamily="49" charset="0"/>
              </a:rPr>
              <a:t>for</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i</a:t>
            </a:r>
            <a:r>
              <a:rPr lang="en-US" altLang="zh-CN" sz="900" b="0" dirty="0">
                <a:solidFill>
                  <a:srgbClr val="CCCCCC"/>
                </a:solidFill>
                <a:effectLst/>
                <a:latin typeface="Consolas" panose="020B0609020204030204" pitchFamily="49" charset="0"/>
              </a:rPr>
              <a:t> </a:t>
            </a:r>
            <a:r>
              <a:rPr lang="en-US" altLang="zh-CN" sz="900" b="0" dirty="0">
                <a:solidFill>
                  <a:srgbClr val="C586C0"/>
                </a:solidFill>
                <a:effectLst/>
                <a:latin typeface="Consolas" panose="020B0609020204030204" pitchFamily="49" charset="0"/>
              </a:rPr>
              <a:t>in</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selected_features</a:t>
            </a:r>
            <a:r>
              <a:rPr lang="en-US" altLang="zh-CN" sz="900" b="0" dirty="0">
                <a:solidFill>
                  <a:srgbClr val="CCCCCC"/>
                </a:solidFill>
                <a:effectLst/>
                <a:latin typeface="Consolas" panose="020B0609020204030204" pitchFamily="49" charset="0"/>
              </a:rPr>
              <a:t>]</a:t>
            </a:r>
          </a:p>
          <a:p>
            <a:br>
              <a:rPr lang="en-US" altLang="zh-CN" sz="900" b="0" dirty="0">
                <a:solidFill>
                  <a:srgbClr val="CCCCCC"/>
                </a:solidFill>
                <a:effectLst/>
                <a:latin typeface="Consolas" panose="020B0609020204030204" pitchFamily="49" charset="0"/>
              </a:rPr>
            </a:br>
            <a:r>
              <a:rPr lang="en-US" altLang="zh-CN" sz="900" b="0" dirty="0">
                <a:solidFill>
                  <a:srgbClr val="6A9955"/>
                </a:solidFill>
                <a:effectLst/>
                <a:latin typeface="Consolas" panose="020B0609020204030204" pitchFamily="49" charset="0"/>
              </a:rPr>
              <a:t># </a:t>
            </a:r>
            <a:r>
              <a:rPr lang="zh-CN" altLang="en-US" sz="900" b="0" dirty="0">
                <a:solidFill>
                  <a:srgbClr val="6A9955"/>
                </a:solidFill>
                <a:effectLst/>
                <a:latin typeface="Consolas" panose="020B0609020204030204" pitchFamily="49" charset="0"/>
              </a:rPr>
              <a:t>合并选择的特征</a:t>
            </a:r>
            <a:endParaRPr lang="zh-CN" altLang="en-US" sz="900" b="0" dirty="0">
              <a:solidFill>
                <a:srgbClr val="CCCCCC"/>
              </a:solidFill>
              <a:effectLst/>
              <a:latin typeface="Consolas" panose="020B0609020204030204" pitchFamily="49" charset="0"/>
            </a:endParaRPr>
          </a:p>
          <a:p>
            <a:r>
              <a:rPr lang="en-US" altLang="zh-CN" sz="900" b="0" dirty="0" err="1">
                <a:solidFill>
                  <a:srgbClr val="9CDCFE"/>
                </a:solidFill>
                <a:effectLst/>
                <a:latin typeface="Consolas" panose="020B0609020204030204" pitchFamily="49" charset="0"/>
              </a:rPr>
              <a:t>selected_features</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geo_features</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selected_non_geo_features</a:t>
            </a:r>
            <a:endParaRPr lang="en-US" altLang="zh-CN" sz="900" b="0" dirty="0">
              <a:solidFill>
                <a:srgbClr val="CCCCCC"/>
              </a:solidFill>
              <a:effectLst/>
              <a:latin typeface="Consolas" panose="020B0609020204030204" pitchFamily="49" charset="0"/>
            </a:endParaRPr>
          </a:p>
          <a:p>
            <a:br>
              <a:rPr lang="en-US" altLang="zh-CN" sz="900" b="0" dirty="0">
                <a:solidFill>
                  <a:srgbClr val="CCCCCC"/>
                </a:solidFill>
                <a:effectLst/>
                <a:latin typeface="Consolas" panose="020B0609020204030204" pitchFamily="49" charset="0"/>
              </a:rPr>
            </a:br>
            <a:r>
              <a:rPr lang="zh-CN" altLang="en-US" sz="900" b="0" dirty="0">
                <a:solidFill>
                  <a:schemeClr val="accent3"/>
                </a:solidFill>
                <a:effectLst/>
                <a:latin typeface="Consolas" panose="020B0609020204030204" pitchFamily="49" charset="0"/>
              </a:rPr>
              <a:t>（省略）</a:t>
            </a:r>
            <a:endParaRPr lang="en-US" altLang="zh-CN" sz="900" b="0" dirty="0">
              <a:solidFill>
                <a:schemeClr val="accent3"/>
              </a:solidFill>
              <a:effectLst/>
              <a:latin typeface="Consolas" panose="020B0609020204030204" pitchFamily="49" charset="0"/>
            </a:endParaRPr>
          </a:p>
          <a:p>
            <a:r>
              <a:rPr lang="en-US" altLang="zh-CN" sz="900" b="0" dirty="0">
                <a:solidFill>
                  <a:srgbClr val="6A9955"/>
                </a:solidFill>
                <a:effectLst/>
                <a:latin typeface="Consolas" panose="020B0609020204030204" pitchFamily="49" charset="0"/>
              </a:rPr>
              <a:t># </a:t>
            </a:r>
            <a:r>
              <a:rPr lang="zh-CN" altLang="en-US" sz="900" b="0" dirty="0">
                <a:solidFill>
                  <a:srgbClr val="6A9955"/>
                </a:solidFill>
                <a:effectLst/>
                <a:latin typeface="Consolas" panose="020B0609020204030204" pitchFamily="49" charset="0"/>
              </a:rPr>
              <a:t>定义回归模型</a:t>
            </a:r>
            <a:endParaRPr lang="zh-CN" altLang="en-US" sz="900" b="0" dirty="0">
              <a:solidFill>
                <a:srgbClr val="CCCCCC"/>
              </a:solidFill>
              <a:effectLst/>
              <a:latin typeface="Consolas" panose="020B0609020204030204" pitchFamily="49" charset="0"/>
            </a:endParaRPr>
          </a:p>
          <a:p>
            <a:r>
              <a:rPr lang="en-US" altLang="zh-CN" sz="900" b="0" dirty="0">
                <a:solidFill>
                  <a:srgbClr val="9CDCFE"/>
                </a:solidFill>
                <a:effectLst/>
                <a:latin typeface="Consolas" panose="020B0609020204030204" pitchFamily="49" charset="0"/>
              </a:rPr>
              <a:t>models</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t>
            </a:r>
            <a:r>
              <a:rPr lang="en-US" altLang="zh-CN" sz="900" b="0" dirty="0" err="1">
                <a:solidFill>
                  <a:srgbClr val="CE9178"/>
                </a:solidFill>
                <a:effectLst/>
                <a:latin typeface="Consolas" panose="020B0609020204030204" pitchFamily="49" charset="0"/>
              </a:rPr>
              <a:t>LinearRegression</a:t>
            </a:r>
            <a:r>
              <a:rPr lang="en-US" altLang="zh-CN" sz="900" b="0" dirty="0">
                <a:solidFill>
                  <a:srgbClr val="CE9178"/>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4EC9B0"/>
                </a:solidFill>
                <a:effectLst/>
                <a:latin typeface="Consolas" panose="020B0609020204030204" pitchFamily="49" charset="0"/>
              </a:rPr>
              <a:t>LinearRegression</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'Ridge'</a:t>
            </a:r>
            <a:r>
              <a:rPr lang="en-US" altLang="zh-CN" sz="900" b="0" dirty="0">
                <a:solidFill>
                  <a:srgbClr val="CCCCCC"/>
                </a:solidFill>
                <a:effectLst/>
                <a:latin typeface="Consolas" panose="020B0609020204030204" pitchFamily="49" charset="0"/>
              </a:rPr>
              <a:t>: </a:t>
            </a:r>
            <a:r>
              <a:rPr lang="en-US" altLang="zh-CN" sz="900" b="0" dirty="0">
                <a:solidFill>
                  <a:srgbClr val="4EC9B0"/>
                </a:solidFill>
                <a:effectLst/>
                <a:latin typeface="Consolas" panose="020B0609020204030204" pitchFamily="49" charset="0"/>
              </a:rPr>
              <a:t>Ridge</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'Lasso'</a:t>
            </a:r>
            <a:r>
              <a:rPr lang="en-US" altLang="zh-CN" sz="900" b="0" dirty="0">
                <a:solidFill>
                  <a:srgbClr val="CCCCCC"/>
                </a:solidFill>
                <a:effectLst/>
                <a:latin typeface="Consolas" panose="020B0609020204030204" pitchFamily="49" charset="0"/>
              </a:rPr>
              <a:t>: </a:t>
            </a:r>
            <a:r>
              <a:rPr lang="en-US" altLang="zh-CN" sz="900" b="0" dirty="0">
                <a:solidFill>
                  <a:srgbClr val="4EC9B0"/>
                </a:solidFill>
                <a:effectLst/>
                <a:latin typeface="Consolas" panose="020B0609020204030204" pitchFamily="49" charset="0"/>
              </a:rPr>
              <a:t>Lasso</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t>
            </a:r>
            <a:r>
              <a:rPr lang="en-US" altLang="zh-CN" sz="900" b="0" dirty="0" err="1">
                <a:solidFill>
                  <a:srgbClr val="CE9178"/>
                </a:solidFill>
                <a:effectLst/>
                <a:latin typeface="Consolas" panose="020B0609020204030204" pitchFamily="49" charset="0"/>
              </a:rPr>
              <a:t>RandomForest</a:t>
            </a:r>
            <a:r>
              <a:rPr lang="en-US" altLang="zh-CN" sz="900" b="0" dirty="0">
                <a:solidFill>
                  <a:srgbClr val="CE9178"/>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4EC9B0"/>
                </a:solidFill>
                <a:effectLst/>
                <a:latin typeface="Consolas" panose="020B0609020204030204" pitchFamily="49" charset="0"/>
              </a:rPr>
              <a:t>RandomForestRegressor</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t>
            </a:r>
            <a:r>
              <a:rPr lang="en-US" altLang="zh-CN" sz="900" b="0" dirty="0" err="1">
                <a:solidFill>
                  <a:srgbClr val="CE9178"/>
                </a:solidFill>
                <a:effectLst/>
                <a:latin typeface="Consolas" panose="020B0609020204030204" pitchFamily="49" charset="0"/>
              </a:rPr>
              <a:t>GradientBoosting</a:t>
            </a:r>
            <a:r>
              <a:rPr lang="en-US" altLang="zh-CN" sz="900" b="0" dirty="0">
                <a:solidFill>
                  <a:srgbClr val="CE9178"/>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4EC9B0"/>
                </a:solidFill>
                <a:effectLst/>
                <a:latin typeface="Consolas" panose="020B0609020204030204" pitchFamily="49" charset="0"/>
              </a:rPr>
              <a:t>GradientBoostingRegressor</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a:t>
            </a:r>
          </a:p>
          <a:p>
            <a:br>
              <a:rPr lang="en-US" altLang="zh-CN" sz="900" b="0" dirty="0">
                <a:solidFill>
                  <a:srgbClr val="CCCCCC"/>
                </a:solidFill>
                <a:effectLst/>
                <a:latin typeface="Consolas" panose="020B0609020204030204" pitchFamily="49" charset="0"/>
              </a:rPr>
            </a:br>
            <a:r>
              <a:rPr lang="en-US" altLang="zh-CN" sz="900" b="0" dirty="0">
                <a:solidFill>
                  <a:srgbClr val="6A9955"/>
                </a:solidFill>
                <a:effectLst/>
                <a:latin typeface="Consolas" panose="020B0609020204030204" pitchFamily="49" charset="0"/>
              </a:rPr>
              <a:t># </a:t>
            </a:r>
            <a:r>
              <a:rPr lang="zh-CN" altLang="en-US" sz="900" b="0" dirty="0">
                <a:solidFill>
                  <a:srgbClr val="6A9955"/>
                </a:solidFill>
                <a:effectLst/>
                <a:latin typeface="Consolas" panose="020B0609020204030204" pitchFamily="49" charset="0"/>
              </a:rPr>
              <a:t>超参数调优</a:t>
            </a:r>
            <a:endParaRPr lang="zh-CN" altLang="en-US" sz="900" b="0" dirty="0">
              <a:solidFill>
                <a:srgbClr val="CCCCCC"/>
              </a:solidFill>
              <a:effectLst/>
              <a:latin typeface="Consolas" panose="020B0609020204030204" pitchFamily="49" charset="0"/>
            </a:endParaRPr>
          </a:p>
          <a:p>
            <a:r>
              <a:rPr lang="en-US" altLang="zh-CN" sz="900" b="0" dirty="0" err="1">
                <a:solidFill>
                  <a:srgbClr val="9CDCFE"/>
                </a:solidFill>
                <a:effectLst/>
                <a:latin typeface="Consolas" panose="020B0609020204030204" pitchFamily="49" charset="0"/>
              </a:rPr>
              <a:t>param_grids</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t>
            </a:r>
            <a:r>
              <a:rPr lang="en-US" altLang="zh-CN" sz="900" b="0" dirty="0" err="1">
                <a:solidFill>
                  <a:srgbClr val="CE9178"/>
                </a:solidFill>
                <a:effectLst/>
                <a:latin typeface="Consolas" panose="020B0609020204030204" pitchFamily="49" charset="0"/>
              </a:rPr>
              <a:t>LinearRegression</a:t>
            </a:r>
            <a:r>
              <a:rPr lang="en-US" altLang="zh-CN" sz="900" b="0" dirty="0">
                <a:solidFill>
                  <a:srgbClr val="CE9178"/>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'Ridge'</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t>
            </a:r>
            <a:r>
              <a:rPr lang="en-US" altLang="zh-CN" sz="900" b="0" dirty="0" err="1">
                <a:solidFill>
                  <a:srgbClr val="CE9178"/>
                </a:solidFill>
                <a:effectLst/>
                <a:latin typeface="Consolas" panose="020B0609020204030204" pitchFamily="49" charset="0"/>
              </a:rPr>
              <a:t>model__alpha</a:t>
            </a:r>
            <a:r>
              <a:rPr lang="en-US" altLang="zh-CN" sz="900" b="0" dirty="0">
                <a:solidFill>
                  <a:srgbClr val="CE9178"/>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0.1</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1.0</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10.0</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'Lasso'</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t>
            </a:r>
            <a:r>
              <a:rPr lang="en-US" altLang="zh-CN" sz="900" b="0" dirty="0" err="1">
                <a:solidFill>
                  <a:srgbClr val="CE9178"/>
                </a:solidFill>
                <a:effectLst/>
                <a:latin typeface="Consolas" panose="020B0609020204030204" pitchFamily="49" charset="0"/>
              </a:rPr>
              <a:t>model__alpha</a:t>
            </a:r>
            <a:r>
              <a:rPr lang="en-US" altLang="zh-CN" sz="900" b="0" dirty="0">
                <a:solidFill>
                  <a:srgbClr val="CE9178"/>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0.1</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1.0</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10.0</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t>
            </a:r>
            <a:r>
              <a:rPr lang="en-US" altLang="zh-CN" sz="900" b="0" dirty="0" err="1">
                <a:solidFill>
                  <a:srgbClr val="CE9178"/>
                </a:solidFill>
                <a:effectLst/>
                <a:latin typeface="Consolas" panose="020B0609020204030204" pitchFamily="49" charset="0"/>
              </a:rPr>
              <a:t>RandomForest</a:t>
            </a:r>
            <a:r>
              <a:rPr lang="en-US" altLang="zh-CN" sz="900" b="0" dirty="0">
                <a:solidFill>
                  <a:srgbClr val="CE9178"/>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'model__</a:t>
            </a:r>
            <a:r>
              <a:rPr lang="en-US" altLang="zh-CN" sz="900" b="0" dirty="0" err="1">
                <a:solidFill>
                  <a:srgbClr val="CE9178"/>
                </a:solidFill>
                <a:effectLst/>
                <a:latin typeface="Consolas" panose="020B0609020204030204" pitchFamily="49" charset="0"/>
              </a:rPr>
              <a:t>n_estimators</a:t>
            </a:r>
            <a:r>
              <a:rPr lang="en-US" altLang="zh-CN" sz="900" b="0" dirty="0">
                <a:solidFill>
                  <a:srgbClr val="CE9178"/>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50</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100</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200</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'model__</a:t>
            </a:r>
            <a:r>
              <a:rPr lang="en-US" altLang="zh-CN" sz="900" b="0" dirty="0" err="1">
                <a:solidFill>
                  <a:srgbClr val="CE9178"/>
                </a:solidFill>
                <a:effectLst/>
                <a:latin typeface="Consolas" panose="020B0609020204030204" pitchFamily="49" charset="0"/>
              </a:rPr>
              <a:t>max_depth</a:t>
            </a:r>
            <a:r>
              <a:rPr lang="en-US" altLang="zh-CN" sz="900" b="0" dirty="0">
                <a:solidFill>
                  <a:srgbClr val="CE9178"/>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569CD6"/>
                </a:solidFill>
                <a:effectLst/>
                <a:latin typeface="Consolas" panose="020B0609020204030204" pitchFamily="49" charset="0"/>
              </a:rPr>
              <a:t>None</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10</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20</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t>
            </a:r>
            <a:r>
              <a:rPr lang="en-US" altLang="zh-CN" sz="900" b="0" dirty="0" err="1">
                <a:solidFill>
                  <a:srgbClr val="CE9178"/>
                </a:solidFill>
                <a:effectLst/>
                <a:latin typeface="Consolas" panose="020B0609020204030204" pitchFamily="49" charset="0"/>
              </a:rPr>
              <a:t>GradientBoosting</a:t>
            </a:r>
            <a:r>
              <a:rPr lang="en-US" altLang="zh-CN" sz="900" b="0" dirty="0">
                <a:solidFill>
                  <a:srgbClr val="CE9178"/>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'model__</a:t>
            </a:r>
            <a:r>
              <a:rPr lang="en-US" altLang="zh-CN" sz="900" b="0" dirty="0" err="1">
                <a:solidFill>
                  <a:srgbClr val="CE9178"/>
                </a:solidFill>
                <a:effectLst/>
                <a:latin typeface="Consolas" panose="020B0609020204030204" pitchFamily="49" charset="0"/>
              </a:rPr>
              <a:t>n_estimators</a:t>
            </a:r>
            <a:r>
              <a:rPr lang="en-US" altLang="zh-CN" sz="900" b="0" dirty="0">
                <a:solidFill>
                  <a:srgbClr val="CE9178"/>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50</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100</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200</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'model__</a:t>
            </a:r>
            <a:r>
              <a:rPr lang="en-US" altLang="zh-CN" sz="900" b="0" dirty="0" err="1">
                <a:solidFill>
                  <a:srgbClr val="CE9178"/>
                </a:solidFill>
                <a:effectLst/>
                <a:latin typeface="Consolas" panose="020B0609020204030204" pitchFamily="49" charset="0"/>
              </a:rPr>
              <a:t>max_depth</a:t>
            </a:r>
            <a:r>
              <a:rPr lang="en-US" altLang="zh-CN" sz="900" b="0" dirty="0">
                <a:solidFill>
                  <a:srgbClr val="CE9178"/>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3</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5</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7</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a:t>
            </a:r>
          </a:p>
          <a:p>
            <a:br>
              <a:rPr lang="en-US" altLang="zh-CN" sz="900" b="0" dirty="0">
                <a:solidFill>
                  <a:srgbClr val="CCCCCC"/>
                </a:solidFill>
                <a:effectLst/>
                <a:latin typeface="Consolas" panose="020B0609020204030204" pitchFamily="49" charset="0"/>
              </a:rPr>
            </a:br>
            <a:r>
              <a:rPr lang="en-US" altLang="zh-CN" sz="900" b="0" dirty="0" err="1">
                <a:solidFill>
                  <a:srgbClr val="9CDCFE"/>
                </a:solidFill>
                <a:effectLst/>
                <a:latin typeface="Consolas" panose="020B0609020204030204" pitchFamily="49" charset="0"/>
              </a:rPr>
              <a:t>best_models</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p>
          <a:p>
            <a:r>
              <a:rPr lang="en-US" altLang="zh-CN" sz="900" b="0" dirty="0" err="1">
                <a:solidFill>
                  <a:srgbClr val="9CDCFE"/>
                </a:solidFill>
                <a:effectLst/>
                <a:latin typeface="Consolas" panose="020B0609020204030204" pitchFamily="49" charset="0"/>
              </a:rPr>
              <a:t>best_scores</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p>
          <a:p>
            <a:r>
              <a:rPr lang="zh-CN" altLang="en-US" sz="900" b="0" dirty="0">
                <a:solidFill>
                  <a:srgbClr val="CCCCCC"/>
                </a:solidFill>
                <a:effectLst/>
                <a:latin typeface="Consolas" panose="020B0609020204030204" pitchFamily="49" charset="0"/>
              </a:rPr>
              <a:t>（省略）</a:t>
            </a:r>
            <a:br>
              <a:rPr lang="en-US" altLang="zh-CN" sz="900" b="0" dirty="0">
                <a:solidFill>
                  <a:srgbClr val="CCCCCC"/>
                </a:solidFill>
                <a:effectLst/>
                <a:latin typeface="Consolas" panose="020B0609020204030204" pitchFamily="49" charset="0"/>
              </a:rPr>
            </a:br>
            <a:endParaRPr lang="en-US" altLang="zh-CN" sz="900" b="0" dirty="0">
              <a:solidFill>
                <a:srgbClr val="CCCCCC"/>
              </a:solidFill>
              <a:effectLst/>
              <a:latin typeface="Consolas" panose="020B0609020204030204" pitchFamily="49" charset="0"/>
            </a:endParaRPr>
          </a:p>
        </p:txBody>
      </p:sp>
      <p:sp>
        <p:nvSpPr>
          <p:cNvPr id="11" name="矩形 10">
            <a:extLst>
              <a:ext uri="{FF2B5EF4-FFF2-40B4-BE49-F238E27FC236}">
                <a16:creationId xmlns:a16="http://schemas.microsoft.com/office/drawing/2014/main" id="{00A15A7A-979E-7D4E-DEC0-99D7946F8995}"/>
              </a:ext>
            </a:extLst>
          </p:cNvPr>
          <p:cNvSpPr/>
          <p:nvPr/>
        </p:nvSpPr>
        <p:spPr>
          <a:xfrm>
            <a:off x="6353174" y="2108524"/>
            <a:ext cx="5000625" cy="817330"/>
          </a:xfrm>
          <a:prstGeom prst="rect">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9DADDBE9-CDE1-2EE9-4228-BE05D3BD5675}"/>
              </a:ext>
            </a:extLst>
          </p:cNvPr>
          <p:cNvSpPr/>
          <p:nvPr/>
        </p:nvSpPr>
        <p:spPr>
          <a:xfrm>
            <a:off x="9701984" y="3268145"/>
            <a:ext cx="2204901" cy="817330"/>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MSE=0.8476</a:t>
            </a:r>
          </a:p>
          <a:p>
            <a:pPr algn="ctr"/>
            <a:r>
              <a:rPr lang="en-US" altLang="zh-CN" dirty="0"/>
              <a:t>Step = 20</a:t>
            </a:r>
            <a:endParaRPr lang="zh-CN" altLang="en-US" dirty="0"/>
          </a:p>
        </p:txBody>
      </p:sp>
      <p:sp>
        <p:nvSpPr>
          <p:cNvPr id="13" name="矩形 12">
            <a:extLst>
              <a:ext uri="{FF2B5EF4-FFF2-40B4-BE49-F238E27FC236}">
                <a16:creationId xmlns:a16="http://schemas.microsoft.com/office/drawing/2014/main" id="{D92C0321-A3DE-C4C1-A16B-2CD779F190E9}"/>
              </a:ext>
            </a:extLst>
          </p:cNvPr>
          <p:cNvSpPr/>
          <p:nvPr/>
        </p:nvSpPr>
        <p:spPr>
          <a:xfrm>
            <a:off x="80007" y="5406559"/>
            <a:ext cx="6142130" cy="1289516"/>
          </a:xfrm>
          <a:prstGeom prst="rect">
            <a:avLst/>
          </a:prstGeom>
          <a:noFill/>
          <a:ln w="38100">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9FF27CFA-400B-6A9B-5E30-EFC5450BE03E}"/>
              </a:ext>
            </a:extLst>
          </p:cNvPr>
          <p:cNvSpPr/>
          <p:nvPr/>
        </p:nvSpPr>
        <p:spPr>
          <a:xfrm>
            <a:off x="80007" y="5154047"/>
            <a:ext cx="6142130" cy="457946"/>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本阶段结论</a:t>
            </a:r>
            <a:endParaRPr lang="en-US" altLang="zh-CN" b="1" dirty="0">
              <a:solidFill>
                <a:schemeClr val="tx1"/>
              </a:solidFill>
            </a:endParaRPr>
          </a:p>
        </p:txBody>
      </p:sp>
      <p:sp>
        <p:nvSpPr>
          <p:cNvPr id="19" name="矩形: 圆角 18">
            <a:extLst>
              <a:ext uri="{FF2B5EF4-FFF2-40B4-BE49-F238E27FC236}">
                <a16:creationId xmlns:a16="http://schemas.microsoft.com/office/drawing/2014/main" id="{0892EB73-1153-1F26-2908-B31653D9DB8E}"/>
              </a:ext>
            </a:extLst>
          </p:cNvPr>
          <p:cNvSpPr/>
          <p:nvPr/>
        </p:nvSpPr>
        <p:spPr>
          <a:xfrm>
            <a:off x="81707" y="4345339"/>
            <a:ext cx="6131110" cy="319358"/>
          </a:xfrm>
          <a:prstGeom prst="roundRect">
            <a:avLst/>
          </a:prstGeom>
          <a:solidFill>
            <a:srgbClr val="DF3F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程序目前问题</a:t>
            </a:r>
            <a:endParaRPr lang="en-US" altLang="zh-CN" b="1" dirty="0">
              <a:solidFill>
                <a:schemeClr val="tx1"/>
              </a:solidFill>
            </a:endParaRPr>
          </a:p>
        </p:txBody>
      </p:sp>
      <p:sp>
        <p:nvSpPr>
          <p:cNvPr id="23" name="文本框 22">
            <a:extLst>
              <a:ext uri="{FF2B5EF4-FFF2-40B4-BE49-F238E27FC236}">
                <a16:creationId xmlns:a16="http://schemas.microsoft.com/office/drawing/2014/main" id="{3AE80565-EA7D-B264-6FE5-C2F3775AEC95}"/>
              </a:ext>
            </a:extLst>
          </p:cNvPr>
          <p:cNvSpPr txBox="1"/>
          <p:nvPr/>
        </p:nvSpPr>
        <p:spPr>
          <a:xfrm>
            <a:off x="42722" y="4641326"/>
            <a:ext cx="6142131" cy="584775"/>
          </a:xfrm>
          <a:prstGeom prst="rect">
            <a:avLst/>
          </a:prstGeom>
          <a:noFill/>
        </p:spPr>
        <p:txBody>
          <a:bodyPr wrap="square">
            <a:spAutoFit/>
          </a:bodyPr>
          <a:lstStyle/>
          <a:p>
            <a:endParaRPr lang="en-US" altLang="zh-CN" sz="1600" b="1" dirty="0">
              <a:solidFill>
                <a:srgbClr val="FF0000"/>
              </a:solidFill>
            </a:endParaRPr>
          </a:p>
          <a:p>
            <a:endParaRPr lang="en-US" altLang="zh-CN" sz="1600" dirty="0"/>
          </a:p>
        </p:txBody>
      </p:sp>
      <p:sp>
        <p:nvSpPr>
          <p:cNvPr id="6" name="文本框 5">
            <a:extLst>
              <a:ext uri="{FF2B5EF4-FFF2-40B4-BE49-F238E27FC236}">
                <a16:creationId xmlns:a16="http://schemas.microsoft.com/office/drawing/2014/main" id="{0BFB25C4-4F73-D4AC-A626-980D4E4A1D00}"/>
              </a:ext>
            </a:extLst>
          </p:cNvPr>
          <p:cNvSpPr txBox="1"/>
          <p:nvPr/>
        </p:nvSpPr>
        <p:spPr>
          <a:xfrm>
            <a:off x="0" y="4690270"/>
            <a:ext cx="6262686" cy="369332"/>
          </a:xfrm>
          <a:prstGeom prst="rect">
            <a:avLst/>
          </a:prstGeom>
          <a:noFill/>
        </p:spPr>
        <p:txBody>
          <a:bodyPr wrap="square">
            <a:spAutoFit/>
          </a:bodyPr>
          <a:lstStyle/>
          <a:p>
            <a:r>
              <a:rPr lang="en-US" altLang="zh-CN" sz="1800" dirty="0"/>
              <a:t>1.</a:t>
            </a:r>
            <a:r>
              <a:rPr lang="zh-CN" altLang="en-US" sz="1800" dirty="0"/>
              <a:t>装模做样地使用 </a:t>
            </a:r>
            <a:r>
              <a:rPr lang="en-US" altLang="zh-CN" sz="1800" dirty="0" err="1"/>
              <a:t>f_regression</a:t>
            </a:r>
            <a:r>
              <a:rPr lang="zh-CN" altLang="en-US" sz="1800" dirty="0"/>
              <a:t>，但是实际上参数还是 </a:t>
            </a:r>
            <a:r>
              <a:rPr lang="en-US" altLang="zh-CN" sz="1800" dirty="0"/>
              <a:t>k =“all”</a:t>
            </a:r>
          </a:p>
        </p:txBody>
      </p:sp>
      <p:sp>
        <p:nvSpPr>
          <p:cNvPr id="7" name="文本框 6">
            <a:extLst>
              <a:ext uri="{FF2B5EF4-FFF2-40B4-BE49-F238E27FC236}">
                <a16:creationId xmlns:a16="http://schemas.microsoft.com/office/drawing/2014/main" id="{18F33E7C-49E8-F0EE-AA47-F0DDF6409893}"/>
              </a:ext>
            </a:extLst>
          </p:cNvPr>
          <p:cNvSpPr txBox="1"/>
          <p:nvPr/>
        </p:nvSpPr>
        <p:spPr>
          <a:xfrm>
            <a:off x="42722" y="5611993"/>
            <a:ext cx="6142131" cy="1077218"/>
          </a:xfrm>
          <a:prstGeom prst="rect">
            <a:avLst/>
          </a:prstGeom>
          <a:noFill/>
        </p:spPr>
        <p:txBody>
          <a:bodyPr wrap="square">
            <a:spAutoFit/>
          </a:bodyPr>
          <a:lstStyle/>
          <a:p>
            <a:r>
              <a:rPr lang="zh-CN" altLang="en-US" sz="1600" dirty="0"/>
              <a:t>相较于</a:t>
            </a:r>
            <a:r>
              <a:rPr lang="en-US" altLang="zh-CN" sz="1600" dirty="0"/>
              <a:t>Test4, </a:t>
            </a:r>
            <a:r>
              <a:rPr lang="zh-CN" altLang="en-US" sz="1600" dirty="0"/>
              <a:t>程序整体的架构变得非常规整了，同时</a:t>
            </a:r>
            <a:r>
              <a:rPr lang="en-US" altLang="zh-CN" sz="1600" dirty="0"/>
              <a:t>MSE</a:t>
            </a:r>
            <a:r>
              <a:rPr lang="zh-CN" altLang="en-US" sz="1600" dirty="0"/>
              <a:t>已经够到了</a:t>
            </a:r>
            <a:r>
              <a:rPr lang="en-US" altLang="zh-CN" sz="1600" b="1" u="sng" dirty="0">
                <a:solidFill>
                  <a:srgbClr val="FF0000"/>
                </a:solidFill>
              </a:rPr>
              <a:t>strong baseline MSE = 0.8477</a:t>
            </a:r>
            <a:r>
              <a:rPr lang="zh-CN" altLang="en-US" sz="1600" dirty="0"/>
              <a:t>，</a:t>
            </a:r>
            <a:r>
              <a:rPr lang="en-US" altLang="zh-CN" sz="1600" dirty="0"/>
              <a:t>test 4 </a:t>
            </a:r>
            <a:r>
              <a:rPr lang="zh-CN" altLang="en-US" sz="1600" dirty="0"/>
              <a:t>中的错误方向仅仅剩下参数选择的问题，这里只要能改成 </a:t>
            </a:r>
            <a:r>
              <a:rPr lang="en-US" altLang="zh-CN" sz="1600" dirty="0"/>
              <a:t>k=20</a:t>
            </a:r>
            <a:r>
              <a:rPr lang="zh-CN" altLang="en-US" sz="1600" dirty="0"/>
              <a:t>，本次实验就圆满结束了。</a:t>
            </a:r>
            <a:endParaRPr lang="en-US" altLang="zh-CN" sz="1600" dirty="0"/>
          </a:p>
          <a:p>
            <a:r>
              <a:rPr lang="en-US" altLang="zh-CN" sz="1600" dirty="0"/>
              <a:t>【</a:t>
            </a:r>
            <a:r>
              <a:rPr lang="zh-CN" altLang="en-US" sz="1600" dirty="0"/>
              <a:t>我手动改过一下试了试，已经到 </a:t>
            </a:r>
            <a:r>
              <a:rPr lang="en-US" altLang="zh-CN" sz="1600" dirty="0"/>
              <a:t>0.82</a:t>
            </a:r>
            <a:r>
              <a:rPr lang="zh-CN" altLang="en-US" sz="1600" dirty="0"/>
              <a:t>级别了</a:t>
            </a:r>
            <a:r>
              <a:rPr lang="en-US" altLang="zh-CN" sz="1600" dirty="0"/>
              <a:t>】</a:t>
            </a:r>
          </a:p>
        </p:txBody>
      </p:sp>
    </p:spTree>
    <p:extLst>
      <p:ext uri="{BB962C8B-B14F-4D97-AF65-F5344CB8AC3E}">
        <p14:creationId xmlns:p14="http://schemas.microsoft.com/office/powerpoint/2010/main" val="21098917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BCCFAD91-281B-9D71-9CAE-E899BB03895C}"/>
              </a:ext>
            </a:extLst>
          </p:cNvPr>
          <p:cNvSpPr/>
          <p:nvPr/>
        </p:nvSpPr>
        <p:spPr>
          <a:xfrm>
            <a:off x="80006" y="5329311"/>
            <a:ext cx="12026405" cy="1521248"/>
          </a:xfrm>
          <a:prstGeom prst="rect">
            <a:avLst/>
          </a:prstGeom>
          <a:noFill/>
          <a:ln w="38100">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5AE7306F-F9C5-7E8F-F438-D305513312F9}"/>
              </a:ext>
            </a:extLst>
          </p:cNvPr>
          <p:cNvSpPr/>
          <p:nvPr/>
        </p:nvSpPr>
        <p:spPr>
          <a:xfrm>
            <a:off x="6315349" y="4171634"/>
            <a:ext cx="5860335" cy="851353"/>
          </a:xfrm>
          <a:prstGeom prst="rect">
            <a:avLst/>
          </a:prstGeom>
          <a:noFill/>
          <a:ln w="38100">
            <a:solidFill>
              <a:srgbClr val="DF3F3F"/>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638B36D6-C90D-0A40-A28E-3BBA9116D50D}"/>
              </a:ext>
            </a:extLst>
          </p:cNvPr>
          <p:cNvSpPr txBox="1"/>
          <p:nvPr/>
        </p:nvSpPr>
        <p:spPr>
          <a:xfrm>
            <a:off x="-69669" y="0"/>
            <a:ext cx="12435840" cy="461665"/>
          </a:xfrm>
          <a:prstGeom prst="rect">
            <a:avLst/>
          </a:prstGeom>
          <a:noFill/>
        </p:spPr>
        <p:txBody>
          <a:bodyPr wrap="square" rtlCol="0">
            <a:spAutoFit/>
          </a:bodyPr>
          <a:lstStyle/>
          <a:p>
            <a:r>
              <a:rPr lang="zh-CN" altLang="en-US" sz="2400" b="1" dirty="0"/>
              <a:t>实验结果</a:t>
            </a:r>
            <a:r>
              <a:rPr lang="en-US" altLang="zh-CN" sz="2400" b="1" dirty="0"/>
              <a:t>(X)</a:t>
            </a:r>
            <a:r>
              <a:rPr lang="zh-CN" altLang="en-US" sz="2400" b="1" dirty="0"/>
              <a:t> </a:t>
            </a:r>
            <a:r>
              <a:rPr lang="en-US" altLang="zh-CN" sz="2400" b="1" dirty="0"/>
              <a:t>—— "</a:t>
            </a:r>
            <a:r>
              <a:rPr lang="zh-CN" altLang="en-US" sz="2400" b="1" dirty="0"/>
              <a:t>可是</a:t>
            </a:r>
            <a:r>
              <a:rPr lang="en-US" altLang="zh-CN" sz="2400" b="1" dirty="0"/>
              <a:t>admin</a:t>
            </a:r>
            <a:r>
              <a:rPr lang="zh-CN" altLang="en-US" sz="2400" b="1" dirty="0"/>
              <a:t>，</a:t>
            </a:r>
            <a:r>
              <a:rPr lang="en-US" altLang="zh-CN" sz="2400" b="1" dirty="0"/>
              <a:t>'</a:t>
            </a:r>
            <a:r>
              <a:rPr lang="zh-CN" altLang="en-US" sz="2400" b="1" dirty="0"/>
              <a:t>人</a:t>
            </a:r>
            <a:r>
              <a:rPr lang="en-US" altLang="zh-CN" sz="2400" b="1" dirty="0"/>
              <a:t>'</a:t>
            </a:r>
            <a:r>
              <a:rPr lang="zh-CN" altLang="en-US" sz="2400" b="1" dirty="0"/>
              <a:t>生是旷野</a:t>
            </a:r>
            <a:r>
              <a:rPr lang="en-US" altLang="zh-CN" sz="2400" b="1" dirty="0"/>
              <a:t>"[</a:t>
            </a:r>
            <a:r>
              <a:rPr lang="zh-CN" altLang="en-US" sz="2400" b="1" dirty="0"/>
              <a:t>不要给予其太明确的 </a:t>
            </a:r>
            <a:r>
              <a:rPr lang="en-US" altLang="zh-CN" sz="2400" b="1" dirty="0"/>
              <a:t>prompt]</a:t>
            </a:r>
          </a:p>
        </p:txBody>
      </p:sp>
      <p:sp>
        <p:nvSpPr>
          <p:cNvPr id="3" name="矩形 2">
            <a:extLst>
              <a:ext uri="{FF2B5EF4-FFF2-40B4-BE49-F238E27FC236}">
                <a16:creationId xmlns:a16="http://schemas.microsoft.com/office/drawing/2014/main" id="{F4D59BA9-075A-07EC-E601-505B4D3EC662}"/>
              </a:ext>
            </a:extLst>
          </p:cNvPr>
          <p:cNvSpPr/>
          <p:nvPr/>
        </p:nvSpPr>
        <p:spPr>
          <a:xfrm>
            <a:off x="95246" y="598242"/>
            <a:ext cx="6105529" cy="3461934"/>
          </a:xfrm>
          <a:prstGeom prst="rect">
            <a:avLst/>
          </a:prstGeom>
          <a:noFill/>
          <a:ln w="38100">
            <a:solidFill>
              <a:schemeClr val="accent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圆角 3">
            <a:extLst>
              <a:ext uri="{FF2B5EF4-FFF2-40B4-BE49-F238E27FC236}">
                <a16:creationId xmlns:a16="http://schemas.microsoft.com/office/drawing/2014/main" id="{AAF3C105-7FFE-9B74-8876-B9ABB2C11123}"/>
              </a:ext>
            </a:extLst>
          </p:cNvPr>
          <p:cNvSpPr/>
          <p:nvPr/>
        </p:nvSpPr>
        <p:spPr>
          <a:xfrm>
            <a:off x="104772" y="583656"/>
            <a:ext cx="6096003" cy="407606"/>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Test X </a:t>
            </a:r>
            <a:r>
              <a:rPr lang="zh-CN" altLang="en-US" sz="1600" b="1" dirty="0">
                <a:solidFill>
                  <a:schemeClr val="tx1"/>
                </a:solidFill>
              </a:rPr>
              <a:t>的 </a:t>
            </a:r>
            <a:r>
              <a:rPr lang="en-US" altLang="zh-CN" sz="1600" b="1" dirty="0">
                <a:solidFill>
                  <a:schemeClr val="tx1"/>
                </a:solidFill>
              </a:rPr>
              <a:t>task prompt</a:t>
            </a:r>
          </a:p>
        </p:txBody>
      </p:sp>
      <p:sp>
        <p:nvSpPr>
          <p:cNvPr id="9" name="文本框 8">
            <a:extLst>
              <a:ext uri="{FF2B5EF4-FFF2-40B4-BE49-F238E27FC236}">
                <a16:creationId xmlns:a16="http://schemas.microsoft.com/office/drawing/2014/main" id="{A9F13C24-C9CB-BABD-3CC5-0F76C2E69965}"/>
              </a:ext>
            </a:extLst>
          </p:cNvPr>
          <p:cNvSpPr txBox="1"/>
          <p:nvPr/>
        </p:nvSpPr>
        <p:spPr>
          <a:xfrm>
            <a:off x="42722" y="951633"/>
            <a:ext cx="6158053" cy="2893100"/>
          </a:xfrm>
          <a:prstGeom prst="rect">
            <a:avLst/>
          </a:prstGeom>
          <a:noFill/>
        </p:spPr>
        <p:txBody>
          <a:bodyPr wrap="square">
            <a:spAutoFit/>
          </a:bodyPr>
          <a:lstStyle/>
          <a:p>
            <a:r>
              <a:rPr lang="zh-CN" altLang="en-US" sz="1400" dirty="0"/>
              <a:t> 你的任务是基于前两天的调查结果和行为数据，预测美国各州在第</a:t>
            </a:r>
            <a:r>
              <a:rPr lang="en-US" altLang="zh-CN" sz="1400" dirty="0"/>
              <a:t>3</a:t>
            </a:r>
            <a:r>
              <a:rPr lang="zh-CN" altLang="en-US" sz="1400" dirty="0"/>
              <a:t>天检测出</a:t>
            </a:r>
            <a:r>
              <a:rPr lang="en-US" altLang="zh-CN" sz="1400" dirty="0"/>
              <a:t>COVID-19</a:t>
            </a:r>
            <a:r>
              <a:rPr lang="zh-CN" altLang="en-US" sz="1400" dirty="0"/>
              <a:t>阳性的概率。</a:t>
            </a:r>
          </a:p>
          <a:p>
            <a:r>
              <a:rPr lang="zh-CN" altLang="en-US" sz="1400" dirty="0"/>
              <a:t>    这是一个回归的机器学习任务，请不要使用分类相关的机器学习算法。</a:t>
            </a:r>
          </a:p>
          <a:p>
            <a:r>
              <a:rPr lang="zh-CN" altLang="en-US" sz="1400" b="1" dirty="0">
                <a:solidFill>
                  <a:schemeClr val="accent1"/>
                </a:solidFill>
              </a:rPr>
              <a:t>    给定的数据集中包含</a:t>
            </a:r>
            <a:r>
              <a:rPr lang="en-US" altLang="zh-CN" sz="1400" b="1" dirty="0">
                <a:solidFill>
                  <a:schemeClr val="accent1"/>
                </a:solidFill>
              </a:rPr>
              <a:t>54</a:t>
            </a:r>
            <a:r>
              <a:rPr lang="zh-CN" altLang="en-US" sz="1400" b="1" dirty="0">
                <a:solidFill>
                  <a:schemeClr val="accent1"/>
                </a:solidFill>
              </a:rPr>
              <a:t>个特征，但并非所有特征都与预测目标相关或适合建模。</a:t>
            </a:r>
          </a:p>
          <a:p>
            <a:r>
              <a:rPr lang="zh-CN" altLang="en-US" sz="1400" dirty="0"/>
              <a:t>    在完成任务时，请注意以下要求：</a:t>
            </a:r>
          </a:p>
          <a:p>
            <a:r>
              <a:rPr lang="zh-CN" altLang="en-US" sz="1400" b="1" dirty="0">
                <a:solidFill>
                  <a:schemeClr val="accent1"/>
                </a:solidFill>
              </a:rPr>
              <a:t>    </a:t>
            </a:r>
            <a:r>
              <a:rPr lang="en-US" altLang="zh-CN" sz="1400" b="1" dirty="0">
                <a:solidFill>
                  <a:schemeClr val="accent1"/>
                </a:solidFill>
              </a:rPr>
              <a:t>1. </a:t>
            </a:r>
            <a:r>
              <a:rPr lang="zh-CN" altLang="en-US" sz="1400" b="1" dirty="0">
                <a:solidFill>
                  <a:schemeClr val="accent1"/>
                </a:solidFill>
              </a:rPr>
              <a:t>特征选择时，</a:t>
            </a:r>
            <a:r>
              <a:rPr lang="zh-CN" altLang="en-US" sz="1400" b="1" dirty="0">
                <a:solidFill>
                  <a:srgbClr val="FF0000"/>
                </a:solidFill>
              </a:rPr>
              <a:t>保留</a:t>
            </a:r>
            <a:r>
              <a:rPr lang="zh-CN" altLang="en-US" sz="1400" b="1" dirty="0">
                <a:solidFill>
                  <a:schemeClr val="accent1"/>
                </a:solidFill>
              </a:rPr>
              <a:t>所有与地理区域相关的特征（如各州的编码特征，例如 </a:t>
            </a:r>
            <a:r>
              <a:rPr lang="en-US" altLang="zh-CN" sz="1400" b="1" dirty="0">
                <a:solidFill>
                  <a:schemeClr val="accent1"/>
                </a:solidFill>
              </a:rPr>
              <a:t>AL</a:t>
            </a:r>
            <a:r>
              <a:rPr lang="zh-CN" altLang="en-US" sz="1400" b="1" dirty="0">
                <a:solidFill>
                  <a:schemeClr val="accent1"/>
                </a:solidFill>
              </a:rPr>
              <a:t>、</a:t>
            </a:r>
            <a:r>
              <a:rPr lang="en-US" altLang="zh-CN" sz="1400" b="1" dirty="0">
                <a:solidFill>
                  <a:schemeClr val="accent1"/>
                </a:solidFill>
              </a:rPr>
              <a:t>CA </a:t>
            </a:r>
            <a:r>
              <a:rPr lang="zh-CN" altLang="en-US" sz="1400" b="1" dirty="0">
                <a:solidFill>
                  <a:schemeClr val="accent1"/>
                </a:solidFill>
              </a:rPr>
              <a:t>等），尝试使用合理的方法对非地理特征进行筛选，以得到最准确的预测。</a:t>
            </a:r>
          </a:p>
          <a:p>
            <a:r>
              <a:rPr lang="zh-CN" altLang="en-US" sz="1400" dirty="0"/>
              <a:t>    </a:t>
            </a:r>
            <a:r>
              <a:rPr lang="en-US" altLang="zh-CN" sz="1400" dirty="0"/>
              <a:t>2. </a:t>
            </a:r>
            <a:r>
              <a:rPr lang="zh-CN" altLang="en-US" sz="1400" dirty="0"/>
              <a:t>尝试多种回归模型，并通过合理的方法找到性能最佳的模型。</a:t>
            </a:r>
          </a:p>
          <a:p>
            <a:r>
              <a:rPr lang="zh-CN" altLang="en-US" sz="1400" dirty="0"/>
              <a:t>    </a:t>
            </a:r>
            <a:r>
              <a:rPr lang="en-US" altLang="zh-CN" sz="1400" dirty="0"/>
              <a:t>3. </a:t>
            </a:r>
            <a:r>
              <a:rPr lang="zh-CN" altLang="en-US" sz="1400" dirty="0"/>
              <a:t>数据集是完整的，请不要在结果中输出数据集内容。</a:t>
            </a:r>
          </a:p>
          <a:p>
            <a:r>
              <a:rPr lang="zh-CN" altLang="en-US" sz="1400" dirty="0"/>
              <a:t>    </a:t>
            </a:r>
            <a:r>
              <a:rPr lang="en-US" altLang="zh-CN" sz="1400" dirty="0"/>
              <a:t>4. </a:t>
            </a:r>
            <a:r>
              <a:rPr lang="zh-CN" altLang="en-US" sz="1400" dirty="0"/>
              <a:t>最终，请对 </a:t>
            </a:r>
            <a:r>
              <a:rPr lang="en-US" altLang="zh-CN" sz="1400" dirty="0"/>
              <a:t>Test </a:t>
            </a:r>
            <a:r>
              <a:rPr lang="zh-CN" altLang="en-US" sz="1400" dirty="0"/>
              <a:t>集进行预测，并保存预测结果。</a:t>
            </a:r>
            <a:endParaRPr lang="en-US" altLang="zh-CN" sz="1400" dirty="0"/>
          </a:p>
          <a:p>
            <a:endParaRPr lang="zh-CN" altLang="en-US" sz="1400" dirty="0"/>
          </a:p>
        </p:txBody>
      </p:sp>
      <p:sp>
        <p:nvSpPr>
          <p:cNvPr id="23" name="文本框 22">
            <a:extLst>
              <a:ext uri="{FF2B5EF4-FFF2-40B4-BE49-F238E27FC236}">
                <a16:creationId xmlns:a16="http://schemas.microsoft.com/office/drawing/2014/main" id="{3AE80565-EA7D-B264-6FE5-C2F3775AEC95}"/>
              </a:ext>
            </a:extLst>
          </p:cNvPr>
          <p:cNvSpPr txBox="1"/>
          <p:nvPr/>
        </p:nvSpPr>
        <p:spPr>
          <a:xfrm>
            <a:off x="42722" y="4413567"/>
            <a:ext cx="6142131" cy="584775"/>
          </a:xfrm>
          <a:prstGeom prst="rect">
            <a:avLst/>
          </a:prstGeom>
          <a:noFill/>
        </p:spPr>
        <p:txBody>
          <a:bodyPr wrap="square">
            <a:spAutoFit/>
          </a:bodyPr>
          <a:lstStyle/>
          <a:p>
            <a:r>
              <a:rPr lang="zh-CN" altLang="en-US" sz="1600" b="1" dirty="0"/>
              <a:t>失败。对</a:t>
            </a:r>
            <a:r>
              <a:rPr lang="en-US" altLang="zh-CN" sz="1600" b="1" dirty="0"/>
              <a:t>30</a:t>
            </a:r>
            <a:r>
              <a:rPr lang="zh-CN" altLang="en-US" sz="1600" b="1" dirty="0"/>
              <a:t>个所有特征进行了选择，</a:t>
            </a:r>
            <a:r>
              <a:rPr lang="en-US" altLang="zh-CN" sz="1600" b="1" dirty="0"/>
              <a:t>TEST1</a:t>
            </a:r>
            <a:r>
              <a:rPr lang="zh-CN" altLang="en-US" sz="1600" b="1" dirty="0"/>
              <a:t>的问题。</a:t>
            </a:r>
            <a:r>
              <a:rPr lang="en-US" altLang="zh-CN" sz="1600" b="1" dirty="0"/>
              <a:t>MSE=2.4</a:t>
            </a:r>
          </a:p>
          <a:p>
            <a:r>
              <a:rPr lang="zh-CN" altLang="en-US" sz="1600" b="1" dirty="0"/>
              <a:t>没有使用任何的超参数调优</a:t>
            </a:r>
            <a:endParaRPr lang="en-US" altLang="zh-CN" sz="1600" b="1" dirty="0"/>
          </a:p>
        </p:txBody>
      </p:sp>
      <p:sp>
        <p:nvSpPr>
          <p:cNvPr id="5" name="矩形 4">
            <a:extLst>
              <a:ext uri="{FF2B5EF4-FFF2-40B4-BE49-F238E27FC236}">
                <a16:creationId xmlns:a16="http://schemas.microsoft.com/office/drawing/2014/main" id="{B0BE68C0-8697-3184-ABD9-B0C138AD2DE8}"/>
              </a:ext>
            </a:extLst>
          </p:cNvPr>
          <p:cNvSpPr/>
          <p:nvPr/>
        </p:nvSpPr>
        <p:spPr>
          <a:xfrm>
            <a:off x="58645" y="4162436"/>
            <a:ext cx="6142130" cy="851353"/>
          </a:xfrm>
          <a:prstGeom prst="rect">
            <a:avLst/>
          </a:prstGeom>
          <a:noFill/>
          <a:ln w="38100">
            <a:solidFill>
              <a:srgbClr val="DF3F3F"/>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82B0E652-D7BE-9D04-6285-498A1084748D}"/>
              </a:ext>
            </a:extLst>
          </p:cNvPr>
          <p:cNvSpPr/>
          <p:nvPr/>
        </p:nvSpPr>
        <p:spPr>
          <a:xfrm>
            <a:off x="69665" y="4094209"/>
            <a:ext cx="6131110" cy="319358"/>
          </a:xfrm>
          <a:prstGeom prst="roundRect">
            <a:avLst/>
          </a:prstGeom>
          <a:solidFill>
            <a:srgbClr val="DF3F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程序目前问题</a:t>
            </a:r>
            <a:endParaRPr lang="en-US" altLang="zh-CN" b="1" dirty="0">
              <a:solidFill>
                <a:schemeClr val="tx1"/>
              </a:solidFill>
            </a:endParaRPr>
          </a:p>
        </p:txBody>
      </p:sp>
      <p:sp>
        <p:nvSpPr>
          <p:cNvPr id="7" name="文本框 6">
            <a:extLst>
              <a:ext uri="{FF2B5EF4-FFF2-40B4-BE49-F238E27FC236}">
                <a16:creationId xmlns:a16="http://schemas.microsoft.com/office/drawing/2014/main" id="{DC941084-82CF-D7A2-6591-62B6EB252C22}"/>
              </a:ext>
            </a:extLst>
          </p:cNvPr>
          <p:cNvSpPr txBox="1"/>
          <p:nvPr/>
        </p:nvSpPr>
        <p:spPr>
          <a:xfrm>
            <a:off x="14706600" y="1094051"/>
            <a:ext cx="6265146" cy="369332"/>
          </a:xfrm>
          <a:prstGeom prst="rect">
            <a:avLst/>
          </a:prstGeom>
          <a:noFill/>
        </p:spPr>
        <p:txBody>
          <a:bodyPr wrap="square">
            <a:spAutoFit/>
          </a:bodyPr>
          <a:lstStyle/>
          <a:p>
            <a:r>
              <a:rPr lang="zh-CN" altLang="en-US" b="0" dirty="0">
                <a:solidFill>
                  <a:srgbClr val="A31515"/>
                </a:solidFill>
                <a:effectLst/>
                <a:latin typeface="Courier New" panose="02070309020205020404" pitchFamily="49" charset="0"/>
              </a:rPr>
              <a:t>   </a:t>
            </a:r>
            <a:endParaRPr lang="zh-CN" altLang="en-US" b="0" dirty="0">
              <a:solidFill>
                <a:srgbClr val="000000"/>
              </a:solidFill>
              <a:effectLst/>
              <a:latin typeface="Courier New" panose="02070309020205020404" pitchFamily="49" charset="0"/>
            </a:endParaRPr>
          </a:p>
        </p:txBody>
      </p:sp>
      <p:sp>
        <p:nvSpPr>
          <p:cNvPr id="10" name="矩形 9">
            <a:extLst>
              <a:ext uri="{FF2B5EF4-FFF2-40B4-BE49-F238E27FC236}">
                <a16:creationId xmlns:a16="http://schemas.microsoft.com/office/drawing/2014/main" id="{45E122F6-570B-4F1E-6E4E-FCE1A99DF220}"/>
              </a:ext>
            </a:extLst>
          </p:cNvPr>
          <p:cNvSpPr/>
          <p:nvPr/>
        </p:nvSpPr>
        <p:spPr>
          <a:xfrm>
            <a:off x="6305823" y="636566"/>
            <a:ext cx="5886177" cy="3461934"/>
          </a:xfrm>
          <a:prstGeom prst="rect">
            <a:avLst/>
          </a:prstGeom>
          <a:noFill/>
          <a:ln w="38100">
            <a:solidFill>
              <a:schemeClr val="accent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圆角 10">
            <a:extLst>
              <a:ext uri="{FF2B5EF4-FFF2-40B4-BE49-F238E27FC236}">
                <a16:creationId xmlns:a16="http://schemas.microsoft.com/office/drawing/2014/main" id="{F6B91EBD-3A32-5782-CC7C-7DA31461B2E6}"/>
              </a:ext>
            </a:extLst>
          </p:cNvPr>
          <p:cNvSpPr/>
          <p:nvPr/>
        </p:nvSpPr>
        <p:spPr>
          <a:xfrm>
            <a:off x="6315349" y="621980"/>
            <a:ext cx="5876651" cy="407606"/>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Test X+1 </a:t>
            </a:r>
            <a:r>
              <a:rPr lang="zh-CN" altLang="en-US" sz="1600" b="1" dirty="0">
                <a:solidFill>
                  <a:schemeClr val="tx1"/>
                </a:solidFill>
              </a:rPr>
              <a:t>的 </a:t>
            </a:r>
            <a:r>
              <a:rPr lang="en-US" altLang="zh-CN" sz="1600" b="1" dirty="0">
                <a:solidFill>
                  <a:schemeClr val="tx1"/>
                </a:solidFill>
              </a:rPr>
              <a:t>task prompt</a:t>
            </a:r>
          </a:p>
        </p:txBody>
      </p:sp>
      <p:sp>
        <p:nvSpPr>
          <p:cNvPr id="12" name="文本框 11">
            <a:extLst>
              <a:ext uri="{FF2B5EF4-FFF2-40B4-BE49-F238E27FC236}">
                <a16:creationId xmlns:a16="http://schemas.microsoft.com/office/drawing/2014/main" id="{02ECF1BF-7806-2B77-D6E4-E6320F7ED2EC}"/>
              </a:ext>
            </a:extLst>
          </p:cNvPr>
          <p:cNvSpPr txBox="1"/>
          <p:nvPr/>
        </p:nvSpPr>
        <p:spPr>
          <a:xfrm>
            <a:off x="6253299" y="989957"/>
            <a:ext cx="5922385" cy="2677656"/>
          </a:xfrm>
          <a:prstGeom prst="rect">
            <a:avLst/>
          </a:prstGeom>
          <a:noFill/>
        </p:spPr>
        <p:txBody>
          <a:bodyPr wrap="square">
            <a:spAutoFit/>
          </a:bodyPr>
          <a:lstStyle/>
          <a:p>
            <a:r>
              <a:rPr lang="zh-CN" altLang="en-US" sz="1400" dirty="0"/>
              <a:t>你的任务是基于前两天的调查结果和行为数据，预测美国各州在第</a:t>
            </a:r>
            <a:r>
              <a:rPr lang="en-US" altLang="zh-CN" sz="1400" dirty="0"/>
              <a:t>3</a:t>
            </a:r>
            <a:r>
              <a:rPr lang="zh-CN" altLang="en-US" sz="1400" dirty="0"/>
              <a:t>天检测出</a:t>
            </a:r>
            <a:r>
              <a:rPr lang="en-US" altLang="zh-CN" sz="1400" dirty="0"/>
              <a:t>COVID-19</a:t>
            </a:r>
            <a:r>
              <a:rPr lang="zh-CN" altLang="en-US" sz="1400" dirty="0"/>
              <a:t>阳性的概率。</a:t>
            </a:r>
          </a:p>
          <a:p>
            <a:r>
              <a:rPr lang="zh-CN" altLang="en-US" sz="1400" dirty="0"/>
              <a:t>    这是一个回归的机器学习任务，请不要使用分类相关的机器学习算法。</a:t>
            </a:r>
          </a:p>
          <a:p>
            <a:r>
              <a:rPr lang="zh-CN" altLang="en-US" sz="1400" dirty="0"/>
              <a:t>  </a:t>
            </a:r>
            <a:r>
              <a:rPr lang="zh-CN" altLang="en-US" sz="1400" b="1" dirty="0">
                <a:solidFill>
                  <a:schemeClr val="accent1"/>
                </a:solidFill>
              </a:rPr>
              <a:t>  给定的数据集中包含</a:t>
            </a:r>
            <a:r>
              <a:rPr lang="en-US" altLang="zh-CN" sz="1400" b="1" dirty="0">
                <a:solidFill>
                  <a:schemeClr val="accent1"/>
                </a:solidFill>
              </a:rPr>
              <a:t>54</a:t>
            </a:r>
            <a:r>
              <a:rPr lang="zh-CN" altLang="en-US" sz="1400" b="1" dirty="0">
                <a:solidFill>
                  <a:schemeClr val="accent1"/>
                </a:solidFill>
              </a:rPr>
              <a:t>个特征，但并非所有特征都与预测目标相关或适合建模。</a:t>
            </a:r>
          </a:p>
          <a:p>
            <a:r>
              <a:rPr lang="zh-CN" altLang="en-US" sz="1400" dirty="0"/>
              <a:t>    在完成任务时，请注意以下要求：</a:t>
            </a:r>
          </a:p>
          <a:p>
            <a:r>
              <a:rPr lang="zh-CN" altLang="en-US" sz="1400" dirty="0"/>
              <a:t>    </a:t>
            </a:r>
            <a:r>
              <a:rPr lang="en-US" altLang="zh-CN" sz="1400" dirty="0"/>
              <a:t>1. </a:t>
            </a:r>
            <a:r>
              <a:rPr lang="zh-CN" altLang="en-US" sz="1400" dirty="0"/>
              <a:t>特征选择时，</a:t>
            </a:r>
            <a:r>
              <a:rPr lang="zh-CN" altLang="en-US" sz="1400" b="1" dirty="0">
                <a:solidFill>
                  <a:srgbClr val="FF0000"/>
                </a:solidFill>
              </a:rPr>
              <a:t>不要</a:t>
            </a:r>
            <a:r>
              <a:rPr lang="zh-CN" altLang="en-US" sz="1400" b="1" dirty="0">
                <a:solidFill>
                  <a:schemeClr val="accent1"/>
                </a:solidFill>
              </a:rPr>
              <a:t>对所有与地理区域相关的特征筛选</a:t>
            </a:r>
            <a:r>
              <a:rPr lang="zh-CN" altLang="en-US" sz="1400" dirty="0"/>
              <a:t>（如各州的编码特征，例如 </a:t>
            </a:r>
            <a:r>
              <a:rPr lang="en-US" altLang="zh-CN" sz="1400" dirty="0"/>
              <a:t>AL</a:t>
            </a:r>
            <a:r>
              <a:rPr lang="zh-CN" altLang="en-US" sz="1400" dirty="0"/>
              <a:t>、</a:t>
            </a:r>
            <a:r>
              <a:rPr lang="en-US" altLang="zh-CN" sz="1400" dirty="0"/>
              <a:t>CA </a:t>
            </a:r>
            <a:r>
              <a:rPr lang="zh-CN" altLang="en-US" sz="1400" dirty="0"/>
              <a:t>等），</a:t>
            </a:r>
            <a:r>
              <a:rPr lang="zh-CN" altLang="en-US" sz="1400" b="1" dirty="0">
                <a:solidFill>
                  <a:schemeClr val="accent1"/>
                </a:solidFill>
              </a:rPr>
              <a:t>但是</a:t>
            </a:r>
            <a:r>
              <a:rPr lang="zh-CN" altLang="en-US" sz="1400" b="1" dirty="0">
                <a:solidFill>
                  <a:srgbClr val="FF0000"/>
                </a:solidFill>
              </a:rPr>
              <a:t>要</a:t>
            </a:r>
            <a:r>
              <a:rPr lang="zh-CN" altLang="en-US" sz="1400" b="1" dirty="0">
                <a:solidFill>
                  <a:schemeClr val="accent1"/>
                </a:solidFill>
              </a:rPr>
              <a:t>尝试使用合理的方法对非地理特征进行筛选，以得到最准确的预测。</a:t>
            </a:r>
          </a:p>
          <a:p>
            <a:r>
              <a:rPr lang="zh-CN" altLang="en-US" sz="1400" dirty="0"/>
              <a:t>    </a:t>
            </a:r>
            <a:r>
              <a:rPr lang="en-US" altLang="zh-CN" sz="1400" dirty="0"/>
              <a:t>2. </a:t>
            </a:r>
            <a:r>
              <a:rPr lang="zh-CN" altLang="en-US" sz="1400" dirty="0"/>
              <a:t>尝试多种回归模型，并通过合理的方法找到性能最佳的模型。</a:t>
            </a:r>
          </a:p>
          <a:p>
            <a:r>
              <a:rPr lang="zh-CN" altLang="en-US" sz="1400" dirty="0"/>
              <a:t>    </a:t>
            </a:r>
            <a:r>
              <a:rPr lang="en-US" altLang="zh-CN" sz="1400" dirty="0"/>
              <a:t>3. </a:t>
            </a:r>
            <a:r>
              <a:rPr lang="zh-CN" altLang="en-US" sz="1400" dirty="0"/>
              <a:t>数据集是完整的，请不要在结果中输出数据集内容。</a:t>
            </a:r>
          </a:p>
          <a:p>
            <a:r>
              <a:rPr lang="zh-CN" altLang="en-US" sz="1400" dirty="0"/>
              <a:t>    </a:t>
            </a:r>
            <a:r>
              <a:rPr lang="en-US" altLang="zh-CN" sz="1400" dirty="0"/>
              <a:t>4. </a:t>
            </a:r>
            <a:r>
              <a:rPr lang="zh-CN" altLang="en-US" sz="1400" dirty="0"/>
              <a:t>最终，请对 </a:t>
            </a:r>
            <a:r>
              <a:rPr lang="en-US" altLang="zh-CN" sz="1400" dirty="0"/>
              <a:t>Test </a:t>
            </a:r>
            <a:r>
              <a:rPr lang="zh-CN" altLang="en-US" sz="1400" dirty="0"/>
              <a:t>集进行预测，并保存预测结果。</a:t>
            </a:r>
          </a:p>
        </p:txBody>
      </p:sp>
      <p:sp>
        <p:nvSpPr>
          <p:cNvPr id="13" name="文本框 12">
            <a:extLst>
              <a:ext uri="{FF2B5EF4-FFF2-40B4-BE49-F238E27FC236}">
                <a16:creationId xmlns:a16="http://schemas.microsoft.com/office/drawing/2014/main" id="{2B3E2749-2E8D-21FC-284C-734A00987453}"/>
              </a:ext>
            </a:extLst>
          </p:cNvPr>
          <p:cNvSpPr txBox="1"/>
          <p:nvPr/>
        </p:nvSpPr>
        <p:spPr>
          <a:xfrm>
            <a:off x="6253299" y="4432444"/>
            <a:ext cx="5922385" cy="584775"/>
          </a:xfrm>
          <a:prstGeom prst="rect">
            <a:avLst/>
          </a:prstGeom>
          <a:noFill/>
        </p:spPr>
        <p:txBody>
          <a:bodyPr wrap="square">
            <a:spAutoFit/>
          </a:bodyPr>
          <a:lstStyle/>
          <a:p>
            <a:r>
              <a:rPr lang="zh-CN" altLang="en-US" sz="1600" b="1" dirty="0"/>
              <a:t>完全失败。直接把地理特征全都丢掉，</a:t>
            </a:r>
            <a:r>
              <a:rPr lang="en-US" altLang="zh-CN" sz="1600" b="1" dirty="0"/>
              <a:t>MSE=20+</a:t>
            </a:r>
          </a:p>
          <a:p>
            <a:r>
              <a:rPr lang="zh-CN" altLang="en-US" sz="1600" b="1" dirty="0"/>
              <a:t>没有使用任何的超参数调优</a:t>
            </a:r>
            <a:endParaRPr lang="en-US" altLang="zh-CN" sz="1600" b="1" dirty="0"/>
          </a:p>
        </p:txBody>
      </p:sp>
      <p:sp>
        <p:nvSpPr>
          <p:cNvPr id="14" name="矩形: 圆角 13">
            <a:extLst>
              <a:ext uri="{FF2B5EF4-FFF2-40B4-BE49-F238E27FC236}">
                <a16:creationId xmlns:a16="http://schemas.microsoft.com/office/drawing/2014/main" id="{B04BD536-0CF9-7290-4402-A1D394AB2F26}"/>
              </a:ext>
            </a:extLst>
          </p:cNvPr>
          <p:cNvSpPr/>
          <p:nvPr/>
        </p:nvSpPr>
        <p:spPr>
          <a:xfrm>
            <a:off x="6280242" y="4113086"/>
            <a:ext cx="5911758" cy="319358"/>
          </a:xfrm>
          <a:prstGeom prst="roundRect">
            <a:avLst/>
          </a:prstGeom>
          <a:solidFill>
            <a:srgbClr val="DF3F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程序目前问题</a:t>
            </a:r>
            <a:endParaRPr lang="en-US" altLang="zh-CN" b="1" dirty="0">
              <a:solidFill>
                <a:schemeClr val="tx1"/>
              </a:solidFill>
            </a:endParaRPr>
          </a:p>
        </p:txBody>
      </p:sp>
      <p:sp>
        <p:nvSpPr>
          <p:cNvPr id="18" name="文本框 17">
            <a:extLst>
              <a:ext uri="{FF2B5EF4-FFF2-40B4-BE49-F238E27FC236}">
                <a16:creationId xmlns:a16="http://schemas.microsoft.com/office/drawing/2014/main" id="{497DA85E-6510-9DC3-2781-9ABF8B34C1F5}"/>
              </a:ext>
            </a:extLst>
          </p:cNvPr>
          <p:cNvSpPr txBox="1"/>
          <p:nvPr/>
        </p:nvSpPr>
        <p:spPr>
          <a:xfrm>
            <a:off x="42722" y="5380520"/>
            <a:ext cx="12133355" cy="1538883"/>
          </a:xfrm>
          <a:prstGeom prst="rect">
            <a:avLst/>
          </a:prstGeom>
          <a:noFill/>
        </p:spPr>
        <p:txBody>
          <a:bodyPr wrap="square">
            <a:spAutoFit/>
          </a:bodyPr>
          <a:lstStyle/>
          <a:p>
            <a:r>
              <a:rPr lang="en-US" altLang="zh-CN" b="0" i="0" dirty="0">
                <a:effectLst/>
                <a:latin typeface="+mj-lt"/>
              </a:rPr>
              <a:t>We have explored </a:t>
            </a:r>
            <a:r>
              <a:rPr lang="en-US" altLang="zh-CN" b="1" i="0" u="sng" dirty="0">
                <a:solidFill>
                  <a:srgbClr val="FF0000"/>
                </a:solidFill>
                <a:effectLst/>
                <a:latin typeface="+mj-lt"/>
              </a:rPr>
              <a:t>chain-of-thought prompting as a simple and broadly applicable method </a:t>
            </a:r>
            <a:r>
              <a:rPr lang="en-US" altLang="zh-CN" b="0" i="0" dirty="0">
                <a:effectLst/>
                <a:latin typeface="+mj-lt"/>
              </a:rPr>
              <a:t>for enhancing reasoning in language models. Through experiments on arithmetic, symbolic, and commonsense reasoning, we find that chain-of-thought reasoning is an emergent property of model scale that allows sufficiently large language models to perform reasoning tasks that otherwise have flat scaling curves. </a:t>
            </a:r>
          </a:p>
          <a:p>
            <a:r>
              <a:rPr lang="en-US" altLang="zh-CN" sz="1050" dirty="0"/>
              <a:t>Reference: Wei, J., Wang, X., Schuurmans, D., </a:t>
            </a:r>
            <a:r>
              <a:rPr lang="en-US" altLang="zh-CN" sz="1050" dirty="0" err="1"/>
              <a:t>Bosma</a:t>
            </a:r>
            <a:r>
              <a:rPr lang="en-US" altLang="zh-CN" sz="1050" dirty="0"/>
              <a:t>, M., </a:t>
            </a:r>
            <a:r>
              <a:rPr lang="en-US" altLang="zh-CN" sz="1050" dirty="0" err="1"/>
              <a:t>Ichter</a:t>
            </a:r>
            <a:r>
              <a:rPr lang="en-US" altLang="zh-CN" sz="1050" dirty="0"/>
              <a:t>, B., Xia, F., Chi, E. H., Le, Q. V., &amp; Zhou, D. (2023). Chain-of-Thought Prompting Elicits Reasoning in Large Language Models. *36th Conference on Neural Information Processing Systems (</a:t>
            </a:r>
            <a:r>
              <a:rPr lang="en-US" altLang="zh-CN" sz="1050" dirty="0" err="1"/>
              <a:t>NeurIPS</a:t>
            </a:r>
            <a:r>
              <a:rPr lang="en-US" altLang="zh-CN" sz="1050" dirty="0"/>
              <a:t> 2022)*. arXiv:2201.11903v6 [cs.CL].</a:t>
            </a:r>
            <a:endParaRPr lang="zh-CN" altLang="en-US" sz="1050" dirty="0"/>
          </a:p>
        </p:txBody>
      </p:sp>
      <p:sp>
        <p:nvSpPr>
          <p:cNvPr id="20" name="矩形: 圆角 19">
            <a:extLst>
              <a:ext uri="{FF2B5EF4-FFF2-40B4-BE49-F238E27FC236}">
                <a16:creationId xmlns:a16="http://schemas.microsoft.com/office/drawing/2014/main" id="{16258ADA-45D4-CB0F-7659-AAB075ADE9C2}"/>
              </a:ext>
            </a:extLst>
          </p:cNvPr>
          <p:cNvSpPr/>
          <p:nvPr/>
        </p:nvSpPr>
        <p:spPr>
          <a:xfrm>
            <a:off x="42722" y="5113868"/>
            <a:ext cx="12063690" cy="335496"/>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与其纠结一些细枝末节的用词，我想不如换个思路</a:t>
            </a:r>
            <a:endParaRPr lang="en-US" altLang="zh-CN" b="1" dirty="0">
              <a:solidFill>
                <a:schemeClr val="tx1"/>
              </a:solidFill>
            </a:endParaRPr>
          </a:p>
        </p:txBody>
      </p:sp>
    </p:spTree>
    <p:extLst>
      <p:ext uri="{BB962C8B-B14F-4D97-AF65-F5344CB8AC3E}">
        <p14:creationId xmlns:p14="http://schemas.microsoft.com/office/powerpoint/2010/main" val="29072659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30E5667A-294F-D5EC-E5DB-FDFC2EB689F5}"/>
              </a:ext>
            </a:extLst>
          </p:cNvPr>
          <p:cNvSpPr/>
          <p:nvPr/>
        </p:nvSpPr>
        <p:spPr>
          <a:xfrm>
            <a:off x="70687" y="4413567"/>
            <a:ext cx="6142130" cy="1101113"/>
          </a:xfrm>
          <a:prstGeom prst="rect">
            <a:avLst/>
          </a:prstGeom>
          <a:noFill/>
          <a:ln w="38100">
            <a:solidFill>
              <a:srgbClr val="DF3F3F"/>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638B36D6-C90D-0A40-A28E-3BBA9116D50D}"/>
              </a:ext>
            </a:extLst>
          </p:cNvPr>
          <p:cNvSpPr txBox="1"/>
          <p:nvPr/>
        </p:nvSpPr>
        <p:spPr>
          <a:xfrm>
            <a:off x="-69669" y="0"/>
            <a:ext cx="12435840" cy="461665"/>
          </a:xfrm>
          <a:prstGeom prst="rect">
            <a:avLst/>
          </a:prstGeom>
          <a:noFill/>
        </p:spPr>
        <p:txBody>
          <a:bodyPr wrap="square" rtlCol="0">
            <a:spAutoFit/>
          </a:bodyPr>
          <a:lstStyle/>
          <a:p>
            <a:r>
              <a:rPr lang="zh-CN" altLang="en-US" sz="2400" b="1" dirty="0"/>
              <a:t>实验结果</a:t>
            </a:r>
            <a:r>
              <a:rPr lang="en-US" altLang="zh-CN" sz="2400" b="1" dirty="0"/>
              <a:t>(6)</a:t>
            </a:r>
            <a:r>
              <a:rPr lang="zh-CN" altLang="en-US" sz="2400" b="1" dirty="0"/>
              <a:t> </a:t>
            </a:r>
            <a:r>
              <a:rPr lang="en-US" altLang="zh-CN" sz="2400" b="1" dirty="0"/>
              <a:t>—— ‘</a:t>
            </a:r>
            <a:r>
              <a:rPr lang="zh-CN" altLang="en-US" sz="2400" b="1" dirty="0"/>
              <a:t>人</a:t>
            </a:r>
            <a:r>
              <a:rPr lang="en-US" altLang="zh-CN" sz="2400" b="1" dirty="0"/>
              <a:t>’</a:t>
            </a:r>
            <a:r>
              <a:rPr lang="zh-CN" altLang="en-US" sz="2400" b="1" dirty="0"/>
              <a:t>生是旷野</a:t>
            </a:r>
            <a:r>
              <a:rPr lang="en-US" altLang="zh-CN" sz="2400" b="1" dirty="0"/>
              <a:t>”, </a:t>
            </a:r>
            <a:r>
              <a:rPr lang="zh-CN" altLang="en-US" sz="2400" b="1" dirty="0"/>
              <a:t>但也许你需要一本漫游指南</a:t>
            </a:r>
            <a:r>
              <a:rPr lang="en-US" altLang="zh-CN" sz="2400" b="1" dirty="0"/>
              <a:t>[“do it step-by-step”]</a:t>
            </a:r>
          </a:p>
        </p:txBody>
      </p:sp>
      <p:sp>
        <p:nvSpPr>
          <p:cNvPr id="3" name="矩形 2">
            <a:extLst>
              <a:ext uri="{FF2B5EF4-FFF2-40B4-BE49-F238E27FC236}">
                <a16:creationId xmlns:a16="http://schemas.microsoft.com/office/drawing/2014/main" id="{F4D59BA9-075A-07EC-E601-505B4D3EC662}"/>
              </a:ext>
            </a:extLst>
          </p:cNvPr>
          <p:cNvSpPr/>
          <p:nvPr/>
        </p:nvSpPr>
        <p:spPr>
          <a:xfrm>
            <a:off x="95246" y="598242"/>
            <a:ext cx="6105529" cy="3461934"/>
          </a:xfrm>
          <a:prstGeom prst="rect">
            <a:avLst/>
          </a:prstGeom>
          <a:noFill/>
          <a:ln w="38100">
            <a:solidFill>
              <a:schemeClr val="accent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圆角 3">
            <a:extLst>
              <a:ext uri="{FF2B5EF4-FFF2-40B4-BE49-F238E27FC236}">
                <a16:creationId xmlns:a16="http://schemas.microsoft.com/office/drawing/2014/main" id="{AAF3C105-7FFE-9B74-8876-B9ABB2C11123}"/>
              </a:ext>
            </a:extLst>
          </p:cNvPr>
          <p:cNvSpPr/>
          <p:nvPr/>
        </p:nvSpPr>
        <p:spPr>
          <a:xfrm>
            <a:off x="104772" y="583656"/>
            <a:ext cx="6096003" cy="407606"/>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Test 10 </a:t>
            </a:r>
            <a:r>
              <a:rPr lang="zh-CN" altLang="en-US" sz="1600" b="1" dirty="0">
                <a:solidFill>
                  <a:schemeClr val="tx1"/>
                </a:solidFill>
              </a:rPr>
              <a:t>的 </a:t>
            </a:r>
            <a:r>
              <a:rPr lang="en-US" altLang="zh-CN" sz="1600" b="1" dirty="0">
                <a:solidFill>
                  <a:schemeClr val="tx1"/>
                </a:solidFill>
              </a:rPr>
              <a:t>task prompt</a:t>
            </a:r>
          </a:p>
        </p:txBody>
      </p:sp>
      <p:sp>
        <p:nvSpPr>
          <p:cNvPr id="9" name="文本框 8">
            <a:extLst>
              <a:ext uri="{FF2B5EF4-FFF2-40B4-BE49-F238E27FC236}">
                <a16:creationId xmlns:a16="http://schemas.microsoft.com/office/drawing/2014/main" id="{A9F13C24-C9CB-BABD-3CC5-0F76C2E69965}"/>
              </a:ext>
            </a:extLst>
          </p:cNvPr>
          <p:cNvSpPr txBox="1"/>
          <p:nvPr/>
        </p:nvSpPr>
        <p:spPr>
          <a:xfrm>
            <a:off x="42722" y="951633"/>
            <a:ext cx="6158053" cy="3108543"/>
          </a:xfrm>
          <a:prstGeom prst="rect">
            <a:avLst/>
          </a:prstGeom>
          <a:noFill/>
        </p:spPr>
        <p:txBody>
          <a:bodyPr wrap="square">
            <a:spAutoFit/>
          </a:bodyPr>
          <a:lstStyle/>
          <a:p>
            <a:r>
              <a:rPr lang="zh-CN" altLang="en-US" sz="1200" dirty="0"/>
              <a:t> 你的任务是基于前两天的调查结果和行为数据，预测美国各州在第</a:t>
            </a:r>
            <a:r>
              <a:rPr lang="en-US" altLang="zh-CN" sz="1200" dirty="0"/>
              <a:t>3</a:t>
            </a:r>
            <a:r>
              <a:rPr lang="zh-CN" altLang="en-US" sz="1200" dirty="0"/>
              <a:t>天检测出</a:t>
            </a:r>
            <a:r>
              <a:rPr lang="en-US" altLang="zh-CN" sz="1200" dirty="0"/>
              <a:t>COVID-19</a:t>
            </a:r>
            <a:r>
              <a:rPr lang="zh-CN" altLang="en-US" sz="1200" dirty="0"/>
              <a:t>阳性的概率。</a:t>
            </a:r>
          </a:p>
          <a:p>
            <a:r>
              <a:rPr lang="zh-CN" altLang="en-US" sz="1200" dirty="0"/>
              <a:t>    这是一个回归的机器学习任务，请不要使用分类相关的机器学习算法。</a:t>
            </a:r>
          </a:p>
          <a:p>
            <a:r>
              <a:rPr lang="zh-CN" altLang="en-US" sz="1200" dirty="0"/>
              <a:t>    给定的数据集中包含</a:t>
            </a:r>
            <a:r>
              <a:rPr lang="en-US" altLang="zh-CN" sz="1200" b="1" dirty="0">
                <a:solidFill>
                  <a:schemeClr val="accent1"/>
                </a:solidFill>
              </a:rPr>
              <a:t>50</a:t>
            </a:r>
            <a:r>
              <a:rPr lang="zh-CN" altLang="en-US" sz="1200" b="1" dirty="0">
                <a:solidFill>
                  <a:schemeClr val="accent1"/>
                </a:solidFill>
              </a:rPr>
              <a:t>多个特征</a:t>
            </a:r>
            <a:r>
              <a:rPr lang="zh-CN" altLang="en-US" sz="1200" dirty="0"/>
              <a:t>，一部分是美国各州名称缩写，另一部分是预测相关的。</a:t>
            </a:r>
          </a:p>
          <a:p>
            <a:r>
              <a:rPr lang="zh-CN" altLang="en-US" sz="1200" dirty="0"/>
              <a:t>    在完成任务时，请注意以下要求：</a:t>
            </a:r>
          </a:p>
          <a:p>
            <a:r>
              <a:rPr lang="zh-CN" altLang="en-US" sz="1200" dirty="0">
                <a:highlight>
                  <a:srgbClr val="FFFF00"/>
                </a:highlight>
              </a:rPr>
              <a:t>    </a:t>
            </a:r>
            <a:r>
              <a:rPr lang="en-US" altLang="zh-CN" sz="1200" dirty="0">
                <a:highlight>
                  <a:srgbClr val="FFFF00"/>
                </a:highlight>
              </a:rPr>
              <a:t>1. </a:t>
            </a:r>
            <a:r>
              <a:rPr lang="zh-CN" altLang="en-US" sz="1200" dirty="0">
                <a:highlight>
                  <a:srgbClr val="FFFF00"/>
                </a:highlight>
              </a:rPr>
              <a:t>地理特征保护：</a:t>
            </a:r>
          </a:p>
          <a:p>
            <a:r>
              <a:rPr lang="zh-CN" altLang="en-US" sz="1200" dirty="0"/>
              <a:t>      数据集中的 </a:t>
            </a:r>
            <a:r>
              <a:rPr lang="en-US" altLang="zh-CN" sz="1200" dirty="0"/>
              <a:t>AL, AZ, CA, CO, CT, FL, GA, IL, IN, IA, KS, KY, LA, ME, MD, MA, MI, MN, MO, NJ, NM, NY, NC, OH, OR, PA, SC, TN, TX, VA, WA, WV, WI</a:t>
            </a:r>
          </a:p>
          <a:p>
            <a:r>
              <a:rPr lang="en-US" altLang="zh-CN" sz="1200" dirty="0"/>
              <a:t>      </a:t>
            </a:r>
            <a:r>
              <a:rPr lang="zh-CN" altLang="en-US" sz="1200" dirty="0"/>
              <a:t>特征是和州名缩写，这部分特征不应该被筛除或忽略</a:t>
            </a:r>
          </a:p>
          <a:p>
            <a:r>
              <a:rPr lang="zh-CN" altLang="en-US" sz="1200" dirty="0">
                <a:highlight>
                  <a:srgbClr val="FF0000"/>
                </a:highlight>
              </a:rPr>
              <a:t>    </a:t>
            </a:r>
            <a:r>
              <a:rPr lang="en-US" altLang="zh-CN" sz="1200" dirty="0">
                <a:highlight>
                  <a:srgbClr val="FF0000"/>
                </a:highlight>
              </a:rPr>
              <a:t>2. </a:t>
            </a:r>
            <a:r>
              <a:rPr lang="zh-CN" altLang="en-US" sz="1200" dirty="0">
                <a:highlight>
                  <a:srgbClr val="FF0000"/>
                </a:highlight>
              </a:rPr>
              <a:t>找出和预测值相关程度最高的特征用于模型训练：</a:t>
            </a:r>
          </a:p>
          <a:p>
            <a:r>
              <a:rPr lang="zh-CN" altLang="en-US" sz="1200" dirty="0"/>
              <a:t>      尝试使用合理的方法对</a:t>
            </a:r>
            <a:r>
              <a:rPr lang="en-US" altLang="zh-CN" sz="1200" dirty="0"/>
              <a:t>【</a:t>
            </a:r>
            <a:r>
              <a:rPr lang="zh-CN" altLang="en-US" sz="1200" dirty="0"/>
              <a:t>预测结果特征</a:t>
            </a:r>
            <a:r>
              <a:rPr lang="en-US" altLang="zh-CN" sz="1200" dirty="0"/>
              <a:t>】</a:t>
            </a:r>
            <a:r>
              <a:rPr lang="zh-CN" altLang="en-US" sz="1200" dirty="0"/>
              <a:t>和</a:t>
            </a:r>
            <a:r>
              <a:rPr lang="en-US" altLang="zh-CN" sz="1200" dirty="0"/>
              <a:t>【</a:t>
            </a:r>
            <a:r>
              <a:rPr lang="zh-CN" altLang="en-US" sz="1200" dirty="0"/>
              <a:t>地理特征</a:t>
            </a:r>
            <a:r>
              <a:rPr lang="en-US" altLang="zh-CN" sz="1200" dirty="0"/>
              <a:t>】</a:t>
            </a:r>
            <a:r>
              <a:rPr lang="zh-CN" altLang="en-US" sz="1200" dirty="0"/>
              <a:t>以外的其他特征做出相关度判断，找到和预测结果相关性最高的特征用于模型的训练</a:t>
            </a:r>
          </a:p>
          <a:p>
            <a:r>
              <a:rPr lang="zh-CN" altLang="en-US" sz="1200" dirty="0">
                <a:highlight>
                  <a:srgbClr val="FFFF00"/>
                </a:highlight>
              </a:rPr>
              <a:t>    </a:t>
            </a:r>
            <a:r>
              <a:rPr lang="en-US" altLang="zh-CN" sz="1200" dirty="0">
                <a:highlight>
                  <a:srgbClr val="FFFF00"/>
                </a:highlight>
              </a:rPr>
              <a:t>3. </a:t>
            </a:r>
            <a:r>
              <a:rPr lang="zh-CN" altLang="en-US" sz="1200" dirty="0">
                <a:highlight>
                  <a:srgbClr val="FFFF00"/>
                </a:highlight>
              </a:rPr>
              <a:t>模型优化：</a:t>
            </a:r>
          </a:p>
          <a:p>
            <a:r>
              <a:rPr lang="zh-CN" altLang="en-US" sz="1200" dirty="0"/>
              <a:t>      尝试多种回归模型，并通过合理的方法找到性能最好、超参数最优的最低</a:t>
            </a:r>
            <a:r>
              <a:rPr lang="en-US" altLang="zh-CN" sz="1200" dirty="0"/>
              <a:t>MSE</a:t>
            </a:r>
            <a:r>
              <a:rPr lang="zh-CN" altLang="en-US" sz="1200" dirty="0"/>
              <a:t>模型。</a:t>
            </a:r>
          </a:p>
          <a:p>
            <a:r>
              <a:rPr lang="zh-CN" altLang="en-US" sz="1200" dirty="0">
                <a:highlight>
                  <a:srgbClr val="FFFF00"/>
                </a:highlight>
              </a:rPr>
              <a:t>    </a:t>
            </a:r>
            <a:r>
              <a:rPr lang="en-US" altLang="zh-CN" sz="1200" dirty="0">
                <a:highlight>
                  <a:srgbClr val="FFFF00"/>
                </a:highlight>
              </a:rPr>
              <a:t>4. </a:t>
            </a:r>
            <a:r>
              <a:rPr lang="zh-CN" altLang="en-US" sz="1200" dirty="0">
                <a:highlight>
                  <a:srgbClr val="FFFF00"/>
                </a:highlight>
              </a:rPr>
              <a:t>输出要求：</a:t>
            </a:r>
          </a:p>
          <a:p>
            <a:r>
              <a:rPr lang="zh-CN" altLang="en-US" sz="1200" dirty="0"/>
              <a:t>      生成可运行的完整代码，但是不要输出数据集中的内容</a:t>
            </a:r>
          </a:p>
        </p:txBody>
      </p:sp>
      <p:sp>
        <p:nvSpPr>
          <p:cNvPr id="10" name="文本框 9">
            <a:extLst>
              <a:ext uri="{FF2B5EF4-FFF2-40B4-BE49-F238E27FC236}">
                <a16:creationId xmlns:a16="http://schemas.microsoft.com/office/drawing/2014/main" id="{D1EE7903-FAC3-F364-E90A-E1D2EA60204F}"/>
              </a:ext>
            </a:extLst>
          </p:cNvPr>
          <p:cNvSpPr txBox="1"/>
          <p:nvPr/>
        </p:nvSpPr>
        <p:spPr>
          <a:xfrm>
            <a:off x="6259420" y="583656"/>
            <a:ext cx="5813252" cy="3708708"/>
          </a:xfrm>
          <a:prstGeom prst="rect">
            <a:avLst/>
          </a:prstGeom>
          <a:solidFill>
            <a:schemeClr val="tx1"/>
          </a:solidFill>
        </p:spPr>
        <p:txBody>
          <a:bodyPr wrap="square">
            <a:spAutoFit/>
          </a:bodyPr>
          <a:lstStyle/>
          <a:p>
            <a:r>
              <a:rPr lang="zh-CN" altLang="en-US" sz="900" b="0" dirty="0">
                <a:solidFill>
                  <a:schemeClr val="bg2"/>
                </a:solidFill>
                <a:effectLst/>
                <a:latin typeface="Consolas" panose="020B0609020204030204" pitchFamily="49" charset="0"/>
              </a:rPr>
              <a:t>（省略）</a:t>
            </a:r>
            <a:endParaRPr lang="en-US" altLang="zh-CN" sz="900" b="0" dirty="0">
              <a:solidFill>
                <a:schemeClr val="bg2"/>
              </a:solidFill>
              <a:effectLst/>
              <a:latin typeface="Consolas" panose="020B0609020204030204" pitchFamily="49" charset="0"/>
            </a:endParaRPr>
          </a:p>
          <a:p>
            <a:r>
              <a:rPr lang="en-US" altLang="zh-CN" sz="900" b="0" dirty="0">
                <a:solidFill>
                  <a:srgbClr val="6A9955"/>
                </a:solidFill>
                <a:effectLst/>
                <a:latin typeface="Consolas" panose="020B0609020204030204" pitchFamily="49" charset="0"/>
              </a:rPr>
              <a:t># </a:t>
            </a:r>
            <a:r>
              <a:rPr lang="zh-CN" altLang="en-US" sz="900" b="0" dirty="0">
                <a:solidFill>
                  <a:srgbClr val="6A9955"/>
                </a:solidFill>
                <a:effectLst/>
                <a:latin typeface="Consolas" panose="020B0609020204030204" pitchFamily="49" charset="0"/>
              </a:rPr>
              <a:t>定义地理特征</a:t>
            </a:r>
            <a:endParaRPr lang="zh-CN" altLang="en-US" sz="900" b="0" dirty="0">
              <a:solidFill>
                <a:srgbClr val="CCCCCC"/>
              </a:solidFill>
              <a:effectLst/>
              <a:latin typeface="Consolas" panose="020B0609020204030204" pitchFamily="49" charset="0"/>
            </a:endParaRPr>
          </a:p>
          <a:p>
            <a:r>
              <a:rPr lang="en-US" altLang="zh-CN" sz="900" b="0" dirty="0" err="1">
                <a:solidFill>
                  <a:srgbClr val="9CDCFE"/>
                </a:solidFill>
                <a:effectLst/>
                <a:latin typeface="Consolas" panose="020B0609020204030204" pitchFamily="49" charset="0"/>
              </a:rPr>
              <a:t>geo_features</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'AL'</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'AZ'</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'CA'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'CO'</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'CT'</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'FL'</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'GA'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'IL'</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'IN'</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'IA'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'KS'</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'KY'</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'LA'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'ME'</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'MD'</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'MI'</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'MN'</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'MO'</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'NJ'</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'NM'</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'NY'</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'NC'</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'OH'</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'OK'</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'OR'</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'PA'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'SC'</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'TN'</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'TX'</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'VA'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'WA'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'WV'</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'WI'</a:t>
            </a:r>
            <a:r>
              <a:rPr lang="en-US" altLang="zh-CN" sz="900" b="0" dirty="0">
                <a:solidFill>
                  <a:srgbClr val="CCCCCC"/>
                </a:solidFill>
                <a:effectLst/>
                <a:latin typeface="Consolas" panose="020B0609020204030204" pitchFamily="49" charset="0"/>
              </a:rPr>
              <a:t>]</a:t>
            </a:r>
          </a:p>
          <a:p>
            <a:br>
              <a:rPr lang="en-US" altLang="zh-CN" sz="900" b="0" dirty="0">
                <a:solidFill>
                  <a:srgbClr val="CCCCCC"/>
                </a:solidFill>
                <a:effectLst/>
                <a:latin typeface="Consolas" panose="020B0609020204030204" pitchFamily="49" charset="0"/>
              </a:rPr>
            </a:br>
            <a:r>
              <a:rPr lang="en-US" altLang="zh-CN" sz="900" b="0" dirty="0">
                <a:solidFill>
                  <a:srgbClr val="6A9955"/>
                </a:solidFill>
                <a:effectLst/>
                <a:latin typeface="Consolas" panose="020B0609020204030204" pitchFamily="49" charset="0"/>
              </a:rPr>
              <a:t># </a:t>
            </a:r>
            <a:r>
              <a:rPr lang="zh-CN" altLang="en-US" sz="900" b="0" dirty="0">
                <a:solidFill>
                  <a:srgbClr val="6A9955"/>
                </a:solidFill>
                <a:effectLst/>
                <a:latin typeface="Consolas" panose="020B0609020204030204" pitchFamily="49" charset="0"/>
              </a:rPr>
              <a:t>定义目标变量</a:t>
            </a:r>
            <a:endParaRPr lang="zh-CN" altLang="en-US" sz="900" b="0" dirty="0">
              <a:solidFill>
                <a:srgbClr val="CCCCCC"/>
              </a:solidFill>
              <a:effectLst/>
              <a:latin typeface="Consolas" panose="020B0609020204030204" pitchFamily="49" charset="0"/>
            </a:endParaRPr>
          </a:p>
          <a:p>
            <a:r>
              <a:rPr lang="en-US" altLang="zh-CN" sz="900" b="0" dirty="0">
                <a:solidFill>
                  <a:srgbClr val="9CDCFE"/>
                </a:solidFill>
                <a:effectLst/>
                <a:latin typeface="Consolas" panose="020B0609020204030204" pitchFamily="49" charset="0"/>
              </a:rPr>
              <a:t>target</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'tested_positive_day3'</a:t>
            </a:r>
            <a:endParaRPr lang="en-US" altLang="zh-CN" sz="900" b="0" dirty="0">
              <a:solidFill>
                <a:srgbClr val="CCCCCC"/>
              </a:solidFill>
              <a:effectLst/>
              <a:latin typeface="Consolas" panose="020B0609020204030204" pitchFamily="49" charset="0"/>
            </a:endParaRPr>
          </a:p>
          <a:p>
            <a:br>
              <a:rPr lang="en-US" altLang="zh-CN" sz="900" b="0" dirty="0">
                <a:solidFill>
                  <a:srgbClr val="CCCCCC"/>
                </a:solidFill>
                <a:effectLst/>
                <a:latin typeface="Consolas" panose="020B0609020204030204" pitchFamily="49" charset="0"/>
              </a:rPr>
            </a:br>
            <a:r>
              <a:rPr lang="en-US" altLang="zh-CN" sz="900" b="0" dirty="0">
                <a:solidFill>
                  <a:srgbClr val="6A9955"/>
                </a:solidFill>
                <a:effectLst/>
                <a:latin typeface="Consolas" panose="020B0609020204030204" pitchFamily="49" charset="0"/>
              </a:rPr>
              <a:t># </a:t>
            </a:r>
            <a:r>
              <a:rPr lang="zh-CN" altLang="en-US" sz="900" b="0" dirty="0">
                <a:solidFill>
                  <a:srgbClr val="6A9955"/>
                </a:solidFill>
                <a:effectLst/>
                <a:latin typeface="Consolas" panose="020B0609020204030204" pitchFamily="49" charset="0"/>
              </a:rPr>
              <a:t>定义特征</a:t>
            </a:r>
            <a:endParaRPr lang="zh-CN" altLang="en-US" sz="900" b="0" dirty="0">
              <a:solidFill>
                <a:srgbClr val="CCCCCC"/>
              </a:solidFill>
              <a:effectLst/>
              <a:latin typeface="Consolas" panose="020B0609020204030204" pitchFamily="49" charset="0"/>
            </a:endParaRPr>
          </a:p>
          <a:p>
            <a:r>
              <a:rPr lang="en-US" altLang="zh-CN" sz="900" b="0" dirty="0">
                <a:solidFill>
                  <a:srgbClr val="9CDCFE"/>
                </a:solidFill>
                <a:effectLst/>
                <a:latin typeface="Consolas" panose="020B0609020204030204" pitchFamily="49" charset="0"/>
              </a:rPr>
              <a:t>features</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col</a:t>
            </a:r>
            <a:r>
              <a:rPr lang="en-US" altLang="zh-CN" sz="900" b="0" dirty="0">
                <a:solidFill>
                  <a:srgbClr val="CCCCCC"/>
                </a:solidFill>
                <a:effectLst/>
                <a:latin typeface="Consolas" panose="020B0609020204030204" pitchFamily="49" charset="0"/>
              </a:rPr>
              <a:t> </a:t>
            </a:r>
            <a:r>
              <a:rPr lang="en-US" altLang="zh-CN" sz="900" b="0" dirty="0">
                <a:solidFill>
                  <a:srgbClr val="C586C0"/>
                </a:solidFill>
                <a:effectLst/>
                <a:latin typeface="Consolas" panose="020B0609020204030204" pitchFamily="49" charset="0"/>
              </a:rPr>
              <a:t>for</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col</a:t>
            </a:r>
            <a:r>
              <a:rPr lang="en-US" altLang="zh-CN" sz="900" b="0" dirty="0">
                <a:solidFill>
                  <a:srgbClr val="CCCCCC"/>
                </a:solidFill>
                <a:effectLst/>
                <a:latin typeface="Consolas" panose="020B0609020204030204" pitchFamily="49" charset="0"/>
              </a:rPr>
              <a:t> </a:t>
            </a:r>
            <a:r>
              <a:rPr lang="en-US" altLang="zh-CN" sz="900" b="0" dirty="0">
                <a:solidFill>
                  <a:srgbClr val="C586C0"/>
                </a:solidFill>
                <a:effectLst/>
                <a:latin typeface="Consolas" panose="020B0609020204030204" pitchFamily="49" charset="0"/>
              </a:rPr>
              <a:t>in</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train_df</a:t>
            </a:r>
            <a:r>
              <a:rPr lang="en-US" altLang="zh-CN" sz="900" b="0" dirty="0" err="1">
                <a:solidFill>
                  <a:srgbClr val="CCCCCC"/>
                </a:solidFill>
                <a:effectLst/>
                <a:latin typeface="Consolas" panose="020B0609020204030204" pitchFamily="49" charset="0"/>
              </a:rPr>
              <a:t>.</a:t>
            </a:r>
            <a:r>
              <a:rPr lang="en-US" altLang="zh-CN" sz="900" b="0" dirty="0" err="1">
                <a:solidFill>
                  <a:srgbClr val="9CDCFE"/>
                </a:solidFill>
                <a:effectLst/>
                <a:latin typeface="Consolas" panose="020B0609020204030204" pitchFamily="49" charset="0"/>
              </a:rPr>
              <a:t>columns</a:t>
            </a:r>
            <a:r>
              <a:rPr lang="en-US" altLang="zh-CN" sz="900" b="0" dirty="0">
                <a:solidFill>
                  <a:srgbClr val="CCCCCC"/>
                </a:solidFill>
                <a:effectLst/>
                <a:latin typeface="Consolas" panose="020B0609020204030204" pitchFamily="49" charset="0"/>
              </a:rPr>
              <a:t> </a:t>
            </a:r>
            <a:r>
              <a:rPr lang="en-US" altLang="zh-CN" sz="900" b="0" dirty="0">
                <a:solidFill>
                  <a:srgbClr val="C586C0"/>
                </a:solidFill>
                <a:effectLst/>
                <a:latin typeface="Consolas" panose="020B0609020204030204" pitchFamily="49" charset="0"/>
              </a:rPr>
              <a:t>if</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col</a:t>
            </a:r>
            <a:r>
              <a:rPr lang="en-US" altLang="zh-CN" sz="900" b="0" dirty="0">
                <a:solidFill>
                  <a:srgbClr val="CCCCCC"/>
                </a:solidFill>
                <a:effectLst/>
                <a:latin typeface="Consolas" panose="020B0609020204030204" pitchFamily="49" charset="0"/>
              </a:rPr>
              <a:t> </a:t>
            </a:r>
            <a:r>
              <a:rPr lang="en-US" altLang="zh-CN" sz="900" b="0" dirty="0">
                <a:solidFill>
                  <a:srgbClr val="569CD6"/>
                </a:solidFill>
                <a:effectLst/>
                <a:latin typeface="Consolas" panose="020B0609020204030204" pitchFamily="49" charset="0"/>
              </a:rPr>
              <a:t>not</a:t>
            </a:r>
            <a:r>
              <a:rPr lang="en-US" altLang="zh-CN" sz="900" b="0" dirty="0">
                <a:solidFill>
                  <a:srgbClr val="CCCCCC"/>
                </a:solidFill>
                <a:effectLst/>
                <a:latin typeface="Consolas" panose="020B0609020204030204" pitchFamily="49" charset="0"/>
              </a:rPr>
              <a:t> </a:t>
            </a:r>
            <a:r>
              <a:rPr lang="en-US" altLang="zh-CN" sz="900" b="0" dirty="0">
                <a:solidFill>
                  <a:srgbClr val="569CD6"/>
                </a:solidFill>
                <a:effectLst/>
                <a:latin typeface="Consolas" panose="020B0609020204030204" pitchFamily="49" charset="0"/>
              </a:rPr>
              <a:t>in</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'id'</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target</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geo_features</a:t>
            </a:r>
            <a:r>
              <a:rPr lang="en-US" altLang="zh-CN" sz="900" b="0" dirty="0">
                <a:solidFill>
                  <a:srgbClr val="CCCCCC"/>
                </a:solidFill>
                <a:effectLst/>
                <a:latin typeface="Consolas" panose="020B0609020204030204" pitchFamily="49" charset="0"/>
              </a:rPr>
              <a:t>]</a:t>
            </a:r>
          </a:p>
          <a:p>
            <a:br>
              <a:rPr lang="en-US" altLang="zh-CN" sz="1400" b="1" dirty="0">
                <a:solidFill>
                  <a:srgbClr val="CCCCCC"/>
                </a:solidFill>
                <a:effectLst/>
                <a:latin typeface="Consolas" panose="020B0609020204030204" pitchFamily="49" charset="0"/>
              </a:rPr>
            </a:br>
            <a:r>
              <a:rPr lang="en-US" altLang="zh-CN" sz="1400" b="1" dirty="0">
                <a:solidFill>
                  <a:srgbClr val="6A9955"/>
                </a:solidFill>
                <a:effectLst/>
                <a:latin typeface="Consolas" panose="020B0609020204030204" pitchFamily="49" charset="0"/>
              </a:rPr>
              <a:t># </a:t>
            </a:r>
            <a:r>
              <a:rPr lang="zh-CN" altLang="en-US" sz="1400" b="1" dirty="0">
                <a:solidFill>
                  <a:srgbClr val="6A9955"/>
                </a:solidFill>
                <a:effectLst/>
                <a:latin typeface="Consolas" panose="020B0609020204030204" pitchFamily="49" charset="0"/>
              </a:rPr>
              <a:t>计算相关性并选择相关性最高的特征</a:t>
            </a:r>
            <a:endParaRPr lang="zh-CN" altLang="en-US" sz="1400" b="1" dirty="0">
              <a:solidFill>
                <a:srgbClr val="CCCCCC"/>
              </a:solidFill>
              <a:effectLst/>
              <a:latin typeface="Consolas" panose="020B0609020204030204" pitchFamily="49" charset="0"/>
            </a:endParaRPr>
          </a:p>
          <a:p>
            <a:r>
              <a:rPr lang="en-US" altLang="zh-CN" sz="900" b="0" dirty="0" err="1">
                <a:solidFill>
                  <a:srgbClr val="9CDCFE"/>
                </a:solidFill>
                <a:effectLst/>
                <a:latin typeface="Consolas" panose="020B0609020204030204" pitchFamily="49" charset="0"/>
              </a:rPr>
              <a:t>corr_matrix</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train_df</a:t>
            </a:r>
            <a:r>
              <a:rPr lang="en-US" altLang="zh-CN" sz="900" b="0" dirty="0">
                <a:solidFill>
                  <a:srgbClr val="CCCCCC"/>
                </a:solidFill>
                <a:effectLst/>
                <a:latin typeface="Consolas" panose="020B0609020204030204" pitchFamily="49" charset="0"/>
              </a:rPr>
              <a:t>[</a:t>
            </a:r>
            <a:r>
              <a:rPr lang="en-US" altLang="zh-CN" sz="900" b="0" dirty="0">
                <a:solidFill>
                  <a:srgbClr val="9CDCFE"/>
                </a:solidFill>
                <a:effectLst/>
                <a:latin typeface="Consolas" panose="020B0609020204030204" pitchFamily="49" charset="0"/>
              </a:rPr>
              <a:t>features</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target</a:t>
            </a:r>
            <a:r>
              <a:rPr lang="en-US" altLang="zh-CN" sz="900" b="0" dirty="0">
                <a:solidFill>
                  <a:srgbClr val="CCCCCC"/>
                </a:solidFill>
                <a:effectLst/>
                <a:latin typeface="Consolas" panose="020B0609020204030204" pitchFamily="49" charset="0"/>
              </a:rPr>
              <a:t>]].</a:t>
            </a:r>
            <a:r>
              <a:rPr lang="en-US" altLang="zh-CN" sz="900" b="0" dirty="0" err="1">
                <a:solidFill>
                  <a:srgbClr val="DCDCAA"/>
                </a:solidFill>
                <a:effectLst/>
                <a:latin typeface="Consolas" panose="020B0609020204030204" pitchFamily="49" charset="0"/>
              </a:rPr>
              <a:t>corr</a:t>
            </a:r>
            <a:r>
              <a:rPr lang="en-US" altLang="zh-CN" sz="900" b="0" dirty="0">
                <a:solidFill>
                  <a:srgbClr val="CCCCCC"/>
                </a:solidFill>
                <a:effectLst/>
                <a:latin typeface="Consolas" panose="020B0609020204030204" pitchFamily="49" charset="0"/>
              </a:rPr>
              <a:t>().</a:t>
            </a:r>
            <a:r>
              <a:rPr lang="en-US" altLang="zh-CN" sz="900" b="0" dirty="0">
                <a:solidFill>
                  <a:srgbClr val="DCDCAA"/>
                </a:solidFill>
                <a:effectLst/>
                <a:latin typeface="Consolas" panose="020B0609020204030204" pitchFamily="49" charset="0"/>
              </a:rPr>
              <a:t>abs</a:t>
            </a:r>
            <a:r>
              <a:rPr lang="en-US" altLang="zh-CN" sz="900" b="0" dirty="0">
                <a:solidFill>
                  <a:srgbClr val="CCCCCC"/>
                </a:solidFill>
                <a:effectLst/>
                <a:latin typeface="Consolas" panose="020B0609020204030204" pitchFamily="49" charset="0"/>
              </a:rPr>
              <a:t>()</a:t>
            </a:r>
          </a:p>
          <a:p>
            <a:r>
              <a:rPr lang="en-US" altLang="zh-CN" sz="900" b="0" dirty="0" err="1">
                <a:solidFill>
                  <a:srgbClr val="9CDCFE"/>
                </a:solidFill>
                <a:effectLst/>
                <a:latin typeface="Consolas" panose="020B0609020204030204" pitchFamily="49" charset="0"/>
              </a:rPr>
              <a:t>top_features</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corr_matrix</a:t>
            </a:r>
            <a:r>
              <a:rPr lang="en-US" altLang="zh-CN" sz="900" b="0" dirty="0" err="1">
                <a:solidFill>
                  <a:srgbClr val="CCCCCC"/>
                </a:solidFill>
                <a:effectLst/>
                <a:latin typeface="Consolas" panose="020B0609020204030204" pitchFamily="49" charset="0"/>
              </a:rPr>
              <a:t>.</a:t>
            </a:r>
            <a:r>
              <a:rPr lang="en-US" altLang="zh-CN" sz="900" b="0" dirty="0" err="1">
                <a:solidFill>
                  <a:srgbClr val="DCDCAA"/>
                </a:solidFill>
                <a:effectLst/>
                <a:latin typeface="Consolas" panose="020B0609020204030204" pitchFamily="49" charset="0"/>
              </a:rPr>
              <a:t>nlargest</a:t>
            </a:r>
            <a:r>
              <a:rPr lang="en-US" altLang="zh-CN" sz="900" b="0" dirty="0">
                <a:solidFill>
                  <a:srgbClr val="CCCCCC"/>
                </a:solidFill>
                <a:effectLst/>
                <a:latin typeface="Consolas" panose="020B0609020204030204" pitchFamily="49" charset="0"/>
              </a:rPr>
              <a:t>(</a:t>
            </a:r>
            <a:r>
              <a:rPr lang="en-US" altLang="zh-CN" sz="900" b="0" dirty="0" err="1">
                <a:solidFill>
                  <a:srgbClr val="DCDCAA"/>
                </a:solidFill>
                <a:effectLst/>
                <a:latin typeface="Consolas" panose="020B0609020204030204" pitchFamily="49" charset="0"/>
              </a:rPr>
              <a:t>len</a:t>
            </a:r>
            <a:r>
              <a:rPr lang="en-US" altLang="zh-CN" sz="900" b="0" dirty="0">
                <a:solidFill>
                  <a:srgbClr val="CCCCCC"/>
                </a:solidFill>
                <a:effectLst/>
                <a:latin typeface="Consolas" panose="020B0609020204030204" pitchFamily="49" charset="0"/>
              </a:rPr>
              <a:t>(</a:t>
            </a:r>
            <a:r>
              <a:rPr lang="en-US" altLang="zh-CN" sz="900" b="0" dirty="0">
                <a:solidFill>
                  <a:srgbClr val="9CDCFE"/>
                </a:solidFill>
                <a:effectLst/>
                <a:latin typeface="Consolas" panose="020B0609020204030204" pitchFamily="49" charset="0"/>
              </a:rPr>
              <a:t>features</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target</a:t>
            </a:r>
            <a:r>
              <a:rPr lang="en-US" altLang="zh-CN" sz="900" b="0" dirty="0">
                <a:solidFill>
                  <a:srgbClr val="CCCCCC"/>
                </a:solidFill>
                <a:effectLst/>
                <a:latin typeface="Consolas" panose="020B0609020204030204" pitchFamily="49" charset="0"/>
              </a:rPr>
              <a:t>)[</a:t>
            </a:r>
            <a:r>
              <a:rPr lang="en-US" altLang="zh-CN" sz="900" b="0" dirty="0">
                <a:solidFill>
                  <a:srgbClr val="9CDCFE"/>
                </a:solidFill>
                <a:effectLst/>
                <a:latin typeface="Consolas" panose="020B0609020204030204" pitchFamily="49" charset="0"/>
              </a:rPr>
              <a:t>target</a:t>
            </a:r>
            <a:r>
              <a:rPr lang="en-US" altLang="zh-CN" sz="900" b="0" dirty="0">
                <a:solidFill>
                  <a:srgbClr val="CCCCCC"/>
                </a:solidFill>
                <a:effectLst/>
                <a:latin typeface="Consolas" panose="020B0609020204030204" pitchFamily="49" charset="0"/>
              </a:rPr>
              <a:t>].</a:t>
            </a:r>
            <a:r>
              <a:rPr lang="en-US" altLang="zh-CN" sz="900" b="0" dirty="0" err="1">
                <a:solidFill>
                  <a:srgbClr val="9CDCFE"/>
                </a:solidFill>
                <a:effectLst/>
                <a:latin typeface="Consolas" panose="020B0609020204030204" pitchFamily="49" charset="0"/>
              </a:rPr>
              <a:t>index</a:t>
            </a:r>
            <a:r>
              <a:rPr lang="en-US" altLang="zh-CN" sz="900" b="0" dirty="0" err="1">
                <a:solidFill>
                  <a:srgbClr val="CCCCCC"/>
                </a:solidFill>
                <a:effectLst/>
                <a:latin typeface="Consolas" panose="020B0609020204030204" pitchFamily="49" charset="0"/>
              </a:rPr>
              <a:t>.</a:t>
            </a:r>
            <a:r>
              <a:rPr lang="en-US" altLang="zh-CN" sz="900" b="0" dirty="0" err="1">
                <a:solidFill>
                  <a:srgbClr val="DCDCAA"/>
                </a:solidFill>
                <a:effectLst/>
                <a:latin typeface="Consolas" panose="020B0609020204030204" pitchFamily="49" charset="0"/>
              </a:rPr>
              <a:t>tolist</a:t>
            </a:r>
            <a:r>
              <a:rPr lang="en-US" altLang="zh-CN" sz="900" b="0" dirty="0">
                <a:solidFill>
                  <a:srgbClr val="CCCCCC"/>
                </a:solidFill>
                <a:effectLst/>
                <a:latin typeface="Consolas" panose="020B0609020204030204" pitchFamily="49" charset="0"/>
              </a:rPr>
              <a:t>()</a:t>
            </a:r>
          </a:p>
          <a:p>
            <a:r>
              <a:rPr lang="en-US" altLang="zh-CN" sz="900" b="0" dirty="0" err="1">
                <a:solidFill>
                  <a:srgbClr val="9CDCFE"/>
                </a:solidFill>
                <a:effectLst/>
                <a:latin typeface="Consolas" panose="020B0609020204030204" pitchFamily="49" charset="0"/>
              </a:rPr>
              <a:t>top_features</a:t>
            </a:r>
            <a:r>
              <a:rPr lang="en-US" altLang="zh-CN" sz="900" b="0" dirty="0" err="1">
                <a:solidFill>
                  <a:srgbClr val="CCCCCC"/>
                </a:solidFill>
                <a:effectLst/>
                <a:latin typeface="Consolas" panose="020B0609020204030204" pitchFamily="49" charset="0"/>
              </a:rPr>
              <a:t>.</a:t>
            </a:r>
            <a:r>
              <a:rPr lang="en-US" altLang="zh-CN" sz="900" b="0" dirty="0" err="1">
                <a:solidFill>
                  <a:srgbClr val="DCDCAA"/>
                </a:solidFill>
                <a:effectLst/>
                <a:latin typeface="Consolas" panose="020B0609020204030204" pitchFamily="49" charset="0"/>
              </a:rPr>
              <a:t>remove</a:t>
            </a:r>
            <a:r>
              <a:rPr lang="en-US" altLang="zh-CN" sz="900" b="0" dirty="0">
                <a:solidFill>
                  <a:srgbClr val="CCCCCC"/>
                </a:solidFill>
                <a:effectLst/>
                <a:latin typeface="Consolas" panose="020B0609020204030204" pitchFamily="49" charset="0"/>
              </a:rPr>
              <a:t>(</a:t>
            </a:r>
            <a:r>
              <a:rPr lang="en-US" altLang="zh-CN" sz="900" b="0" dirty="0">
                <a:solidFill>
                  <a:srgbClr val="9CDCFE"/>
                </a:solidFill>
                <a:effectLst/>
                <a:latin typeface="Consolas" panose="020B0609020204030204" pitchFamily="49" charset="0"/>
              </a:rPr>
              <a:t>target</a:t>
            </a:r>
            <a:r>
              <a:rPr lang="en-US" altLang="zh-CN" sz="900" b="0" dirty="0">
                <a:solidFill>
                  <a:srgbClr val="CCCCCC"/>
                </a:solidFill>
                <a:effectLst/>
                <a:latin typeface="Consolas" panose="020B0609020204030204" pitchFamily="49" charset="0"/>
              </a:rPr>
              <a:t>)</a:t>
            </a:r>
          </a:p>
          <a:p>
            <a:r>
              <a:rPr lang="en-US" altLang="zh-CN" sz="900" b="0" dirty="0">
                <a:solidFill>
                  <a:srgbClr val="9CDCFE"/>
                </a:solidFill>
                <a:effectLst/>
                <a:latin typeface="Consolas" panose="020B0609020204030204" pitchFamily="49" charset="0"/>
              </a:rPr>
              <a:t>features</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top_features</a:t>
            </a:r>
            <a:br>
              <a:rPr lang="en-US" altLang="zh-CN" sz="900" b="0" dirty="0">
                <a:solidFill>
                  <a:srgbClr val="CCCCCC"/>
                </a:solidFill>
                <a:effectLst/>
                <a:latin typeface="Consolas" panose="020B0609020204030204" pitchFamily="49" charset="0"/>
              </a:rPr>
            </a:br>
            <a:r>
              <a:rPr lang="zh-CN" altLang="en-US" sz="900" b="0" dirty="0">
                <a:solidFill>
                  <a:schemeClr val="bg2"/>
                </a:solidFill>
                <a:effectLst/>
                <a:latin typeface="Consolas" panose="020B0609020204030204" pitchFamily="49" charset="0"/>
              </a:rPr>
              <a:t>（省略）</a:t>
            </a:r>
            <a:br>
              <a:rPr lang="en-US" altLang="zh-CN" sz="900" b="0" dirty="0">
                <a:solidFill>
                  <a:srgbClr val="CCCCCC"/>
                </a:solidFill>
                <a:effectLst/>
                <a:latin typeface="Consolas" panose="020B0609020204030204" pitchFamily="49" charset="0"/>
              </a:rPr>
            </a:br>
            <a:r>
              <a:rPr lang="en-US" altLang="zh-CN" sz="900" b="0" dirty="0">
                <a:solidFill>
                  <a:srgbClr val="6A9955"/>
                </a:solidFill>
                <a:effectLst/>
                <a:latin typeface="Consolas" panose="020B0609020204030204" pitchFamily="49" charset="0"/>
              </a:rPr>
              <a:t># </a:t>
            </a:r>
            <a:r>
              <a:rPr lang="zh-CN" altLang="en-US" sz="900" b="0" dirty="0">
                <a:solidFill>
                  <a:srgbClr val="6A9955"/>
                </a:solidFill>
                <a:effectLst/>
                <a:latin typeface="Consolas" panose="020B0609020204030204" pitchFamily="49" charset="0"/>
              </a:rPr>
              <a:t>定义模型和超参数网格</a:t>
            </a:r>
            <a:endParaRPr lang="zh-CN" altLang="en-US" sz="900" b="0" dirty="0">
              <a:solidFill>
                <a:srgbClr val="CCCCCC"/>
              </a:solidFill>
              <a:effectLst/>
              <a:latin typeface="Consolas" panose="020B0609020204030204" pitchFamily="49" charset="0"/>
            </a:endParaRPr>
          </a:p>
          <a:p>
            <a:r>
              <a:rPr lang="en-US" altLang="zh-CN" sz="900" b="0" dirty="0" err="1">
                <a:solidFill>
                  <a:srgbClr val="9CDCFE"/>
                </a:solidFill>
                <a:effectLst/>
                <a:latin typeface="Consolas" panose="020B0609020204030204" pitchFamily="49" charset="0"/>
              </a:rPr>
              <a:t>param_grids</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t>
            </a:r>
            <a:r>
              <a:rPr lang="en-US" altLang="zh-CN" sz="900" b="0" dirty="0" err="1">
                <a:solidFill>
                  <a:srgbClr val="CE9178"/>
                </a:solidFill>
                <a:effectLst/>
                <a:latin typeface="Consolas" panose="020B0609020204030204" pitchFamily="49" charset="0"/>
              </a:rPr>
              <a:t>randomforestregressor</a:t>
            </a:r>
            <a:r>
              <a:rPr lang="en-US" altLang="zh-CN" sz="900" b="0" dirty="0">
                <a:solidFill>
                  <a:srgbClr val="CE9178"/>
                </a:solidFill>
                <a:effectLst/>
                <a:latin typeface="Consolas" panose="020B0609020204030204" pitchFamily="49" charset="0"/>
              </a:rPr>
              <a:t>__</a:t>
            </a:r>
            <a:r>
              <a:rPr lang="en-US" altLang="zh-CN" sz="900" b="0" dirty="0" err="1">
                <a:solidFill>
                  <a:srgbClr val="CE9178"/>
                </a:solidFill>
                <a:effectLst/>
                <a:latin typeface="Consolas" panose="020B0609020204030204" pitchFamily="49" charset="0"/>
              </a:rPr>
              <a:t>n_estimators</a:t>
            </a:r>
            <a:r>
              <a:rPr lang="en-US" altLang="zh-CN" sz="900" b="0" dirty="0">
                <a:solidFill>
                  <a:srgbClr val="CE9178"/>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50</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100</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200</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t>
            </a:r>
            <a:r>
              <a:rPr lang="en-US" altLang="zh-CN" sz="900" b="0" dirty="0" err="1">
                <a:solidFill>
                  <a:srgbClr val="CE9178"/>
                </a:solidFill>
                <a:effectLst/>
                <a:latin typeface="Consolas" panose="020B0609020204030204" pitchFamily="49" charset="0"/>
              </a:rPr>
              <a:t>randomforestregressor</a:t>
            </a:r>
            <a:r>
              <a:rPr lang="en-US" altLang="zh-CN" sz="900" b="0" dirty="0">
                <a:solidFill>
                  <a:srgbClr val="CE9178"/>
                </a:solidFill>
                <a:effectLst/>
                <a:latin typeface="Consolas" panose="020B0609020204030204" pitchFamily="49" charset="0"/>
              </a:rPr>
              <a:t>__</a:t>
            </a:r>
            <a:r>
              <a:rPr lang="en-US" altLang="zh-CN" sz="900" b="0" dirty="0" err="1">
                <a:solidFill>
                  <a:srgbClr val="CE9178"/>
                </a:solidFill>
                <a:effectLst/>
                <a:latin typeface="Consolas" panose="020B0609020204030204" pitchFamily="49" charset="0"/>
              </a:rPr>
              <a:t>max_depth</a:t>
            </a:r>
            <a:r>
              <a:rPr lang="en-US" altLang="zh-CN" sz="900" b="0" dirty="0">
                <a:solidFill>
                  <a:srgbClr val="CE9178"/>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569CD6"/>
                </a:solidFill>
                <a:effectLst/>
                <a:latin typeface="Consolas" panose="020B0609020204030204" pitchFamily="49" charset="0"/>
              </a:rPr>
              <a:t>None</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10</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20</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t>
            </a:r>
            <a:r>
              <a:rPr lang="en-US" altLang="zh-CN" sz="900" b="0" dirty="0" err="1">
                <a:solidFill>
                  <a:srgbClr val="CE9178"/>
                </a:solidFill>
                <a:effectLst/>
                <a:latin typeface="Consolas" panose="020B0609020204030204" pitchFamily="49" charset="0"/>
              </a:rPr>
              <a:t>randomforestregressor</a:t>
            </a:r>
            <a:r>
              <a:rPr lang="en-US" altLang="zh-CN" sz="900" b="0" dirty="0">
                <a:solidFill>
                  <a:srgbClr val="CE9178"/>
                </a:solidFill>
                <a:effectLst/>
                <a:latin typeface="Consolas" panose="020B0609020204030204" pitchFamily="49" charset="0"/>
              </a:rPr>
              <a:t>__</a:t>
            </a:r>
            <a:r>
              <a:rPr lang="en-US" altLang="zh-CN" sz="900" b="0" dirty="0" err="1">
                <a:solidFill>
                  <a:srgbClr val="CE9178"/>
                </a:solidFill>
                <a:effectLst/>
                <a:latin typeface="Consolas" panose="020B0609020204030204" pitchFamily="49" charset="0"/>
              </a:rPr>
              <a:t>min_samples_split</a:t>
            </a:r>
            <a:r>
              <a:rPr lang="en-US" altLang="zh-CN" sz="900" b="0" dirty="0">
                <a:solidFill>
                  <a:srgbClr val="CE9178"/>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2</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5</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10</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a:t>
            </a:r>
          </a:p>
          <a:p>
            <a:r>
              <a:rPr lang="zh-CN" altLang="en-US" sz="900" b="0" dirty="0">
                <a:solidFill>
                  <a:schemeClr val="bg2"/>
                </a:solidFill>
                <a:effectLst/>
                <a:latin typeface="Consolas" panose="020B0609020204030204" pitchFamily="49" charset="0"/>
              </a:rPr>
              <a:t>（省略）</a:t>
            </a:r>
            <a:endParaRPr lang="en-US" altLang="zh-CN" sz="900" b="0" dirty="0">
              <a:solidFill>
                <a:srgbClr val="CCCCCC"/>
              </a:solidFill>
              <a:effectLst/>
              <a:latin typeface="Consolas" panose="020B0609020204030204" pitchFamily="49" charset="0"/>
            </a:endParaRPr>
          </a:p>
        </p:txBody>
      </p:sp>
      <p:sp>
        <p:nvSpPr>
          <p:cNvPr id="11" name="矩形 10">
            <a:extLst>
              <a:ext uri="{FF2B5EF4-FFF2-40B4-BE49-F238E27FC236}">
                <a16:creationId xmlns:a16="http://schemas.microsoft.com/office/drawing/2014/main" id="{00A15A7A-979E-7D4E-DEC0-99D7946F8995}"/>
              </a:ext>
            </a:extLst>
          </p:cNvPr>
          <p:cNvSpPr/>
          <p:nvPr/>
        </p:nvSpPr>
        <p:spPr>
          <a:xfrm>
            <a:off x="6343748" y="2329209"/>
            <a:ext cx="5204088" cy="955187"/>
          </a:xfrm>
          <a:prstGeom prst="rect">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9DADDBE9-CDE1-2EE9-4228-BE05D3BD5675}"/>
              </a:ext>
            </a:extLst>
          </p:cNvPr>
          <p:cNvSpPr/>
          <p:nvPr/>
        </p:nvSpPr>
        <p:spPr>
          <a:xfrm>
            <a:off x="9582656" y="1177507"/>
            <a:ext cx="2490016" cy="817330"/>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MSE=0.972</a:t>
            </a:r>
          </a:p>
          <a:p>
            <a:pPr algn="ctr"/>
            <a:r>
              <a:rPr lang="en-US" altLang="zh-CN" dirty="0"/>
              <a:t>Step = 20</a:t>
            </a:r>
          </a:p>
        </p:txBody>
      </p:sp>
      <p:sp>
        <p:nvSpPr>
          <p:cNvPr id="19" name="矩形: 圆角 18">
            <a:extLst>
              <a:ext uri="{FF2B5EF4-FFF2-40B4-BE49-F238E27FC236}">
                <a16:creationId xmlns:a16="http://schemas.microsoft.com/office/drawing/2014/main" id="{0892EB73-1153-1F26-2908-B31653D9DB8E}"/>
              </a:ext>
            </a:extLst>
          </p:cNvPr>
          <p:cNvSpPr/>
          <p:nvPr/>
        </p:nvSpPr>
        <p:spPr>
          <a:xfrm>
            <a:off x="81707" y="4345339"/>
            <a:ext cx="6131110" cy="319358"/>
          </a:xfrm>
          <a:prstGeom prst="roundRect">
            <a:avLst/>
          </a:prstGeom>
          <a:solidFill>
            <a:srgbClr val="DF3F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程序目前问题</a:t>
            </a:r>
            <a:endParaRPr lang="en-US" altLang="zh-CN" b="1" dirty="0">
              <a:solidFill>
                <a:schemeClr val="tx1"/>
              </a:solidFill>
            </a:endParaRPr>
          </a:p>
        </p:txBody>
      </p:sp>
      <p:sp>
        <p:nvSpPr>
          <p:cNvPr id="23" name="文本框 22">
            <a:extLst>
              <a:ext uri="{FF2B5EF4-FFF2-40B4-BE49-F238E27FC236}">
                <a16:creationId xmlns:a16="http://schemas.microsoft.com/office/drawing/2014/main" id="{3AE80565-EA7D-B264-6FE5-C2F3775AEC95}"/>
              </a:ext>
            </a:extLst>
          </p:cNvPr>
          <p:cNvSpPr txBox="1"/>
          <p:nvPr/>
        </p:nvSpPr>
        <p:spPr>
          <a:xfrm>
            <a:off x="81706" y="4645755"/>
            <a:ext cx="6142131" cy="830997"/>
          </a:xfrm>
          <a:prstGeom prst="rect">
            <a:avLst/>
          </a:prstGeom>
          <a:noFill/>
        </p:spPr>
        <p:txBody>
          <a:bodyPr wrap="square">
            <a:spAutoFit/>
          </a:bodyPr>
          <a:lstStyle/>
          <a:p>
            <a:r>
              <a:rPr lang="en-US" altLang="zh-CN" sz="1600" b="1" dirty="0"/>
              <a:t>1.</a:t>
            </a:r>
            <a:r>
              <a:rPr lang="zh-CN" altLang="en-US" sz="1600" b="1" dirty="0"/>
              <a:t>甚至已经输出了特征相关顺序，但是仍然不进行特征选择</a:t>
            </a:r>
            <a:endParaRPr lang="en-US" altLang="zh-CN" sz="1600" b="1" dirty="0"/>
          </a:p>
          <a:p>
            <a:r>
              <a:rPr lang="en-US" altLang="zh-CN" sz="1600" b="1" dirty="0"/>
              <a:t>2.</a:t>
            </a:r>
            <a:r>
              <a:rPr lang="zh-CN" altLang="en-US" sz="1600" b="1" dirty="0"/>
              <a:t>使用的模型太</a:t>
            </a:r>
            <a:r>
              <a:rPr lang="en-US" altLang="zh-CN" sz="1600" b="1" dirty="0"/>
              <a:t>”</a:t>
            </a:r>
            <a:r>
              <a:rPr lang="zh-CN" altLang="en-US" sz="1600" b="1" dirty="0"/>
              <a:t>落后</a:t>
            </a:r>
            <a:r>
              <a:rPr lang="en-US" altLang="zh-CN" sz="1600" b="1" dirty="0"/>
              <a:t>”</a:t>
            </a:r>
            <a:r>
              <a:rPr lang="zh-CN" altLang="en-US" sz="1600" b="1" dirty="0"/>
              <a:t>了，</a:t>
            </a:r>
            <a:r>
              <a:rPr lang="zh-CN" altLang="en-US" sz="1600" b="1" dirty="0">
                <a:highlight>
                  <a:srgbClr val="FF0000"/>
                </a:highlight>
              </a:rPr>
              <a:t>随机森林</a:t>
            </a:r>
            <a:r>
              <a:rPr lang="en-US" altLang="zh-CN" sz="1600" b="1" dirty="0"/>
              <a:t>, XGBOOST </a:t>
            </a:r>
            <a:r>
              <a:rPr lang="zh-CN" altLang="en-US" sz="1600" b="1" dirty="0"/>
              <a:t>这种基础方案在这个问题的上并不好，没有选择更好的模型</a:t>
            </a:r>
            <a:endParaRPr lang="en-US" altLang="zh-CN" sz="1600" b="1" dirty="0"/>
          </a:p>
        </p:txBody>
      </p:sp>
      <p:pic>
        <p:nvPicPr>
          <p:cNvPr id="8" name="图片 7">
            <a:extLst>
              <a:ext uri="{FF2B5EF4-FFF2-40B4-BE49-F238E27FC236}">
                <a16:creationId xmlns:a16="http://schemas.microsoft.com/office/drawing/2014/main" id="{50448B2E-E832-D7C0-F5D0-4E9E20C30DDA}"/>
              </a:ext>
            </a:extLst>
          </p:cNvPr>
          <p:cNvPicPr>
            <a:picLocks noChangeAspect="1"/>
          </p:cNvPicPr>
          <p:nvPr/>
        </p:nvPicPr>
        <p:blipFill>
          <a:blip r:embed="rId3"/>
          <a:stretch>
            <a:fillRect/>
          </a:stretch>
        </p:blipFill>
        <p:spPr>
          <a:xfrm>
            <a:off x="6342279" y="4345339"/>
            <a:ext cx="5697468" cy="3221321"/>
          </a:xfrm>
          <a:prstGeom prst="rect">
            <a:avLst/>
          </a:prstGeom>
        </p:spPr>
      </p:pic>
      <p:sp>
        <p:nvSpPr>
          <p:cNvPr id="15" name="文本框 14">
            <a:extLst>
              <a:ext uri="{FF2B5EF4-FFF2-40B4-BE49-F238E27FC236}">
                <a16:creationId xmlns:a16="http://schemas.microsoft.com/office/drawing/2014/main" id="{17AD8A71-F109-933E-3B02-0551AF484E73}"/>
              </a:ext>
            </a:extLst>
          </p:cNvPr>
          <p:cNvSpPr txBox="1"/>
          <p:nvPr/>
        </p:nvSpPr>
        <p:spPr>
          <a:xfrm>
            <a:off x="6328766" y="4685537"/>
            <a:ext cx="2664783" cy="2616101"/>
          </a:xfrm>
          <a:prstGeom prst="rect">
            <a:avLst/>
          </a:prstGeom>
          <a:noFill/>
        </p:spPr>
        <p:txBody>
          <a:bodyPr wrap="square">
            <a:spAutoFit/>
          </a:bodyPr>
          <a:lstStyle/>
          <a:p>
            <a:r>
              <a:rPr lang="en-US" altLang="zh-CN" sz="1200" b="1" dirty="0">
                <a:latin typeface="+mj-ea"/>
                <a:ea typeface="+mj-ea"/>
              </a:rPr>
              <a:t>“Hello, admin!</a:t>
            </a:r>
          </a:p>
          <a:p>
            <a:r>
              <a:rPr lang="zh-CN" altLang="en-US" sz="1200" b="1" dirty="0">
                <a:latin typeface="+mj-ea"/>
                <a:ea typeface="+mj-ea"/>
              </a:rPr>
              <a:t>特征相关度排名如下：</a:t>
            </a:r>
            <a:endParaRPr lang="en-US" altLang="zh-CN" sz="1200" b="1" dirty="0">
              <a:latin typeface="+mj-ea"/>
              <a:ea typeface="+mj-ea"/>
            </a:endParaRPr>
          </a:p>
          <a:p>
            <a:pPr marL="342900" indent="-342900">
              <a:buAutoNum type="arabicPeriod"/>
            </a:pPr>
            <a:r>
              <a:rPr lang="zh-CN" altLang="en-US" sz="1200" b="1" dirty="0">
                <a:latin typeface="+mj-ea"/>
                <a:ea typeface="+mj-ea"/>
              </a:rPr>
              <a:t>第二天检出阳性</a:t>
            </a:r>
            <a:endParaRPr lang="en-US" altLang="zh-CN" sz="1200" b="1" dirty="0">
              <a:latin typeface="+mj-ea"/>
              <a:ea typeface="+mj-ea"/>
            </a:endParaRPr>
          </a:p>
          <a:p>
            <a:pPr marL="342900" indent="-342900">
              <a:buAutoNum type="arabicPeriod"/>
            </a:pPr>
            <a:r>
              <a:rPr lang="zh-CN" altLang="en-US" sz="1200" b="1" dirty="0">
                <a:latin typeface="+mj-ea"/>
                <a:ea typeface="+mj-ea"/>
              </a:rPr>
              <a:t>第一天检出阳性</a:t>
            </a:r>
            <a:endParaRPr lang="en-US" altLang="zh-CN" sz="1200" b="1" dirty="0">
              <a:latin typeface="+mj-ea"/>
              <a:ea typeface="+mj-ea"/>
            </a:endParaRPr>
          </a:p>
          <a:p>
            <a:pPr marL="342900" indent="-342900">
              <a:buAutoNum type="arabicPeriod"/>
            </a:pPr>
            <a:r>
              <a:rPr lang="zh-CN" altLang="en-US" sz="1200" b="1" dirty="0">
                <a:latin typeface="+mj-ea"/>
                <a:ea typeface="+mj-ea"/>
              </a:rPr>
              <a:t>第一天检出疾病率</a:t>
            </a:r>
            <a:r>
              <a:rPr lang="en-US" altLang="zh-CN" sz="1200" b="1" dirty="0">
                <a:latin typeface="+mj-ea"/>
                <a:ea typeface="+mj-ea"/>
              </a:rPr>
              <a:t>(</a:t>
            </a:r>
            <a:r>
              <a:rPr lang="zh-CN" altLang="en-US" sz="1200" b="1" dirty="0">
                <a:latin typeface="+mj-ea"/>
                <a:ea typeface="+mj-ea"/>
              </a:rPr>
              <a:t>社区家庭</a:t>
            </a:r>
            <a:r>
              <a:rPr lang="en-US" altLang="zh-CN" sz="1200" b="1" dirty="0">
                <a:latin typeface="+mj-ea"/>
                <a:ea typeface="+mj-ea"/>
              </a:rPr>
              <a:t>)</a:t>
            </a:r>
          </a:p>
          <a:p>
            <a:pPr marL="342900" indent="-342900">
              <a:buFontTx/>
              <a:buAutoNum type="arabicPeriod"/>
            </a:pPr>
            <a:r>
              <a:rPr lang="zh-CN" altLang="en-US" sz="1200" b="1" dirty="0">
                <a:latin typeface="+mj-ea"/>
                <a:ea typeface="+mj-ea"/>
              </a:rPr>
              <a:t>第一天检出疾病率</a:t>
            </a:r>
            <a:r>
              <a:rPr lang="en-US" altLang="zh-CN" sz="1200" b="1" dirty="0">
                <a:latin typeface="+mj-ea"/>
                <a:ea typeface="+mj-ea"/>
              </a:rPr>
              <a:t>(</a:t>
            </a:r>
            <a:r>
              <a:rPr lang="zh-CN" altLang="en-US" sz="1200" b="1" dirty="0">
                <a:latin typeface="+mj-ea"/>
                <a:ea typeface="+mj-ea"/>
              </a:rPr>
              <a:t>非社区家庭</a:t>
            </a:r>
            <a:r>
              <a:rPr lang="en-US" altLang="zh-CN" sz="1200" b="1" dirty="0">
                <a:latin typeface="+mj-ea"/>
                <a:ea typeface="+mj-ea"/>
              </a:rPr>
              <a:t>)</a:t>
            </a:r>
          </a:p>
          <a:p>
            <a:pPr marL="342900" indent="-342900">
              <a:buFontTx/>
              <a:buAutoNum type="arabicPeriod"/>
            </a:pPr>
            <a:r>
              <a:rPr lang="en-US" altLang="zh-CN" sz="1200" b="1" dirty="0">
                <a:latin typeface="+mj-ea"/>
                <a:ea typeface="+mj-ea"/>
              </a:rPr>
              <a:t>……”</a:t>
            </a:r>
          </a:p>
          <a:p>
            <a:r>
              <a:rPr lang="zh-CN" altLang="en-US" sz="1200" b="1" dirty="0">
                <a:latin typeface="+mj-ea"/>
                <a:ea typeface="+mj-ea"/>
              </a:rPr>
              <a:t>这是相当符合疫情认知的相关度排名</a:t>
            </a:r>
            <a:endParaRPr lang="en-US" altLang="zh-CN" sz="1200" b="1" dirty="0">
              <a:latin typeface="+mj-ea"/>
              <a:ea typeface="+mj-ea"/>
            </a:endParaRPr>
          </a:p>
          <a:p>
            <a:r>
              <a:rPr lang="zh-CN" altLang="en-US" sz="1200" b="1" dirty="0">
                <a:latin typeface="+mj-ea"/>
                <a:ea typeface="+mj-ea"/>
              </a:rPr>
              <a:t>但是我就是不用来训练，我只是给你看看</a:t>
            </a:r>
            <a:endParaRPr lang="en-US" altLang="zh-CN" sz="1200" b="1" dirty="0">
              <a:latin typeface="+mj-ea"/>
              <a:ea typeface="+mj-ea"/>
            </a:endParaRPr>
          </a:p>
          <a:p>
            <a:r>
              <a:rPr lang="zh-CN" altLang="en-US" sz="1200" b="1" dirty="0">
                <a:latin typeface="+mj-ea"/>
                <a:ea typeface="+mj-ea"/>
              </a:rPr>
              <a:t>嘻嘻</a:t>
            </a:r>
            <a:r>
              <a:rPr lang="en-US" altLang="zh-CN" sz="1200" b="1" dirty="0">
                <a:latin typeface="+mj-ea"/>
                <a:ea typeface="+mj-ea"/>
              </a:rPr>
              <a:t>XD~</a:t>
            </a:r>
          </a:p>
          <a:p>
            <a:pPr marL="342900" indent="-342900">
              <a:buAutoNum type="arabicPeriod"/>
            </a:pPr>
            <a:endParaRPr lang="en-US" altLang="zh-CN" sz="1600" dirty="0"/>
          </a:p>
          <a:p>
            <a:endParaRPr lang="en-US" altLang="zh-CN" sz="1600" dirty="0"/>
          </a:p>
        </p:txBody>
      </p:sp>
      <p:grpSp>
        <p:nvGrpSpPr>
          <p:cNvPr id="16" name="组合 1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1DF04A21-589C-8264-0924-5117BB5BD303}"/>
              </a:ext>
            </a:extLst>
          </p:cNvPr>
          <p:cNvGrpSpPr>
            <a:grpSpLocks noChangeAspect="1"/>
          </p:cNvGrpSpPr>
          <p:nvPr/>
        </p:nvGrpSpPr>
        <p:grpSpPr>
          <a:xfrm>
            <a:off x="4769381" y="5663254"/>
            <a:ext cx="1212019" cy="1193007"/>
            <a:chOff x="3667125" y="1033463"/>
            <a:chExt cx="4857750" cy="4781550"/>
          </a:xfrm>
        </p:grpSpPr>
        <p:sp>
          <p:nvSpPr>
            <p:cNvPr id="17" name="íšļîďe">
              <a:extLst>
                <a:ext uri="{FF2B5EF4-FFF2-40B4-BE49-F238E27FC236}">
                  <a16:creationId xmlns:a16="http://schemas.microsoft.com/office/drawing/2014/main" id="{2774CCC1-530F-9E06-2D0C-C11E9B1079E1}"/>
                </a:ext>
              </a:extLst>
            </p:cNvPr>
            <p:cNvSpPr/>
            <p:nvPr/>
          </p:nvSpPr>
          <p:spPr bwMode="auto">
            <a:xfrm>
              <a:off x="3667125" y="1033463"/>
              <a:ext cx="4857750" cy="4781550"/>
            </a:xfrm>
            <a:custGeom>
              <a:avLst/>
              <a:gdLst>
                <a:gd name="T0" fmla="*/ 816 w 1472"/>
                <a:gd name="T1" fmla="*/ 1033 h 1451"/>
                <a:gd name="T2" fmla="*/ 581 w 1472"/>
                <a:gd name="T3" fmla="*/ 690 h 1451"/>
                <a:gd name="T4" fmla="*/ 831 w 1472"/>
                <a:gd name="T5" fmla="*/ 445 h 1451"/>
                <a:gd name="T6" fmla="*/ 596 w 1472"/>
                <a:gd name="T7" fmla="*/ 203 h 1451"/>
                <a:gd name="T8" fmla="*/ 462 w 1472"/>
                <a:gd name="T9" fmla="*/ 51 h 1451"/>
                <a:gd name="T10" fmla="*/ 250 w 1472"/>
                <a:gd name="T11" fmla="*/ 221 h 1451"/>
                <a:gd name="T12" fmla="*/ 213 w 1472"/>
                <a:gd name="T13" fmla="*/ 508 h 1451"/>
                <a:gd name="T14" fmla="*/ 280 w 1472"/>
                <a:gd name="T15" fmla="*/ 801 h 1451"/>
                <a:gd name="T16" fmla="*/ 1 w 1472"/>
                <a:gd name="T17" fmla="*/ 1420 h 1451"/>
                <a:gd name="T18" fmla="*/ 615 w 1472"/>
                <a:gd name="T19" fmla="*/ 1442 h 1451"/>
                <a:gd name="T20" fmla="*/ 1403 w 1472"/>
                <a:gd name="T21" fmla="*/ 1394 h 1451"/>
                <a:gd name="T22" fmla="*/ 1470 w 1472"/>
                <a:gd name="T23" fmla="*/ 906 h 1451"/>
                <a:gd name="T24" fmla="*/ 205 w 1472"/>
                <a:gd name="T25" fmla="*/ 350 h 1451"/>
                <a:gd name="T26" fmla="*/ 776 w 1472"/>
                <a:gd name="T27" fmla="*/ 1094 h 1451"/>
                <a:gd name="T28" fmla="*/ 788 w 1472"/>
                <a:gd name="T29" fmla="*/ 1100 h 1451"/>
                <a:gd name="T30" fmla="*/ 642 w 1472"/>
                <a:gd name="T31" fmla="*/ 1267 h 1451"/>
                <a:gd name="T32" fmla="*/ 370 w 1472"/>
                <a:gd name="T33" fmla="*/ 1254 h 1451"/>
                <a:gd name="T34" fmla="*/ 676 w 1472"/>
                <a:gd name="T35" fmla="*/ 1238 h 1451"/>
                <a:gd name="T36" fmla="*/ 727 w 1472"/>
                <a:gd name="T37" fmla="*/ 1238 h 1451"/>
                <a:gd name="T38" fmla="*/ 746 w 1472"/>
                <a:gd name="T39" fmla="*/ 995 h 1451"/>
                <a:gd name="T40" fmla="*/ 720 w 1472"/>
                <a:gd name="T41" fmla="*/ 941 h 1451"/>
                <a:gd name="T42" fmla="*/ 744 w 1472"/>
                <a:gd name="T43" fmla="*/ 990 h 1451"/>
                <a:gd name="T44" fmla="*/ 819 w 1472"/>
                <a:gd name="T45" fmla="*/ 428 h 1451"/>
                <a:gd name="T46" fmla="*/ 529 w 1472"/>
                <a:gd name="T47" fmla="*/ 82 h 1451"/>
                <a:gd name="T48" fmla="*/ 521 w 1472"/>
                <a:gd name="T49" fmla="*/ 124 h 1451"/>
                <a:gd name="T50" fmla="*/ 448 w 1472"/>
                <a:gd name="T51" fmla="*/ 206 h 1451"/>
                <a:gd name="T52" fmla="*/ 227 w 1472"/>
                <a:gd name="T53" fmla="*/ 266 h 1451"/>
                <a:gd name="T54" fmla="*/ 764 w 1472"/>
                <a:gd name="T55" fmla="*/ 448 h 1451"/>
                <a:gd name="T56" fmla="*/ 449 w 1472"/>
                <a:gd name="T57" fmla="*/ 682 h 1451"/>
                <a:gd name="T58" fmla="*/ 562 w 1472"/>
                <a:gd name="T59" fmla="*/ 714 h 1451"/>
                <a:gd name="T60" fmla="*/ 567 w 1472"/>
                <a:gd name="T61" fmla="*/ 752 h 1451"/>
                <a:gd name="T62" fmla="*/ 536 w 1472"/>
                <a:gd name="T63" fmla="*/ 711 h 1451"/>
                <a:gd name="T64" fmla="*/ 531 w 1472"/>
                <a:gd name="T65" fmla="*/ 790 h 1451"/>
                <a:gd name="T66" fmla="*/ 673 w 1472"/>
                <a:gd name="T67" fmla="*/ 1119 h 1451"/>
                <a:gd name="T68" fmla="*/ 386 w 1472"/>
                <a:gd name="T69" fmla="*/ 1226 h 1451"/>
                <a:gd name="T70" fmla="*/ 254 w 1472"/>
                <a:gd name="T71" fmla="*/ 845 h 1451"/>
                <a:gd name="T72" fmla="*/ 331 w 1472"/>
                <a:gd name="T73" fmla="*/ 1267 h 1451"/>
                <a:gd name="T74" fmla="*/ 222 w 1472"/>
                <a:gd name="T75" fmla="*/ 1271 h 1451"/>
                <a:gd name="T76" fmla="*/ 294 w 1472"/>
                <a:gd name="T77" fmla="*/ 1208 h 1451"/>
                <a:gd name="T78" fmla="*/ 210 w 1472"/>
                <a:gd name="T79" fmla="*/ 1270 h 1451"/>
                <a:gd name="T80" fmla="*/ 164 w 1472"/>
                <a:gd name="T81" fmla="*/ 1249 h 1451"/>
                <a:gd name="T82" fmla="*/ 282 w 1472"/>
                <a:gd name="T83" fmla="*/ 1234 h 1451"/>
                <a:gd name="T84" fmla="*/ 263 w 1472"/>
                <a:gd name="T85" fmla="*/ 912 h 1451"/>
                <a:gd name="T86" fmla="*/ 260 w 1472"/>
                <a:gd name="T87" fmla="*/ 949 h 1451"/>
                <a:gd name="T88" fmla="*/ 229 w 1472"/>
                <a:gd name="T89" fmla="*/ 987 h 1451"/>
                <a:gd name="T90" fmla="*/ 146 w 1472"/>
                <a:gd name="T91" fmla="*/ 1031 h 1451"/>
                <a:gd name="T92" fmla="*/ 102 w 1472"/>
                <a:gd name="T93" fmla="*/ 1101 h 1451"/>
                <a:gd name="T94" fmla="*/ 62 w 1472"/>
                <a:gd name="T95" fmla="*/ 1216 h 1451"/>
                <a:gd name="T96" fmla="*/ 114 w 1472"/>
                <a:gd name="T97" fmla="*/ 1193 h 1451"/>
                <a:gd name="T98" fmla="*/ 112 w 1472"/>
                <a:gd name="T99" fmla="*/ 1272 h 1451"/>
                <a:gd name="T100" fmla="*/ 1359 w 1472"/>
                <a:gd name="T101" fmla="*/ 1428 h 1451"/>
                <a:gd name="T102" fmla="*/ 505 w 1472"/>
                <a:gd name="T103" fmla="*/ 1434 h 1451"/>
                <a:gd name="T104" fmla="*/ 19 w 1472"/>
                <a:gd name="T105" fmla="*/ 1288 h 1451"/>
                <a:gd name="T106" fmla="*/ 1312 w 1472"/>
                <a:gd name="T107" fmla="*/ 1277 h 1451"/>
                <a:gd name="T108" fmla="*/ 840 w 1472"/>
                <a:gd name="T109" fmla="*/ 1265 h 1451"/>
                <a:gd name="T110" fmla="*/ 1059 w 1472"/>
                <a:gd name="T111" fmla="*/ 879 h 1451"/>
                <a:gd name="T112" fmla="*/ 1426 w 1472"/>
                <a:gd name="T113" fmla="*/ 894 h 1451"/>
                <a:gd name="T114" fmla="*/ 965 w 1472"/>
                <a:gd name="T115" fmla="*/ 869 h 1451"/>
                <a:gd name="T116" fmla="*/ 884 w 1472"/>
                <a:gd name="T117" fmla="*/ 909 h 1451"/>
                <a:gd name="T118" fmla="*/ 1319 w 1472"/>
                <a:gd name="T119" fmla="*/ 875 h 1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72" h="1451">
                  <a:moveTo>
                    <a:pt x="1470" y="906"/>
                  </a:moveTo>
                  <a:cubicBezTo>
                    <a:pt x="1466" y="889"/>
                    <a:pt x="1455" y="879"/>
                    <a:pt x="1439" y="874"/>
                  </a:cubicBezTo>
                  <a:cubicBezTo>
                    <a:pt x="1422" y="868"/>
                    <a:pt x="1405" y="867"/>
                    <a:pt x="1389" y="867"/>
                  </a:cubicBezTo>
                  <a:cubicBezTo>
                    <a:pt x="1339" y="867"/>
                    <a:pt x="1289" y="865"/>
                    <a:pt x="1240" y="863"/>
                  </a:cubicBezTo>
                  <a:cubicBezTo>
                    <a:pt x="1214" y="862"/>
                    <a:pt x="1188" y="860"/>
                    <a:pt x="1162" y="858"/>
                  </a:cubicBezTo>
                  <a:cubicBezTo>
                    <a:pt x="1137" y="856"/>
                    <a:pt x="1113" y="853"/>
                    <a:pt x="1088" y="851"/>
                  </a:cubicBezTo>
                  <a:cubicBezTo>
                    <a:pt x="1055" y="848"/>
                    <a:pt x="1021" y="847"/>
                    <a:pt x="988" y="845"/>
                  </a:cubicBezTo>
                  <a:cubicBezTo>
                    <a:pt x="964" y="844"/>
                    <a:pt x="940" y="845"/>
                    <a:pt x="918" y="853"/>
                  </a:cubicBezTo>
                  <a:cubicBezTo>
                    <a:pt x="901" y="859"/>
                    <a:pt x="888" y="869"/>
                    <a:pt x="881" y="886"/>
                  </a:cubicBezTo>
                  <a:cubicBezTo>
                    <a:pt x="859" y="935"/>
                    <a:pt x="838" y="984"/>
                    <a:pt x="816" y="1033"/>
                  </a:cubicBezTo>
                  <a:cubicBezTo>
                    <a:pt x="815" y="1035"/>
                    <a:pt x="815" y="1037"/>
                    <a:pt x="812" y="1038"/>
                  </a:cubicBezTo>
                  <a:cubicBezTo>
                    <a:pt x="811" y="1036"/>
                    <a:pt x="811" y="1035"/>
                    <a:pt x="810" y="1033"/>
                  </a:cubicBezTo>
                  <a:cubicBezTo>
                    <a:pt x="799" y="1006"/>
                    <a:pt x="788" y="979"/>
                    <a:pt x="775" y="952"/>
                  </a:cubicBezTo>
                  <a:cubicBezTo>
                    <a:pt x="756" y="910"/>
                    <a:pt x="737" y="868"/>
                    <a:pt x="717" y="826"/>
                  </a:cubicBezTo>
                  <a:cubicBezTo>
                    <a:pt x="708" y="809"/>
                    <a:pt x="696" y="795"/>
                    <a:pt x="680" y="785"/>
                  </a:cubicBezTo>
                  <a:cubicBezTo>
                    <a:pt x="666" y="775"/>
                    <a:pt x="651" y="767"/>
                    <a:pt x="635" y="759"/>
                  </a:cubicBezTo>
                  <a:cubicBezTo>
                    <a:pt x="618" y="752"/>
                    <a:pt x="601" y="747"/>
                    <a:pt x="584" y="741"/>
                  </a:cubicBezTo>
                  <a:cubicBezTo>
                    <a:pt x="581" y="740"/>
                    <a:pt x="580" y="739"/>
                    <a:pt x="580" y="736"/>
                  </a:cubicBezTo>
                  <a:cubicBezTo>
                    <a:pt x="580" y="722"/>
                    <a:pt x="579" y="707"/>
                    <a:pt x="579" y="693"/>
                  </a:cubicBezTo>
                  <a:cubicBezTo>
                    <a:pt x="579" y="691"/>
                    <a:pt x="579" y="690"/>
                    <a:pt x="581" y="690"/>
                  </a:cubicBezTo>
                  <a:cubicBezTo>
                    <a:pt x="589" y="689"/>
                    <a:pt x="596" y="688"/>
                    <a:pt x="603" y="687"/>
                  </a:cubicBezTo>
                  <a:cubicBezTo>
                    <a:pt x="643" y="684"/>
                    <a:pt x="683" y="678"/>
                    <a:pt x="722" y="670"/>
                  </a:cubicBezTo>
                  <a:cubicBezTo>
                    <a:pt x="735" y="668"/>
                    <a:pt x="748" y="665"/>
                    <a:pt x="758" y="656"/>
                  </a:cubicBezTo>
                  <a:cubicBezTo>
                    <a:pt x="768" y="648"/>
                    <a:pt x="776" y="638"/>
                    <a:pt x="777" y="625"/>
                  </a:cubicBezTo>
                  <a:cubicBezTo>
                    <a:pt x="779" y="599"/>
                    <a:pt x="779" y="573"/>
                    <a:pt x="778" y="548"/>
                  </a:cubicBezTo>
                  <a:cubicBezTo>
                    <a:pt x="778" y="530"/>
                    <a:pt x="776" y="513"/>
                    <a:pt x="777" y="496"/>
                  </a:cubicBezTo>
                  <a:cubicBezTo>
                    <a:pt x="777" y="493"/>
                    <a:pt x="778" y="492"/>
                    <a:pt x="781" y="492"/>
                  </a:cubicBezTo>
                  <a:cubicBezTo>
                    <a:pt x="788" y="492"/>
                    <a:pt x="795" y="490"/>
                    <a:pt x="802" y="488"/>
                  </a:cubicBezTo>
                  <a:cubicBezTo>
                    <a:pt x="816" y="484"/>
                    <a:pt x="826" y="476"/>
                    <a:pt x="829" y="461"/>
                  </a:cubicBezTo>
                  <a:cubicBezTo>
                    <a:pt x="831" y="456"/>
                    <a:pt x="831" y="450"/>
                    <a:pt x="831" y="445"/>
                  </a:cubicBezTo>
                  <a:cubicBezTo>
                    <a:pt x="832" y="422"/>
                    <a:pt x="833" y="399"/>
                    <a:pt x="832" y="377"/>
                  </a:cubicBezTo>
                  <a:cubicBezTo>
                    <a:pt x="832" y="363"/>
                    <a:pt x="830" y="349"/>
                    <a:pt x="826" y="335"/>
                  </a:cubicBezTo>
                  <a:cubicBezTo>
                    <a:pt x="821" y="321"/>
                    <a:pt x="810" y="310"/>
                    <a:pt x="792" y="311"/>
                  </a:cubicBezTo>
                  <a:cubicBezTo>
                    <a:pt x="778" y="312"/>
                    <a:pt x="776" y="310"/>
                    <a:pt x="775" y="296"/>
                  </a:cubicBezTo>
                  <a:cubicBezTo>
                    <a:pt x="775" y="296"/>
                    <a:pt x="775" y="296"/>
                    <a:pt x="775" y="296"/>
                  </a:cubicBezTo>
                  <a:cubicBezTo>
                    <a:pt x="776" y="277"/>
                    <a:pt x="772" y="260"/>
                    <a:pt x="767" y="242"/>
                  </a:cubicBezTo>
                  <a:cubicBezTo>
                    <a:pt x="765" y="236"/>
                    <a:pt x="763" y="229"/>
                    <a:pt x="757" y="224"/>
                  </a:cubicBezTo>
                  <a:cubicBezTo>
                    <a:pt x="746" y="216"/>
                    <a:pt x="734" y="209"/>
                    <a:pt x="720" y="206"/>
                  </a:cubicBezTo>
                  <a:cubicBezTo>
                    <a:pt x="708" y="203"/>
                    <a:pt x="695" y="204"/>
                    <a:pt x="683" y="204"/>
                  </a:cubicBezTo>
                  <a:cubicBezTo>
                    <a:pt x="654" y="203"/>
                    <a:pt x="625" y="203"/>
                    <a:pt x="596" y="203"/>
                  </a:cubicBezTo>
                  <a:cubicBezTo>
                    <a:pt x="593" y="203"/>
                    <a:pt x="591" y="202"/>
                    <a:pt x="590" y="199"/>
                  </a:cubicBezTo>
                  <a:cubicBezTo>
                    <a:pt x="588" y="193"/>
                    <a:pt x="586" y="187"/>
                    <a:pt x="584" y="182"/>
                  </a:cubicBezTo>
                  <a:cubicBezTo>
                    <a:pt x="577" y="161"/>
                    <a:pt x="563" y="147"/>
                    <a:pt x="542" y="140"/>
                  </a:cubicBezTo>
                  <a:cubicBezTo>
                    <a:pt x="539" y="139"/>
                    <a:pt x="535" y="138"/>
                    <a:pt x="535" y="133"/>
                  </a:cubicBezTo>
                  <a:cubicBezTo>
                    <a:pt x="533" y="121"/>
                    <a:pt x="533" y="109"/>
                    <a:pt x="533" y="96"/>
                  </a:cubicBezTo>
                  <a:cubicBezTo>
                    <a:pt x="533" y="94"/>
                    <a:pt x="534" y="93"/>
                    <a:pt x="536" y="93"/>
                  </a:cubicBezTo>
                  <a:cubicBezTo>
                    <a:pt x="544" y="91"/>
                    <a:pt x="549" y="85"/>
                    <a:pt x="553" y="78"/>
                  </a:cubicBezTo>
                  <a:cubicBezTo>
                    <a:pt x="559" y="67"/>
                    <a:pt x="560" y="56"/>
                    <a:pt x="557" y="44"/>
                  </a:cubicBezTo>
                  <a:cubicBezTo>
                    <a:pt x="552" y="16"/>
                    <a:pt x="530" y="0"/>
                    <a:pt x="502" y="5"/>
                  </a:cubicBezTo>
                  <a:cubicBezTo>
                    <a:pt x="480" y="8"/>
                    <a:pt x="460" y="30"/>
                    <a:pt x="462" y="51"/>
                  </a:cubicBezTo>
                  <a:cubicBezTo>
                    <a:pt x="463" y="70"/>
                    <a:pt x="471" y="86"/>
                    <a:pt x="487" y="97"/>
                  </a:cubicBezTo>
                  <a:cubicBezTo>
                    <a:pt x="492" y="99"/>
                    <a:pt x="494" y="103"/>
                    <a:pt x="494" y="108"/>
                  </a:cubicBezTo>
                  <a:cubicBezTo>
                    <a:pt x="493" y="116"/>
                    <a:pt x="493" y="123"/>
                    <a:pt x="494" y="131"/>
                  </a:cubicBezTo>
                  <a:cubicBezTo>
                    <a:pt x="494" y="134"/>
                    <a:pt x="493" y="136"/>
                    <a:pt x="489" y="137"/>
                  </a:cubicBezTo>
                  <a:cubicBezTo>
                    <a:pt x="479" y="140"/>
                    <a:pt x="470" y="145"/>
                    <a:pt x="461" y="152"/>
                  </a:cubicBezTo>
                  <a:cubicBezTo>
                    <a:pt x="446" y="165"/>
                    <a:pt x="437" y="183"/>
                    <a:pt x="430" y="202"/>
                  </a:cubicBezTo>
                  <a:cubicBezTo>
                    <a:pt x="429" y="205"/>
                    <a:pt x="427" y="206"/>
                    <a:pt x="424" y="206"/>
                  </a:cubicBezTo>
                  <a:cubicBezTo>
                    <a:pt x="406" y="206"/>
                    <a:pt x="387" y="206"/>
                    <a:pt x="369" y="206"/>
                  </a:cubicBezTo>
                  <a:cubicBezTo>
                    <a:pt x="341" y="207"/>
                    <a:pt x="314" y="211"/>
                    <a:pt x="286" y="214"/>
                  </a:cubicBezTo>
                  <a:cubicBezTo>
                    <a:pt x="274" y="215"/>
                    <a:pt x="261" y="216"/>
                    <a:pt x="250" y="221"/>
                  </a:cubicBezTo>
                  <a:cubicBezTo>
                    <a:pt x="229" y="231"/>
                    <a:pt x="219" y="249"/>
                    <a:pt x="214" y="270"/>
                  </a:cubicBezTo>
                  <a:cubicBezTo>
                    <a:pt x="211" y="279"/>
                    <a:pt x="210" y="288"/>
                    <a:pt x="209" y="297"/>
                  </a:cubicBezTo>
                  <a:cubicBezTo>
                    <a:pt x="208" y="301"/>
                    <a:pt x="207" y="303"/>
                    <a:pt x="203" y="303"/>
                  </a:cubicBezTo>
                  <a:cubicBezTo>
                    <a:pt x="196" y="304"/>
                    <a:pt x="190" y="304"/>
                    <a:pt x="184" y="305"/>
                  </a:cubicBezTo>
                  <a:cubicBezTo>
                    <a:pt x="167" y="307"/>
                    <a:pt x="157" y="317"/>
                    <a:pt x="155" y="333"/>
                  </a:cubicBezTo>
                  <a:cubicBezTo>
                    <a:pt x="153" y="351"/>
                    <a:pt x="154" y="369"/>
                    <a:pt x="154" y="386"/>
                  </a:cubicBezTo>
                  <a:cubicBezTo>
                    <a:pt x="156" y="414"/>
                    <a:pt x="157" y="442"/>
                    <a:pt x="163" y="470"/>
                  </a:cubicBezTo>
                  <a:cubicBezTo>
                    <a:pt x="167" y="486"/>
                    <a:pt x="176" y="497"/>
                    <a:pt x="192" y="501"/>
                  </a:cubicBezTo>
                  <a:cubicBezTo>
                    <a:pt x="198" y="503"/>
                    <a:pt x="204" y="503"/>
                    <a:pt x="209" y="505"/>
                  </a:cubicBezTo>
                  <a:cubicBezTo>
                    <a:pt x="211" y="505"/>
                    <a:pt x="213" y="505"/>
                    <a:pt x="213" y="508"/>
                  </a:cubicBezTo>
                  <a:cubicBezTo>
                    <a:pt x="216" y="544"/>
                    <a:pt x="219" y="581"/>
                    <a:pt x="224" y="617"/>
                  </a:cubicBezTo>
                  <a:cubicBezTo>
                    <a:pt x="226" y="637"/>
                    <a:pt x="233" y="654"/>
                    <a:pt x="248" y="668"/>
                  </a:cubicBezTo>
                  <a:cubicBezTo>
                    <a:pt x="253" y="673"/>
                    <a:pt x="259" y="676"/>
                    <a:pt x="265" y="678"/>
                  </a:cubicBezTo>
                  <a:cubicBezTo>
                    <a:pt x="272" y="680"/>
                    <a:pt x="279" y="681"/>
                    <a:pt x="287" y="683"/>
                  </a:cubicBezTo>
                  <a:cubicBezTo>
                    <a:pt x="304" y="687"/>
                    <a:pt x="322" y="691"/>
                    <a:pt x="340" y="692"/>
                  </a:cubicBezTo>
                  <a:cubicBezTo>
                    <a:pt x="361" y="693"/>
                    <a:pt x="383" y="693"/>
                    <a:pt x="404" y="694"/>
                  </a:cubicBezTo>
                  <a:cubicBezTo>
                    <a:pt x="407" y="694"/>
                    <a:pt x="409" y="695"/>
                    <a:pt x="410" y="699"/>
                  </a:cubicBezTo>
                  <a:cubicBezTo>
                    <a:pt x="411" y="712"/>
                    <a:pt x="412" y="726"/>
                    <a:pt x="414" y="740"/>
                  </a:cubicBezTo>
                  <a:cubicBezTo>
                    <a:pt x="414" y="743"/>
                    <a:pt x="413" y="744"/>
                    <a:pt x="410" y="745"/>
                  </a:cubicBezTo>
                  <a:cubicBezTo>
                    <a:pt x="365" y="760"/>
                    <a:pt x="322" y="779"/>
                    <a:pt x="280" y="801"/>
                  </a:cubicBezTo>
                  <a:cubicBezTo>
                    <a:pt x="263" y="809"/>
                    <a:pt x="248" y="820"/>
                    <a:pt x="238" y="837"/>
                  </a:cubicBezTo>
                  <a:cubicBezTo>
                    <a:pt x="221" y="867"/>
                    <a:pt x="201" y="896"/>
                    <a:pt x="184" y="927"/>
                  </a:cubicBezTo>
                  <a:cubicBezTo>
                    <a:pt x="158" y="971"/>
                    <a:pt x="133" y="1016"/>
                    <a:pt x="109" y="1061"/>
                  </a:cubicBezTo>
                  <a:cubicBezTo>
                    <a:pt x="90" y="1099"/>
                    <a:pt x="71" y="1137"/>
                    <a:pt x="57" y="1176"/>
                  </a:cubicBezTo>
                  <a:cubicBezTo>
                    <a:pt x="47" y="1207"/>
                    <a:pt x="45" y="1236"/>
                    <a:pt x="60" y="1265"/>
                  </a:cubicBezTo>
                  <a:cubicBezTo>
                    <a:pt x="62" y="1269"/>
                    <a:pt x="63" y="1272"/>
                    <a:pt x="64" y="1276"/>
                  </a:cubicBezTo>
                  <a:cubicBezTo>
                    <a:pt x="46" y="1276"/>
                    <a:pt x="28" y="1276"/>
                    <a:pt x="11" y="1276"/>
                  </a:cubicBezTo>
                  <a:cubicBezTo>
                    <a:pt x="4" y="1276"/>
                    <a:pt x="4" y="1276"/>
                    <a:pt x="3" y="1283"/>
                  </a:cubicBezTo>
                  <a:cubicBezTo>
                    <a:pt x="2" y="1294"/>
                    <a:pt x="2" y="1306"/>
                    <a:pt x="1" y="1317"/>
                  </a:cubicBezTo>
                  <a:cubicBezTo>
                    <a:pt x="0" y="1351"/>
                    <a:pt x="1" y="1385"/>
                    <a:pt x="1" y="1420"/>
                  </a:cubicBezTo>
                  <a:cubicBezTo>
                    <a:pt x="1" y="1428"/>
                    <a:pt x="1" y="1435"/>
                    <a:pt x="1" y="1443"/>
                  </a:cubicBezTo>
                  <a:cubicBezTo>
                    <a:pt x="0" y="1449"/>
                    <a:pt x="2" y="1450"/>
                    <a:pt x="7" y="1451"/>
                  </a:cubicBezTo>
                  <a:cubicBezTo>
                    <a:pt x="12" y="1451"/>
                    <a:pt x="16" y="1451"/>
                    <a:pt x="20" y="1451"/>
                  </a:cubicBezTo>
                  <a:cubicBezTo>
                    <a:pt x="39" y="1451"/>
                    <a:pt x="58" y="1450"/>
                    <a:pt x="77" y="1449"/>
                  </a:cubicBezTo>
                  <a:cubicBezTo>
                    <a:pt x="127" y="1448"/>
                    <a:pt x="176" y="1446"/>
                    <a:pt x="226" y="1445"/>
                  </a:cubicBezTo>
                  <a:cubicBezTo>
                    <a:pt x="259" y="1444"/>
                    <a:pt x="293" y="1444"/>
                    <a:pt x="327" y="1444"/>
                  </a:cubicBezTo>
                  <a:cubicBezTo>
                    <a:pt x="363" y="1444"/>
                    <a:pt x="400" y="1445"/>
                    <a:pt x="437" y="1445"/>
                  </a:cubicBezTo>
                  <a:cubicBezTo>
                    <a:pt x="455" y="1445"/>
                    <a:pt x="474" y="1444"/>
                    <a:pt x="492" y="1444"/>
                  </a:cubicBezTo>
                  <a:cubicBezTo>
                    <a:pt x="505" y="1444"/>
                    <a:pt x="517" y="1444"/>
                    <a:pt x="530" y="1444"/>
                  </a:cubicBezTo>
                  <a:cubicBezTo>
                    <a:pt x="558" y="1442"/>
                    <a:pt x="587" y="1442"/>
                    <a:pt x="615" y="1442"/>
                  </a:cubicBezTo>
                  <a:cubicBezTo>
                    <a:pt x="647" y="1442"/>
                    <a:pt x="680" y="1442"/>
                    <a:pt x="713" y="1443"/>
                  </a:cubicBezTo>
                  <a:cubicBezTo>
                    <a:pt x="734" y="1443"/>
                    <a:pt x="756" y="1443"/>
                    <a:pt x="778" y="1443"/>
                  </a:cubicBezTo>
                  <a:cubicBezTo>
                    <a:pt x="810" y="1444"/>
                    <a:pt x="842" y="1445"/>
                    <a:pt x="875" y="1445"/>
                  </a:cubicBezTo>
                  <a:cubicBezTo>
                    <a:pt x="909" y="1445"/>
                    <a:pt x="943" y="1443"/>
                    <a:pt x="977" y="1443"/>
                  </a:cubicBezTo>
                  <a:cubicBezTo>
                    <a:pt x="1040" y="1443"/>
                    <a:pt x="1102" y="1443"/>
                    <a:pt x="1164" y="1443"/>
                  </a:cubicBezTo>
                  <a:cubicBezTo>
                    <a:pt x="1185" y="1443"/>
                    <a:pt x="1206" y="1442"/>
                    <a:pt x="1226" y="1442"/>
                  </a:cubicBezTo>
                  <a:cubicBezTo>
                    <a:pt x="1267" y="1442"/>
                    <a:pt x="1308" y="1439"/>
                    <a:pt x="1348" y="1440"/>
                  </a:cubicBezTo>
                  <a:cubicBezTo>
                    <a:pt x="1364" y="1441"/>
                    <a:pt x="1379" y="1438"/>
                    <a:pt x="1394" y="1437"/>
                  </a:cubicBezTo>
                  <a:cubicBezTo>
                    <a:pt x="1399" y="1437"/>
                    <a:pt x="1401" y="1435"/>
                    <a:pt x="1401" y="1431"/>
                  </a:cubicBezTo>
                  <a:cubicBezTo>
                    <a:pt x="1402" y="1418"/>
                    <a:pt x="1402" y="1406"/>
                    <a:pt x="1403" y="1394"/>
                  </a:cubicBezTo>
                  <a:cubicBezTo>
                    <a:pt x="1406" y="1355"/>
                    <a:pt x="1408" y="1316"/>
                    <a:pt x="1409" y="1277"/>
                  </a:cubicBezTo>
                  <a:cubicBezTo>
                    <a:pt x="1410" y="1267"/>
                    <a:pt x="1407" y="1264"/>
                    <a:pt x="1397" y="1264"/>
                  </a:cubicBezTo>
                  <a:cubicBezTo>
                    <a:pt x="1381" y="1264"/>
                    <a:pt x="1364" y="1265"/>
                    <a:pt x="1348" y="1265"/>
                  </a:cubicBezTo>
                  <a:cubicBezTo>
                    <a:pt x="1339" y="1265"/>
                    <a:pt x="1330" y="1266"/>
                    <a:pt x="1321" y="1265"/>
                  </a:cubicBezTo>
                  <a:cubicBezTo>
                    <a:pt x="1318" y="1265"/>
                    <a:pt x="1317" y="1264"/>
                    <a:pt x="1319" y="1261"/>
                  </a:cubicBezTo>
                  <a:cubicBezTo>
                    <a:pt x="1326" y="1248"/>
                    <a:pt x="1334" y="1235"/>
                    <a:pt x="1340" y="1222"/>
                  </a:cubicBezTo>
                  <a:cubicBezTo>
                    <a:pt x="1358" y="1186"/>
                    <a:pt x="1375" y="1149"/>
                    <a:pt x="1392" y="1113"/>
                  </a:cubicBezTo>
                  <a:cubicBezTo>
                    <a:pt x="1409" y="1078"/>
                    <a:pt x="1427" y="1044"/>
                    <a:pt x="1441" y="1008"/>
                  </a:cubicBezTo>
                  <a:cubicBezTo>
                    <a:pt x="1450" y="984"/>
                    <a:pt x="1461" y="962"/>
                    <a:pt x="1467" y="938"/>
                  </a:cubicBezTo>
                  <a:cubicBezTo>
                    <a:pt x="1470" y="927"/>
                    <a:pt x="1472" y="917"/>
                    <a:pt x="1470" y="906"/>
                  </a:cubicBezTo>
                  <a:close/>
                  <a:moveTo>
                    <a:pt x="209" y="493"/>
                  </a:moveTo>
                  <a:cubicBezTo>
                    <a:pt x="192" y="494"/>
                    <a:pt x="180" y="484"/>
                    <a:pt x="175" y="468"/>
                  </a:cubicBezTo>
                  <a:cubicBezTo>
                    <a:pt x="173" y="457"/>
                    <a:pt x="172" y="446"/>
                    <a:pt x="171" y="436"/>
                  </a:cubicBezTo>
                  <a:cubicBezTo>
                    <a:pt x="170" y="433"/>
                    <a:pt x="170" y="430"/>
                    <a:pt x="170" y="427"/>
                  </a:cubicBezTo>
                  <a:cubicBezTo>
                    <a:pt x="168" y="406"/>
                    <a:pt x="166" y="385"/>
                    <a:pt x="166" y="364"/>
                  </a:cubicBezTo>
                  <a:cubicBezTo>
                    <a:pt x="167" y="354"/>
                    <a:pt x="167" y="344"/>
                    <a:pt x="168" y="334"/>
                  </a:cubicBezTo>
                  <a:cubicBezTo>
                    <a:pt x="169" y="324"/>
                    <a:pt x="175" y="318"/>
                    <a:pt x="185" y="316"/>
                  </a:cubicBezTo>
                  <a:cubicBezTo>
                    <a:pt x="191" y="315"/>
                    <a:pt x="197" y="314"/>
                    <a:pt x="203" y="313"/>
                  </a:cubicBezTo>
                  <a:cubicBezTo>
                    <a:pt x="206" y="313"/>
                    <a:pt x="206" y="314"/>
                    <a:pt x="206" y="316"/>
                  </a:cubicBezTo>
                  <a:cubicBezTo>
                    <a:pt x="205" y="328"/>
                    <a:pt x="205" y="339"/>
                    <a:pt x="205" y="350"/>
                  </a:cubicBezTo>
                  <a:cubicBezTo>
                    <a:pt x="205" y="369"/>
                    <a:pt x="205" y="388"/>
                    <a:pt x="207" y="407"/>
                  </a:cubicBezTo>
                  <a:cubicBezTo>
                    <a:pt x="208" y="418"/>
                    <a:pt x="208" y="428"/>
                    <a:pt x="209" y="439"/>
                  </a:cubicBezTo>
                  <a:cubicBezTo>
                    <a:pt x="210" y="456"/>
                    <a:pt x="211" y="473"/>
                    <a:pt x="212" y="490"/>
                  </a:cubicBezTo>
                  <a:cubicBezTo>
                    <a:pt x="213" y="493"/>
                    <a:pt x="211" y="493"/>
                    <a:pt x="209" y="493"/>
                  </a:cubicBezTo>
                  <a:close/>
                  <a:moveTo>
                    <a:pt x="794" y="1030"/>
                  </a:moveTo>
                  <a:cubicBezTo>
                    <a:pt x="798" y="1036"/>
                    <a:pt x="800" y="1043"/>
                    <a:pt x="803" y="1049"/>
                  </a:cubicBezTo>
                  <a:cubicBezTo>
                    <a:pt x="806" y="1056"/>
                    <a:pt x="805" y="1062"/>
                    <a:pt x="802" y="1068"/>
                  </a:cubicBezTo>
                  <a:cubicBezTo>
                    <a:pt x="800" y="1070"/>
                    <a:pt x="800" y="1073"/>
                    <a:pt x="799" y="1076"/>
                  </a:cubicBezTo>
                  <a:cubicBezTo>
                    <a:pt x="797" y="1081"/>
                    <a:pt x="794" y="1085"/>
                    <a:pt x="790" y="1087"/>
                  </a:cubicBezTo>
                  <a:cubicBezTo>
                    <a:pt x="786" y="1090"/>
                    <a:pt x="781" y="1092"/>
                    <a:pt x="776" y="1094"/>
                  </a:cubicBezTo>
                  <a:cubicBezTo>
                    <a:pt x="772" y="1095"/>
                    <a:pt x="770" y="1094"/>
                    <a:pt x="768" y="1091"/>
                  </a:cubicBezTo>
                  <a:cubicBezTo>
                    <a:pt x="760" y="1080"/>
                    <a:pt x="753" y="1069"/>
                    <a:pt x="745" y="1057"/>
                  </a:cubicBezTo>
                  <a:cubicBezTo>
                    <a:pt x="743" y="1053"/>
                    <a:pt x="743" y="1052"/>
                    <a:pt x="748" y="1051"/>
                  </a:cubicBezTo>
                  <a:cubicBezTo>
                    <a:pt x="756" y="1049"/>
                    <a:pt x="763" y="1046"/>
                    <a:pt x="771" y="1043"/>
                  </a:cubicBezTo>
                  <a:cubicBezTo>
                    <a:pt x="778" y="1040"/>
                    <a:pt x="785" y="1036"/>
                    <a:pt x="790" y="1030"/>
                  </a:cubicBezTo>
                  <a:cubicBezTo>
                    <a:pt x="792" y="1027"/>
                    <a:pt x="793" y="1029"/>
                    <a:pt x="794" y="1030"/>
                  </a:cubicBezTo>
                  <a:close/>
                  <a:moveTo>
                    <a:pt x="788" y="1100"/>
                  </a:moveTo>
                  <a:cubicBezTo>
                    <a:pt x="786" y="1104"/>
                    <a:pt x="784" y="1107"/>
                    <a:pt x="783" y="1110"/>
                  </a:cubicBezTo>
                  <a:cubicBezTo>
                    <a:pt x="780" y="1108"/>
                    <a:pt x="779" y="1105"/>
                    <a:pt x="777" y="1103"/>
                  </a:cubicBezTo>
                  <a:cubicBezTo>
                    <a:pt x="780" y="1100"/>
                    <a:pt x="784" y="1101"/>
                    <a:pt x="788" y="1100"/>
                  </a:cubicBezTo>
                  <a:close/>
                  <a:moveTo>
                    <a:pt x="516" y="1253"/>
                  </a:moveTo>
                  <a:cubicBezTo>
                    <a:pt x="517" y="1250"/>
                    <a:pt x="518" y="1250"/>
                    <a:pt x="520" y="1250"/>
                  </a:cubicBezTo>
                  <a:cubicBezTo>
                    <a:pt x="526" y="1250"/>
                    <a:pt x="531" y="1250"/>
                    <a:pt x="537" y="1250"/>
                  </a:cubicBezTo>
                  <a:cubicBezTo>
                    <a:pt x="558" y="1249"/>
                    <a:pt x="579" y="1249"/>
                    <a:pt x="599" y="1250"/>
                  </a:cubicBezTo>
                  <a:cubicBezTo>
                    <a:pt x="632" y="1250"/>
                    <a:pt x="664" y="1250"/>
                    <a:pt x="696" y="1250"/>
                  </a:cubicBezTo>
                  <a:cubicBezTo>
                    <a:pt x="703" y="1250"/>
                    <a:pt x="711" y="1251"/>
                    <a:pt x="718" y="1251"/>
                  </a:cubicBezTo>
                  <a:cubicBezTo>
                    <a:pt x="720" y="1251"/>
                    <a:pt x="723" y="1250"/>
                    <a:pt x="724" y="1253"/>
                  </a:cubicBezTo>
                  <a:cubicBezTo>
                    <a:pt x="725" y="1256"/>
                    <a:pt x="722" y="1262"/>
                    <a:pt x="719" y="1263"/>
                  </a:cubicBezTo>
                  <a:cubicBezTo>
                    <a:pt x="717" y="1264"/>
                    <a:pt x="713" y="1265"/>
                    <a:pt x="710" y="1265"/>
                  </a:cubicBezTo>
                  <a:cubicBezTo>
                    <a:pt x="687" y="1266"/>
                    <a:pt x="665" y="1268"/>
                    <a:pt x="642" y="1267"/>
                  </a:cubicBezTo>
                  <a:cubicBezTo>
                    <a:pt x="613" y="1265"/>
                    <a:pt x="584" y="1268"/>
                    <a:pt x="555" y="1267"/>
                  </a:cubicBezTo>
                  <a:cubicBezTo>
                    <a:pt x="545" y="1266"/>
                    <a:pt x="536" y="1266"/>
                    <a:pt x="526" y="1266"/>
                  </a:cubicBezTo>
                  <a:cubicBezTo>
                    <a:pt x="518" y="1266"/>
                    <a:pt x="514" y="1260"/>
                    <a:pt x="516" y="1253"/>
                  </a:cubicBezTo>
                  <a:close/>
                  <a:moveTo>
                    <a:pt x="508" y="1244"/>
                  </a:moveTo>
                  <a:cubicBezTo>
                    <a:pt x="507" y="1250"/>
                    <a:pt x="506" y="1256"/>
                    <a:pt x="505" y="1262"/>
                  </a:cubicBezTo>
                  <a:cubicBezTo>
                    <a:pt x="505" y="1265"/>
                    <a:pt x="504" y="1266"/>
                    <a:pt x="501" y="1266"/>
                  </a:cubicBezTo>
                  <a:cubicBezTo>
                    <a:pt x="478" y="1266"/>
                    <a:pt x="455" y="1267"/>
                    <a:pt x="431" y="1267"/>
                  </a:cubicBezTo>
                  <a:cubicBezTo>
                    <a:pt x="414" y="1268"/>
                    <a:pt x="396" y="1268"/>
                    <a:pt x="379" y="1268"/>
                  </a:cubicBezTo>
                  <a:cubicBezTo>
                    <a:pt x="376" y="1268"/>
                    <a:pt x="374" y="1268"/>
                    <a:pt x="373" y="1264"/>
                  </a:cubicBezTo>
                  <a:cubicBezTo>
                    <a:pt x="373" y="1261"/>
                    <a:pt x="371" y="1257"/>
                    <a:pt x="370" y="1254"/>
                  </a:cubicBezTo>
                  <a:cubicBezTo>
                    <a:pt x="367" y="1246"/>
                    <a:pt x="368" y="1244"/>
                    <a:pt x="376" y="1242"/>
                  </a:cubicBezTo>
                  <a:cubicBezTo>
                    <a:pt x="389" y="1237"/>
                    <a:pt x="402" y="1233"/>
                    <a:pt x="415" y="1229"/>
                  </a:cubicBezTo>
                  <a:cubicBezTo>
                    <a:pt x="430" y="1225"/>
                    <a:pt x="446" y="1220"/>
                    <a:pt x="462" y="1215"/>
                  </a:cubicBezTo>
                  <a:cubicBezTo>
                    <a:pt x="472" y="1212"/>
                    <a:pt x="481" y="1212"/>
                    <a:pt x="491" y="1214"/>
                  </a:cubicBezTo>
                  <a:cubicBezTo>
                    <a:pt x="511" y="1219"/>
                    <a:pt x="531" y="1224"/>
                    <a:pt x="549" y="1233"/>
                  </a:cubicBezTo>
                  <a:cubicBezTo>
                    <a:pt x="551" y="1234"/>
                    <a:pt x="553" y="1235"/>
                    <a:pt x="553" y="1238"/>
                  </a:cubicBezTo>
                  <a:cubicBezTo>
                    <a:pt x="541" y="1239"/>
                    <a:pt x="530" y="1240"/>
                    <a:pt x="518" y="1240"/>
                  </a:cubicBezTo>
                  <a:cubicBezTo>
                    <a:pt x="514" y="1240"/>
                    <a:pt x="510" y="1240"/>
                    <a:pt x="508" y="1244"/>
                  </a:cubicBezTo>
                  <a:close/>
                  <a:moveTo>
                    <a:pt x="685" y="1238"/>
                  </a:moveTo>
                  <a:cubicBezTo>
                    <a:pt x="682" y="1238"/>
                    <a:pt x="679" y="1238"/>
                    <a:pt x="676" y="1238"/>
                  </a:cubicBezTo>
                  <a:cubicBezTo>
                    <a:pt x="673" y="1238"/>
                    <a:pt x="672" y="1237"/>
                    <a:pt x="672" y="1234"/>
                  </a:cubicBezTo>
                  <a:cubicBezTo>
                    <a:pt x="672" y="1222"/>
                    <a:pt x="674" y="1210"/>
                    <a:pt x="675" y="1198"/>
                  </a:cubicBezTo>
                  <a:cubicBezTo>
                    <a:pt x="678" y="1176"/>
                    <a:pt x="680" y="1154"/>
                    <a:pt x="684" y="1132"/>
                  </a:cubicBezTo>
                  <a:cubicBezTo>
                    <a:pt x="689" y="1097"/>
                    <a:pt x="693" y="1061"/>
                    <a:pt x="701" y="1026"/>
                  </a:cubicBezTo>
                  <a:cubicBezTo>
                    <a:pt x="701" y="1022"/>
                    <a:pt x="702" y="1019"/>
                    <a:pt x="703" y="1015"/>
                  </a:cubicBezTo>
                  <a:cubicBezTo>
                    <a:pt x="719" y="1039"/>
                    <a:pt x="734" y="1062"/>
                    <a:pt x="748" y="1085"/>
                  </a:cubicBezTo>
                  <a:cubicBezTo>
                    <a:pt x="756" y="1097"/>
                    <a:pt x="764" y="1109"/>
                    <a:pt x="772" y="1121"/>
                  </a:cubicBezTo>
                  <a:cubicBezTo>
                    <a:pt x="774" y="1125"/>
                    <a:pt x="775" y="1129"/>
                    <a:pt x="773" y="1134"/>
                  </a:cubicBezTo>
                  <a:cubicBezTo>
                    <a:pt x="759" y="1167"/>
                    <a:pt x="746" y="1200"/>
                    <a:pt x="733" y="1233"/>
                  </a:cubicBezTo>
                  <a:cubicBezTo>
                    <a:pt x="732" y="1236"/>
                    <a:pt x="731" y="1238"/>
                    <a:pt x="727" y="1238"/>
                  </a:cubicBezTo>
                  <a:cubicBezTo>
                    <a:pt x="713" y="1240"/>
                    <a:pt x="699" y="1238"/>
                    <a:pt x="685" y="1238"/>
                  </a:cubicBezTo>
                  <a:close/>
                  <a:moveTo>
                    <a:pt x="774" y="978"/>
                  </a:moveTo>
                  <a:cubicBezTo>
                    <a:pt x="779" y="990"/>
                    <a:pt x="784" y="1003"/>
                    <a:pt x="789" y="1015"/>
                  </a:cubicBezTo>
                  <a:cubicBezTo>
                    <a:pt x="790" y="1018"/>
                    <a:pt x="790" y="1021"/>
                    <a:pt x="787" y="1024"/>
                  </a:cubicBezTo>
                  <a:cubicBezTo>
                    <a:pt x="782" y="1030"/>
                    <a:pt x="776" y="1035"/>
                    <a:pt x="768" y="1038"/>
                  </a:cubicBezTo>
                  <a:cubicBezTo>
                    <a:pt x="761" y="1043"/>
                    <a:pt x="753" y="1045"/>
                    <a:pt x="745" y="1046"/>
                  </a:cubicBezTo>
                  <a:cubicBezTo>
                    <a:pt x="740" y="1047"/>
                    <a:pt x="736" y="1045"/>
                    <a:pt x="733" y="1040"/>
                  </a:cubicBezTo>
                  <a:cubicBezTo>
                    <a:pt x="728" y="1031"/>
                    <a:pt x="723" y="1022"/>
                    <a:pt x="718" y="1013"/>
                  </a:cubicBezTo>
                  <a:cubicBezTo>
                    <a:pt x="717" y="1011"/>
                    <a:pt x="717" y="1010"/>
                    <a:pt x="719" y="1009"/>
                  </a:cubicBezTo>
                  <a:cubicBezTo>
                    <a:pt x="729" y="1005"/>
                    <a:pt x="738" y="1000"/>
                    <a:pt x="746" y="995"/>
                  </a:cubicBezTo>
                  <a:cubicBezTo>
                    <a:pt x="754" y="990"/>
                    <a:pt x="761" y="984"/>
                    <a:pt x="769" y="977"/>
                  </a:cubicBezTo>
                  <a:cubicBezTo>
                    <a:pt x="771" y="975"/>
                    <a:pt x="772" y="975"/>
                    <a:pt x="774" y="978"/>
                  </a:cubicBezTo>
                  <a:close/>
                  <a:moveTo>
                    <a:pt x="715" y="937"/>
                  </a:moveTo>
                  <a:cubicBezTo>
                    <a:pt x="716" y="918"/>
                    <a:pt x="717" y="899"/>
                    <a:pt x="718" y="880"/>
                  </a:cubicBezTo>
                  <a:cubicBezTo>
                    <a:pt x="718" y="875"/>
                    <a:pt x="718" y="870"/>
                    <a:pt x="719" y="863"/>
                  </a:cubicBezTo>
                  <a:cubicBezTo>
                    <a:pt x="725" y="868"/>
                    <a:pt x="727" y="876"/>
                    <a:pt x="730" y="882"/>
                  </a:cubicBezTo>
                  <a:cubicBezTo>
                    <a:pt x="734" y="893"/>
                    <a:pt x="739" y="904"/>
                    <a:pt x="744" y="915"/>
                  </a:cubicBezTo>
                  <a:cubicBezTo>
                    <a:pt x="746" y="919"/>
                    <a:pt x="746" y="923"/>
                    <a:pt x="742" y="927"/>
                  </a:cubicBezTo>
                  <a:cubicBezTo>
                    <a:pt x="739" y="930"/>
                    <a:pt x="735" y="933"/>
                    <a:pt x="731" y="935"/>
                  </a:cubicBezTo>
                  <a:cubicBezTo>
                    <a:pt x="728" y="938"/>
                    <a:pt x="724" y="939"/>
                    <a:pt x="720" y="941"/>
                  </a:cubicBezTo>
                  <a:cubicBezTo>
                    <a:pt x="717" y="942"/>
                    <a:pt x="715" y="941"/>
                    <a:pt x="715" y="937"/>
                  </a:cubicBezTo>
                  <a:close/>
                  <a:moveTo>
                    <a:pt x="708" y="989"/>
                  </a:moveTo>
                  <a:cubicBezTo>
                    <a:pt x="709" y="979"/>
                    <a:pt x="711" y="968"/>
                    <a:pt x="713" y="958"/>
                  </a:cubicBezTo>
                  <a:cubicBezTo>
                    <a:pt x="714" y="953"/>
                    <a:pt x="716" y="950"/>
                    <a:pt x="720" y="949"/>
                  </a:cubicBezTo>
                  <a:cubicBezTo>
                    <a:pt x="724" y="947"/>
                    <a:pt x="728" y="945"/>
                    <a:pt x="731" y="943"/>
                  </a:cubicBezTo>
                  <a:cubicBezTo>
                    <a:pt x="738" y="938"/>
                    <a:pt x="744" y="933"/>
                    <a:pt x="749" y="926"/>
                  </a:cubicBezTo>
                  <a:cubicBezTo>
                    <a:pt x="753" y="932"/>
                    <a:pt x="755" y="939"/>
                    <a:pt x="758" y="945"/>
                  </a:cubicBezTo>
                  <a:cubicBezTo>
                    <a:pt x="760" y="949"/>
                    <a:pt x="761" y="952"/>
                    <a:pt x="763" y="955"/>
                  </a:cubicBezTo>
                  <a:cubicBezTo>
                    <a:pt x="769" y="967"/>
                    <a:pt x="770" y="965"/>
                    <a:pt x="760" y="976"/>
                  </a:cubicBezTo>
                  <a:cubicBezTo>
                    <a:pt x="755" y="981"/>
                    <a:pt x="750" y="987"/>
                    <a:pt x="744" y="990"/>
                  </a:cubicBezTo>
                  <a:cubicBezTo>
                    <a:pt x="736" y="996"/>
                    <a:pt x="727" y="999"/>
                    <a:pt x="717" y="1000"/>
                  </a:cubicBezTo>
                  <a:cubicBezTo>
                    <a:pt x="710" y="1000"/>
                    <a:pt x="706" y="996"/>
                    <a:pt x="708" y="989"/>
                  </a:cubicBezTo>
                  <a:close/>
                  <a:moveTo>
                    <a:pt x="776" y="436"/>
                  </a:moveTo>
                  <a:cubicBezTo>
                    <a:pt x="775" y="414"/>
                    <a:pt x="776" y="391"/>
                    <a:pt x="776" y="369"/>
                  </a:cubicBezTo>
                  <a:cubicBezTo>
                    <a:pt x="777" y="355"/>
                    <a:pt x="777" y="340"/>
                    <a:pt x="777" y="326"/>
                  </a:cubicBezTo>
                  <a:cubicBezTo>
                    <a:pt x="777" y="323"/>
                    <a:pt x="779" y="321"/>
                    <a:pt x="781" y="321"/>
                  </a:cubicBezTo>
                  <a:cubicBezTo>
                    <a:pt x="787" y="320"/>
                    <a:pt x="792" y="320"/>
                    <a:pt x="797" y="321"/>
                  </a:cubicBezTo>
                  <a:cubicBezTo>
                    <a:pt x="802" y="322"/>
                    <a:pt x="806" y="325"/>
                    <a:pt x="809" y="330"/>
                  </a:cubicBezTo>
                  <a:cubicBezTo>
                    <a:pt x="816" y="343"/>
                    <a:pt x="818" y="356"/>
                    <a:pt x="819" y="370"/>
                  </a:cubicBezTo>
                  <a:cubicBezTo>
                    <a:pt x="821" y="389"/>
                    <a:pt x="820" y="409"/>
                    <a:pt x="819" y="428"/>
                  </a:cubicBezTo>
                  <a:cubicBezTo>
                    <a:pt x="820" y="437"/>
                    <a:pt x="819" y="446"/>
                    <a:pt x="818" y="455"/>
                  </a:cubicBezTo>
                  <a:cubicBezTo>
                    <a:pt x="815" y="471"/>
                    <a:pt x="804" y="481"/>
                    <a:pt x="787" y="481"/>
                  </a:cubicBezTo>
                  <a:cubicBezTo>
                    <a:pt x="776" y="480"/>
                    <a:pt x="777" y="482"/>
                    <a:pt x="777" y="470"/>
                  </a:cubicBezTo>
                  <a:cubicBezTo>
                    <a:pt x="776" y="459"/>
                    <a:pt x="775" y="448"/>
                    <a:pt x="776" y="436"/>
                  </a:cubicBezTo>
                  <a:close/>
                  <a:moveTo>
                    <a:pt x="486" y="80"/>
                  </a:moveTo>
                  <a:cubicBezTo>
                    <a:pt x="479" y="69"/>
                    <a:pt x="473" y="58"/>
                    <a:pt x="475" y="45"/>
                  </a:cubicBezTo>
                  <a:cubicBezTo>
                    <a:pt x="477" y="30"/>
                    <a:pt x="489" y="17"/>
                    <a:pt x="504" y="15"/>
                  </a:cubicBezTo>
                  <a:cubicBezTo>
                    <a:pt x="520" y="12"/>
                    <a:pt x="533" y="19"/>
                    <a:pt x="540" y="32"/>
                  </a:cubicBezTo>
                  <a:cubicBezTo>
                    <a:pt x="546" y="44"/>
                    <a:pt x="547" y="56"/>
                    <a:pt x="544" y="68"/>
                  </a:cubicBezTo>
                  <a:cubicBezTo>
                    <a:pt x="542" y="76"/>
                    <a:pt x="538" y="81"/>
                    <a:pt x="529" y="82"/>
                  </a:cubicBezTo>
                  <a:cubicBezTo>
                    <a:pt x="520" y="83"/>
                    <a:pt x="512" y="84"/>
                    <a:pt x="503" y="86"/>
                  </a:cubicBezTo>
                  <a:cubicBezTo>
                    <a:pt x="496" y="88"/>
                    <a:pt x="490" y="85"/>
                    <a:pt x="486" y="80"/>
                  </a:cubicBezTo>
                  <a:close/>
                  <a:moveTo>
                    <a:pt x="512" y="133"/>
                  </a:moveTo>
                  <a:cubicBezTo>
                    <a:pt x="508" y="133"/>
                    <a:pt x="506" y="132"/>
                    <a:pt x="507" y="128"/>
                  </a:cubicBezTo>
                  <a:cubicBezTo>
                    <a:pt x="507" y="123"/>
                    <a:pt x="507" y="119"/>
                    <a:pt x="507" y="114"/>
                  </a:cubicBezTo>
                  <a:cubicBezTo>
                    <a:pt x="507" y="112"/>
                    <a:pt x="507" y="110"/>
                    <a:pt x="507" y="108"/>
                  </a:cubicBezTo>
                  <a:cubicBezTo>
                    <a:pt x="507" y="97"/>
                    <a:pt x="507" y="97"/>
                    <a:pt x="518" y="96"/>
                  </a:cubicBezTo>
                  <a:cubicBezTo>
                    <a:pt x="519" y="96"/>
                    <a:pt x="521" y="96"/>
                    <a:pt x="521" y="98"/>
                  </a:cubicBezTo>
                  <a:cubicBezTo>
                    <a:pt x="521" y="106"/>
                    <a:pt x="522" y="114"/>
                    <a:pt x="521" y="122"/>
                  </a:cubicBezTo>
                  <a:cubicBezTo>
                    <a:pt x="521" y="123"/>
                    <a:pt x="521" y="123"/>
                    <a:pt x="521" y="124"/>
                  </a:cubicBezTo>
                  <a:cubicBezTo>
                    <a:pt x="521" y="133"/>
                    <a:pt x="521" y="133"/>
                    <a:pt x="512" y="133"/>
                  </a:cubicBezTo>
                  <a:close/>
                  <a:moveTo>
                    <a:pt x="444" y="200"/>
                  </a:moveTo>
                  <a:cubicBezTo>
                    <a:pt x="445" y="194"/>
                    <a:pt x="448" y="189"/>
                    <a:pt x="451" y="183"/>
                  </a:cubicBezTo>
                  <a:cubicBezTo>
                    <a:pt x="461" y="164"/>
                    <a:pt x="476" y="152"/>
                    <a:pt x="497" y="147"/>
                  </a:cubicBezTo>
                  <a:cubicBezTo>
                    <a:pt x="523" y="142"/>
                    <a:pt x="545" y="148"/>
                    <a:pt x="563" y="168"/>
                  </a:cubicBezTo>
                  <a:cubicBezTo>
                    <a:pt x="566" y="172"/>
                    <a:pt x="569" y="177"/>
                    <a:pt x="570" y="182"/>
                  </a:cubicBezTo>
                  <a:cubicBezTo>
                    <a:pt x="574" y="188"/>
                    <a:pt x="574" y="194"/>
                    <a:pt x="574" y="200"/>
                  </a:cubicBezTo>
                  <a:cubicBezTo>
                    <a:pt x="575" y="203"/>
                    <a:pt x="573" y="203"/>
                    <a:pt x="571" y="203"/>
                  </a:cubicBezTo>
                  <a:cubicBezTo>
                    <a:pt x="562" y="204"/>
                    <a:pt x="552" y="204"/>
                    <a:pt x="543" y="204"/>
                  </a:cubicBezTo>
                  <a:cubicBezTo>
                    <a:pt x="511" y="205"/>
                    <a:pt x="480" y="205"/>
                    <a:pt x="448" y="206"/>
                  </a:cubicBezTo>
                  <a:cubicBezTo>
                    <a:pt x="443" y="206"/>
                    <a:pt x="443" y="206"/>
                    <a:pt x="444" y="200"/>
                  </a:cubicBezTo>
                  <a:close/>
                  <a:moveTo>
                    <a:pt x="409" y="682"/>
                  </a:moveTo>
                  <a:cubicBezTo>
                    <a:pt x="374" y="683"/>
                    <a:pt x="339" y="680"/>
                    <a:pt x="304" y="674"/>
                  </a:cubicBezTo>
                  <a:cubicBezTo>
                    <a:pt x="291" y="672"/>
                    <a:pt x="278" y="668"/>
                    <a:pt x="265" y="663"/>
                  </a:cubicBezTo>
                  <a:cubicBezTo>
                    <a:pt x="253" y="658"/>
                    <a:pt x="246" y="650"/>
                    <a:pt x="241" y="638"/>
                  </a:cubicBezTo>
                  <a:cubicBezTo>
                    <a:pt x="236" y="626"/>
                    <a:pt x="234" y="613"/>
                    <a:pt x="233" y="600"/>
                  </a:cubicBezTo>
                  <a:cubicBezTo>
                    <a:pt x="230" y="564"/>
                    <a:pt x="228" y="527"/>
                    <a:pt x="225" y="490"/>
                  </a:cubicBezTo>
                  <a:cubicBezTo>
                    <a:pt x="223" y="462"/>
                    <a:pt x="220" y="434"/>
                    <a:pt x="218" y="405"/>
                  </a:cubicBezTo>
                  <a:cubicBezTo>
                    <a:pt x="215" y="374"/>
                    <a:pt x="216" y="344"/>
                    <a:pt x="219" y="313"/>
                  </a:cubicBezTo>
                  <a:cubicBezTo>
                    <a:pt x="221" y="297"/>
                    <a:pt x="222" y="281"/>
                    <a:pt x="227" y="266"/>
                  </a:cubicBezTo>
                  <a:cubicBezTo>
                    <a:pt x="233" y="247"/>
                    <a:pt x="244" y="233"/>
                    <a:pt x="264" y="228"/>
                  </a:cubicBezTo>
                  <a:cubicBezTo>
                    <a:pt x="280" y="224"/>
                    <a:pt x="297" y="222"/>
                    <a:pt x="313" y="221"/>
                  </a:cubicBezTo>
                  <a:cubicBezTo>
                    <a:pt x="362" y="217"/>
                    <a:pt x="410" y="217"/>
                    <a:pt x="458" y="216"/>
                  </a:cubicBezTo>
                  <a:cubicBezTo>
                    <a:pt x="507" y="215"/>
                    <a:pt x="556" y="216"/>
                    <a:pt x="605" y="215"/>
                  </a:cubicBezTo>
                  <a:cubicBezTo>
                    <a:pt x="629" y="215"/>
                    <a:pt x="654" y="214"/>
                    <a:pt x="679" y="214"/>
                  </a:cubicBezTo>
                  <a:cubicBezTo>
                    <a:pt x="691" y="214"/>
                    <a:pt x="703" y="214"/>
                    <a:pt x="715" y="217"/>
                  </a:cubicBezTo>
                  <a:cubicBezTo>
                    <a:pt x="723" y="219"/>
                    <a:pt x="731" y="222"/>
                    <a:pt x="738" y="226"/>
                  </a:cubicBezTo>
                  <a:cubicBezTo>
                    <a:pt x="746" y="230"/>
                    <a:pt x="751" y="236"/>
                    <a:pt x="754" y="245"/>
                  </a:cubicBezTo>
                  <a:cubicBezTo>
                    <a:pt x="760" y="264"/>
                    <a:pt x="763" y="284"/>
                    <a:pt x="763" y="304"/>
                  </a:cubicBezTo>
                  <a:cubicBezTo>
                    <a:pt x="764" y="352"/>
                    <a:pt x="765" y="400"/>
                    <a:pt x="764" y="448"/>
                  </a:cubicBezTo>
                  <a:cubicBezTo>
                    <a:pt x="763" y="472"/>
                    <a:pt x="766" y="496"/>
                    <a:pt x="765" y="520"/>
                  </a:cubicBezTo>
                  <a:cubicBezTo>
                    <a:pt x="766" y="528"/>
                    <a:pt x="766" y="535"/>
                    <a:pt x="766" y="543"/>
                  </a:cubicBezTo>
                  <a:cubicBezTo>
                    <a:pt x="767" y="565"/>
                    <a:pt x="768" y="587"/>
                    <a:pt x="767" y="610"/>
                  </a:cubicBezTo>
                  <a:cubicBezTo>
                    <a:pt x="767" y="615"/>
                    <a:pt x="766" y="621"/>
                    <a:pt x="765" y="627"/>
                  </a:cubicBezTo>
                  <a:cubicBezTo>
                    <a:pt x="761" y="642"/>
                    <a:pt x="752" y="652"/>
                    <a:pt x="736" y="657"/>
                  </a:cubicBezTo>
                  <a:cubicBezTo>
                    <a:pt x="721" y="662"/>
                    <a:pt x="706" y="663"/>
                    <a:pt x="690" y="667"/>
                  </a:cubicBezTo>
                  <a:cubicBezTo>
                    <a:pt x="661" y="673"/>
                    <a:pt x="631" y="673"/>
                    <a:pt x="601" y="676"/>
                  </a:cubicBezTo>
                  <a:cubicBezTo>
                    <a:pt x="581" y="678"/>
                    <a:pt x="561" y="679"/>
                    <a:pt x="542" y="681"/>
                  </a:cubicBezTo>
                  <a:cubicBezTo>
                    <a:pt x="529" y="682"/>
                    <a:pt x="516" y="680"/>
                    <a:pt x="503" y="681"/>
                  </a:cubicBezTo>
                  <a:cubicBezTo>
                    <a:pt x="485" y="682"/>
                    <a:pt x="467" y="682"/>
                    <a:pt x="449" y="682"/>
                  </a:cubicBezTo>
                  <a:cubicBezTo>
                    <a:pt x="436" y="683"/>
                    <a:pt x="422" y="682"/>
                    <a:pt x="409" y="682"/>
                  </a:cubicBezTo>
                  <a:close/>
                  <a:moveTo>
                    <a:pt x="567" y="735"/>
                  </a:moveTo>
                  <a:cubicBezTo>
                    <a:pt x="567" y="739"/>
                    <a:pt x="563" y="740"/>
                    <a:pt x="560" y="742"/>
                  </a:cubicBezTo>
                  <a:cubicBezTo>
                    <a:pt x="552" y="745"/>
                    <a:pt x="544" y="745"/>
                    <a:pt x="535" y="746"/>
                  </a:cubicBezTo>
                  <a:cubicBezTo>
                    <a:pt x="517" y="748"/>
                    <a:pt x="499" y="750"/>
                    <a:pt x="480" y="750"/>
                  </a:cubicBezTo>
                  <a:cubicBezTo>
                    <a:pt x="464" y="750"/>
                    <a:pt x="447" y="748"/>
                    <a:pt x="432" y="743"/>
                  </a:cubicBezTo>
                  <a:cubicBezTo>
                    <a:pt x="427" y="741"/>
                    <a:pt x="425" y="739"/>
                    <a:pt x="426" y="734"/>
                  </a:cubicBezTo>
                  <a:cubicBezTo>
                    <a:pt x="425" y="721"/>
                    <a:pt x="425" y="721"/>
                    <a:pt x="438" y="721"/>
                  </a:cubicBezTo>
                  <a:cubicBezTo>
                    <a:pt x="457" y="721"/>
                    <a:pt x="477" y="722"/>
                    <a:pt x="496" y="721"/>
                  </a:cubicBezTo>
                  <a:cubicBezTo>
                    <a:pt x="518" y="721"/>
                    <a:pt x="540" y="720"/>
                    <a:pt x="562" y="714"/>
                  </a:cubicBezTo>
                  <a:cubicBezTo>
                    <a:pt x="564" y="713"/>
                    <a:pt x="566" y="713"/>
                    <a:pt x="567" y="716"/>
                  </a:cubicBezTo>
                  <a:cubicBezTo>
                    <a:pt x="568" y="723"/>
                    <a:pt x="568" y="729"/>
                    <a:pt x="567" y="735"/>
                  </a:cubicBezTo>
                  <a:close/>
                  <a:moveTo>
                    <a:pt x="552" y="773"/>
                  </a:moveTo>
                  <a:cubicBezTo>
                    <a:pt x="532" y="779"/>
                    <a:pt x="512" y="783"/>
                    <a:pt x="492" y="783"/>
                  </a:cubicBezTo>
                  <a:cubicBezTo>
                    <a:pt x="472" y="783"/>
                    <a:pt x="453" y="779"/>
                    <a:pt x="435" y="771"/>
                  </a:cubicBezTo>
                  <a:cubicBezTo>
                    <a:pt x="429" y="767"/>
                    <a:pt x="425" y="757"/>
                    <a:pt x="428" y="751"/>
                  </a:cubicBezTo>
                  <a:cubicBezTo>
                    <a:pt x="429" y="749"/>
                    <a:pt x="430" y="750"/>
                    <a:pt x="431" y="750"/>
                  </a:cubicBezTo>
                  <a:cubicBezTo>
                    <a:pt x="450" y="755"/>
                    <a:pt x="469" y="757"/>
                    <a:pt x="488" y="757"/>
                  </a:cubicBezTo>
                  <a:cubicBezTo>
                    <a:pt x="512" y="757"/>
                    <a:pt x="537" y="753"/>
                    <a:pt x="561" y="747"/>
                  </a:cubicBezTo>
                  <a:cubicBezTo>
                    <a:pt x="567" y="746"/>
                    <a:pt x="567" y="746"/>
                    <a:pt x="567" y="752"/>
                  </a:cubicBezTo>
                  <a:cubicBezTo>
                    <a:pt x="567" y="768"/>
                    <a:pt x="567" y="768"/>
                    <a:pt x="552" y="773"/>
                  </a:cubicBezTo>
                  <a:close/>
                  <a:moveTo>
                    <a:pt x="424" y="708"/>
                  </a:moveTo>
                  <a:cubicBezTo>
                    <a:pt x="423" y="690"/>
                    <a:pt x="422" y="694"/>
                    <a:pt x="436" y="693"/>
                  </a:cubicBezTo>
                  <a:cubicBezTo>
                    <a:pt x="446" y="693"/>
                    <a:pt x="455" y="693"/>
                    <a:pt x="465" y="693"/>
                  </a:cubicBezTo>
                  <a:cubicBezTo>
                    <a:pt x="465" y="693"/>
                    <a:pt x="465" y="693"/>
                    <a:pt x="465" y="693"/>
                  </a:cubicBezTo>
                  <a:cubicBezTo>
                    <a:pt x="497" y="692"/>
                    <a:pt x="530" y="692"/>
                    <a:pt x="563" y="691"/>
                  </a:cubicBezTo>
                  <a:cubicBezTo>
                    <a:pt x="564" y="691"/>
                    <a:pt x="565" y="691"/>
                    <a:pt x="566" y="693"/>
                  </a:cubicBezTo>
                  <a:cubicBezTo>
                    <a:pt x="566" y="696"/>
                    <a:pt x="566" y="699"/>
                    <a:pt x="567" y="703"/>
                  </a:cubicBezTo>
                  <a:cubicBezTo>
                    <a:pt x="567" y="705"/>
                    <a:pt x="565" y="705"/>
                    <a:pt x="563" y="706"/>
                  </a:cubicBezTo>
                  <a:cubicBezTo>
                    <a:pt x="555" y="709"/>
                    <a:pt x="546" y="710"/>
                    <a:pt x="536" y="711"/>
                  </a:cubicBezTo>
                  <a:cubicBezTo>
                    <a:pt x="511" y="715"/>
                    <a:pt x="485" y="716"/>
                    <a:pt x="459" y="715"/>
                  </a:cubicBezTo>
                  <a:cubicBezTo>
                    <a:pt x="448" y="715"/>
                    <a:pt x="438" y="714"/>
                    <a:pt x="428" y="712"/>
                  </a:cubicBezTo>
                  <a:cubicBezTo>
                    <a:pt x="425" y="711"/>
                    <a:pt x="424" y="710"/>
                    <a:pt x="424" y="708"/>
                  </a:cubicBezTo>
                  <a:close/>
                  <a:moveTo>
                    <a:pt x="255" y="835"/>
                  </a:moveTo>
                  <a:cubicBezTo>
                    <a:pt x="266" y="822"/>
                    <a:pt x="279" y="813"/>
                    <a:pt x="294" y="806"/>
                  </a:cubicBezTo>
                  <a:cubicBezTo>
                    <a:pt x="329" y="790"/>
                    <a:pt x="364" y="774"/>
                    <a:pt x="401" y="761"/>
                  </a:cubicBezTo>
                  <a:cubicBezTo>
                    <a:pt x="404" y="760"/>
                    <a:pt x="407" y="759"/>
                    <a:pt x="409" y="759"/>
                  </a:cubicBezTo>
                  <a:cubicBezTo>
                    <a:pt x="413" y="757"/>
                    <a:pt x="415" y="759"/>
                    <a:pt x="414" y="763"/>
                  </a:cubicBezTo>
                  <a:cubicBezTo>
                    <a:pt x="412" y="772"/>
                    <a:pt x="418" y="777"/>
                    <a:pt x="426" y="780"/>
                  </a:cubicBezTo>
                  <a:cubicBezTo>
                    <a:pt x="459" y="796"/>
                    <a:pt x="494" y="798"/>
                    <a:pt x="531" y="790"/>
                  </a:cubicBezTo>
                  <a:cubicBezTo>
                    <a:pt x="543" y="787"/>
                    <a:pt x="555" y="785"/>
                    <a:pt x="566" y="780"/>
                  </a:cubicBezTo>
                  <a:cubicBezTo>
                    <a:pt x="577" y="776"/>
                    <a:pt x="579" y="773"/>
                    <a:pt x="580" y="761"/>
                  </a:cubicBezTo>
                  <a:cubicBezTo>
                    <a:pt x="580" y="754"/>
                    <a:pt x="581" y="753"/>
                    <a:pt x="588" y="755"/>
                  </a:cubicBezTo>
                  <a:cubicBezTo>
                    <a:pt x="599" y="757"/>
                    <a:pt x="609" y="762"/>
                    <a:pt x="619" y="766"/>
                  </a:cubicBezTo>
                  <a:cubicBezTo>
                    <a:pt x="640" y="775"/>
                    <a:pt x="661" y="784"/>
                    <a:pt x="679" y="800"/>
                  </a:cubicBezTo>
                  <a:cubicBezTo>
                    <a:pt x="683" y="803"/>
                    <a:pt x="687" y="807"/>
                    <a:pt x="691" y="811"/>
                  </a:cubicBezTo>
                  <a:cubicBezTo>
                    <a:pt x="698" y="817"/>
                    <a:pt x="699" y="825"/>
                    <a:pt x="701" y="833"/>
                  </a:cubicBezTo>
                  <a:cubicBezTo>
                    <a:pt x="706" y="868"/>
                    <a:pt x="705" y="903"/>
                    <a:pt x="702" y="938"/>
                  </a:cubicBezTo>
                  <a:cubicBezTo>
                    <a:pt x="698" y="972"/>
                    <a:pt x="691" y="1005"/>
                    <a:pt x="685" y="1039"/>
                  </a:cubicBezTo>
                  <a:cubicBezTo>
                    <a:pt x="680" y="1066"/>
                    <a:pt x="677" y="1093"/>
                    <a:pt x="673" y="1119"/>
                  </a:cubicBezTo>
                  <a:cubicBezTo>
                    <a:pt x="669" y="1153"/>
                    <a:pt x="665" y="1186"/>
                    <a:pt x="661" y="1219"/>
                  </a:cubicBezTo>
                  <a:cubicBezTo>
                    <a:pt x="660" y="1224"/>
                    <a:pt x="659" y="1229"/>
                    <a:pt x="658" y="1234"/>
                  </a:cubicBezTo>
                  <a:cubicBezTo>
                    <a:pt x="658" y="1237"/>
                    <a:pt x="657" y="1238"/>
                    <a:pt x="654" y="1238"/>
                  </a:cubicBezTo>
                  <a:cubicBezTo>
                    <a:pt x="643" y="1238"/>
                    <a:pt x="633" y="1238"/>
                    <a:pt x="622" y="1238"/>
                  </a:cubicBezTo>
                  <a:cubicBezTo>
                    <a:pt x="622" y="1238"/>
                    <a:pt x="622" y="1238"/>
                    <a:pt x="622" y="1239"/>
                  </a:cubicBezTo>
                  <a:cubicBezTo>
                    <a:pt x="611" y="1239"/>
                    <a:pt x="601" y="1239"/>
                    <a:pt x="590" y="1239"/>
                  </a:cubicBezTo>
                  <a:cubicBezTo>
                    <a:pt x="586" y="1239"/>
                    <a:pt x="583" y="1237"/>
                    <a:pt x="579" y="1235"/>
                  </a:cubicBezTo>
                  <a:cubicBezTo>
                    <a:pt x="548" y="1219"/>
                    <a:pt x="516" y="1205"/>
                    <a:pt x="481" y="1201"/>
                  </a:cubicBezTo>
                  <a:cubicBezTo>
                    <a:pt x="473" y="1200"/>
                    <a:pt x="465" y="1202"/>
                    <a:pt x="457" y="1204"/>
                  </a:cubicBezTo>
                  <a:cubicBezTo>
                    <a:pt x="434" y="1212"/>
                    <a:pt x="410" y="1219"/>
                    <a:pt x="386" y="1226"/>
                  </a:cubicBezTo>
                  <a:cubicBezTo>
                    <a:pt x="384" y="1226"/>
                    <a:pt x="382" y="1227"/>
                    <a:pt x="381" y="1227"/>
                  </a:cubicBezTo>
                  <a:cubicBezTo>
                    <a:pt x="368" y="1235"/>
                    <a:pt x="354" y="1235"/>
                    <a:pt x="340" y="1232"/>
                  </a:cubicBezTo>
                  <a:cubicBezTo>
                    <a:pt x="332" y="1230"/>
                    <a:pt x="324" y="1229"/>
                    <a:pt x="317" y="1227"/>
                  </a:cubicBezTo>
                  <a:cubicBezTo>
                    <a:pt x="310" y="1227"/>
                    <a:pt x="309" y="1225"/>
                    <a:pt x="308" y="1219"/>
                  </a:cubicBezTo>
                  <a:cubicBezTo>
                    <a:pt x="303" y="1187"/>
                    <a:pt x="298" y="1155"/>
                    <a:pt x="294" y="1123"/>
                  </a:cubicBezTo>
                  <a:cubicBezTo>
                    <a:pt x="289" y="1083"/>
                    <a:pt x="282" y="1044"/>
                    <a:pt x="272" y="1004"/>
                  </a:cubicBezTo>
                  <a:cubicBezTo>
                    <a:pt x="270" y="994"/>
                    <a:pt x="266" y="984"/>
                    <a:pt x="266" y="973"/>
                  </a:cubicBezTo>
                  <a:cubicBezTo>
                    <a:pt x="266" y="969"/>
                    <a:pt x="267" y="964"/>
                    <a:pt x="269" y="961"/>
                  </a:cubicBezTo>
                  <a:cubicBezTo>
                    <a:pt x="279" y="944"/>
                    <a:pt x="279" y="927"/>
                    <a:pt x="276" y="909"/>
                  </a:cubicBezTo>
                  <a:cubicBezTo>
                    <a:pt x="272" y="887"/>
                    <a:pt x="266" y="865"/>
                    <a:pt x="254" y="845"/>
                  </a:cubicBezTo>
                  <a:cubicBezTo>
                    <a:pt x="252" y="842"/>
                    <a:pt x="252" y="838"/>
                    <a:pt x="255" y="835"/>
                  </a:cubicBezTo>
                  <a:close/>
                  <a:moveTo>
                    <a:pt x="331" y="1247"/>
                  </a:moveTo>
                  <a:cubicBezTo>
                    <a:pt x="331" y="1246"/>
                    <a:pt x="330" y="1244"/>
                    <a:pt x="332" y="1243"/>
                  </a:cubicBezTo>
                  <a:cubicBezTo>
                    <a:pt x="338" y="1243"/>
                    <a:pt x="344" y="1244"/>
                    <a:pt x="350" y="1245"/>
                  </a:cubicBezTo>
                  <a:cubicBezTo>
                    <a:pt x="354" y="1246"/>
                    <a:pt x="355" y="1251"/>
                    <a:pt x="357" y="1254"/>
                  </a:cubicBezTo>
                  <a:cubicBezTo>
                    <a:pt x="357" y="1254"/>
                    <a:pt x="357" y="1254"/>
                    <a:pt x="358" y="1254"/>
                  </a:cubicBezTo>
                  <a:cubicBezTo>
                    <a:pt x="360" y="1258"/>
                    <a:pt x="365" y="1263"/>
                    <a:pt x="364" y="1267"/>
                  </a:cubicBezTo>
                  <a:cubicBezTo>
                    <a:pt x="362" y="1270"/>
                    <a:pt x="355" y="1268"/>
                    <a:pt x="351" y="1269"/>
                  </a:cubicBezTo>
                  <a:cubicBezTo>
                    <a:pt x="345" y="1269"/>
                    <a:pt x="340" y="1269"/>
                    <a:pt x="335" y="1270"/>
                  </a:cubicBezTo>
                  <a:cubicBezTo>
                    <a:pt x="332" y="1270"/>
                    <a:pt x="331" y="1270"/>
                    <a:pt x="331" y="1267"/>
                  </a:cubicBezTo>
                  <a:cubicBezTo>
                    <a:pt x="331" y="1260"/>
                    <a:pt x="331" y="1253"/>
                    <a:pt x="331" y="1247"/>
                  </a:cubicBezTo>
                  <a:close/>
                  <a:moveTo>
                    <a:pt x="228" y="1227"/>
                  </a:moveTo>
                  <a:cubicBezTo>
                    <a:pt x="228" y="1225"/>
                    <a:pt x="229" y="1224"/>
                    <a:pt x="231" y="1225"/>
                  </a:cubicBezTo>
                  <a:cubicBezTo>
                    <a:pt x="243" y="1227"/>
                    <a:pt x="255" y="1229"/>
                    <a:pt x="267" y="1232"/>
                  </a:cubicBezTo>
                  <a:cubicBezTo>
                    <a:pt x="269" y="1232"/>
                    <a:pt x="270" y="1233"/>
                    <a:pt x="270" y="1235"/>
                  </a:cubicBezTo>
                  <a:cubicBezTo>
                    <a:pt x="271" y="1241"/>
                    <a:pt x="271" y="1246"/>
                    <a:pt x="271" y="1252"/>
                  </a:cubicBezTo>
                  <a:cubicBezTo>
                    <a:pt x="270" y="1257"/>
                    <a:pt x="269" y="1263"/>
                    <a:pt x="267" y="1268"/>
                  </a:cubicBezTo>
                  <a:cubicBezTo>
                    <a:pt x="266" y="1271"/>
                    <a:pt x="263" y="1273"/>
                    <a:pt x="260" y="1273"/>
                  </a:cubicBezTo>
                  <a:cubicBezTo>
                    <a:pt x="248" y="1274"/>
                    <a:pt x="236" y="1274"/>
                    <a:pt x="225" y="1275"/>
                  </a:cubicBezTo>
                  <a:cubicBezTo>
                    <a:pt x="222" y="1275"/>
                    <a:pt x="221" y="1275"/>
                    <a:pt x="222" y="1271"/>
                  </a:cubicBezTo>
                  <a:cubicBezTo>
                    <a:pt x="224" y="1265"/>
                    <a:pt x="225" y="1258"/>
                    <a:pt x="227" y="1252"/>
                  </a:cubicBezTo>
                  <a:cubicBezTo>
                    <a:pt x="228" y="1244"/>
                    <a:pt x="228" y="1235"/>
                    <a:pt x="228" y="1227"/>
                  </a:cubicBezTo>
                  <a:close/>
                  <a:moveTo>
                    <a:pt x="143" y="1196"/>
                  </a:moveTo>
                  <a:cubicBezTo>
                    <a:pt x="136" y="1195"/>
                    <a:pt x="136" y="1195"/>
                    <a:pt x="138" y="1188"/>
                  </a:cubicBezTo>
                  <a:cubicBezTo>
                    <a:pt x="143" y="1173"/>
                    <a:pt x="149" y="1158"/>
                    <a:pt x="156" y="1143"/>
                  </a:cubicBezTo>
                  <a:cubicBezTo>
                    <a:pt x="175" y="1102"/>
                    <a:pt x="199" y="1064"/>
                    <a:pt x="223" y="1026"/>
                  </a:cubicBezTo>
                  <a:cubicBezTo>
                    <a:pt x="232" y="1011"/>
                    <a:pt x="242" y="997"/>
                    <a:pt x="252" y="982"/>
                  </a:cubicBezTo>
                  <a:cubicBezTo>
                    <a:pt x="257" y="996"/>
                    <a:pt x="260" y="1009"/>
                    <a:pt x="263" y="1022"/>
                  </a:cubicBezTo>
                  <a:cubicBezTo>
                    <a:pt x="273" y="1059"/>
                    <a:pt x="278" y="1096"/>
                    <a:pt x="283" y="1134"/>
                  </a:cubicBezTo>
                  <a:cubicBezTo>
                    <a:pt x="286" y="1159"/>
                    <a:pt x="290" y="1183"/>
                    <a:pt x="294" y="1208"/>
                  </a:cubicBezTo>
                  <a:cubicBezTo>
                    <a:pt x="294" y="1208"/>
                    <a:pt x="294" y="1209"/>
                    <a:pt x="294" y="1209"/>
                  </a:cubicBezTo>
                  <a:cubicBezTo>
                    <a:pt x="294" y="1214"/>
                    <a:pt x="296" y="1219"/>
                    <a:pt x="293" y="1222"/>
                  </a:cubicBezTo>
                  <a:cubicBezTo>
                    <a:pt x="290" y="1225"/>
                    <a:pt x="285" y="1222"/>
                    <a:pt x="281" y="1221"/>
                  </a:cubicBezTo>
                  <a:cubicBezTo>
                    <a:pt x="235" y="1213"/>
                    <a:pt x="189" y="1204"/>
                    <a:pt x="143" y="1196"/>
                  </a:cubicBezTo>
                  <a:close/>
                  <a:moveTo>
                    <a:pt x="176" y="1221"/>
                  </a:moveTo>
                  <a:cubicBezTo>
                    <a:pt x="177" y="1217"/>
                    <a:pt x="180" y="1215"/>
                    <a:pt x="185" y="1216"/>
                  </a:cubicBezTo>
                  <a:cubicBezTo>
                    <a:pt x="193" y="1216"/>
                    <a:pt x="202" y="1218"/>
                    <a:pt x="210" y="1220"/>
                  </a:cubicBezTo>
                  <a:cubicBezTo>
                    <a:pt x="214" y="1221"/>
                    <a:pt x="216" y="1223"/>
                    <a:pt x="217" y="1226"/>
                  </a:cubicBezTo>
                  <a:cubicBezTo>
                    <a:pt x="219" y="1235"/>
                    <a:pt x="219" y="1243"/>
                    <a:pt x="217" y="1252"/>
                  </a:cubicBezTo>
                  <a:cubicBezTo>
                    <a:pt x="217" y="1259"/>
                    <a:pt x="214" y="1265"/>
                    <a:pt x="210" y="1270"/>
                  </a:cubicBezTo>
                  <a:cubicBezTo>
                    <a:pt x="208" y="1273"/>
                    <a:pt x="205" y="1274"/>
                    <a:pt x="201" y="1274"/>
                  </a:cubicBezTo>
                  <a:cubicBezTo>
                    <a:pt x="194" y="1274"/>
                    <a:pt x="186" y="1274"/>
                    <a:pt x="179" y="1275"/>
                  </a:cubicBezTo>
                  <a:cubicBezTo>
                    <a:pt x="176" y="1275"/>
                    <a:pt x="175" y="1274"/>
                    <a:pt x="175" y="1271"/>
                  </a:cubicBezTo>
                  <a:cubicBezTo>
                    <a:pt x="174" y="1265"/>
                    <a:pt x="173" y="1258"/>
                    <a:pt x="173" y="1252"/>
                  </a:cubicBezTo>
                  <a:cubicBezTo>
                    <a:pt x="173" y="1242"/>
                    <a:pt x="174" y="1231"/>
                    <a:pt x="176" y="1221"/>
                  </a:cubicBezTo>
                  <a:close/>
                  <a:moveTo>
                    <a:pt x="129" y="1212"/>
                  </a:moveTo>
                  <a:cubicBezTo>
                    <a:pt x="131" y="1209"/>
                    <a:pt x="134" y="1208"/>
                    <a:pt x="138" y="1208"/>
                  </a:cubicBezTo>
                  <a:cubicBezTo>
                    <a:pt x="146" y="1210"/>
                    <a:pt x="155" y="1211"/>
                    <a:pt x="163" y="1212"/>
                  </a:cubicBezTo>
                  <a:cubicBezTo>
                    <a:pt x="166" y="1212"/>
                    <a:pt x="167" y="1213"/>
                    <a:pt x="167" y="1216"/>
                  </a:cubicBezTo>
                  <a:cubicBezTo>
                    <a:pt x="166" y="1227"/>
                    <a:pt x="165" y="1238"/>
                    <a:pt x="164" y="1249"/>
                  </a:cubicBezTo>
                  <a:cubicBezTo>
                    <a:pt x="163" y="1256"/>
                    <a:pt x="163" y="1264"/>
                    <a:pt x="162" y="1271"/>
                  </a:cubicBezTo>
                  <a:cubicBezTo>
                    <a:pt x="162" y="1273"/>
                    <a:pt x="161" y="1273"/>
                    <a:pt x="159" y="1273"/>
                  </a:cubicBezTo>
                  <a:cubicBezTo>
                    <a:pt x="149" y="1273"/>
                    <a:pt x="139" y="1273"/>
                    <a:pt x="129" y="1273"/>
                  </a:cubicBezTo>
                  <a:cubicBezTo>
                    <a:pt x="126" y="1273"/>
                    <a:pt x="124" y="1272"/>
                    <a:pt x="124" y="1268"/>
                  </a:cubicBezTo>
                  <a:cubicBezTo>
                    <a:pt x="123" y="1263"/>
                    <a:pt x="122" y="1257"/>
                    <a:pt x="122" y="1252"/>
                  </a:cubicBezTo>
                  <a:cubicBezTo>
                    <a:pt x="121" y="1238"/>
                    <a:pt x="123" y="1225"/>
                    <a:pt x="129" y="1212"/>
                  </a:cubicBezTo>
                  <a:close/>
                  <a:moveTo>
                    <a:pt x="279" y="1267"/>
                  </a:moveTo>
                  <a:cubicBezTo>
                    <a:pt x="279" y="1262"/>
                    <a:pt x="279" y="1257"/>
                    <a:pt x="279" y="1252"/>
                  </a:cubicBezTo>
                  <a:cubicBezTo>
                    <a:pt x="279" y="1247"/>
                    <a:pt x="279" y="1242"/>
                    <a:pt x="279" y="1237"/>
                  </a:cubicBezTo>
                  <a:cubicBezTo>
                    <a:pt x="279" y="1235"/>
                    <a:pt x="279" y="1234"/>
                    <a:pt x="282" y="1234"/>
                  </a:cubicBezTo>
                  <a:cubicBezTo>
                    <a:pt x="292" y="1236"/>
                    <a:pt x="302" y="1237"/>
                    <a:pt x="312" y="1239"/>
                  </a:cubicBezTo>
                  <a:cubicBezTo>
                    <a:pt x="322" y="1241"/>
                    <a:pt x="324" y="1243"/>
                    <a:pt x="324" y="1253"/>
                  </a:cubicBezTo>
                  <a:cubicBezTo>
                    <a:pt x="325" y="1256"/>
                    <a:pt x="325" y="1260"/>
                    <a:pt x="325" y="1264"/>
                  </a:cubicBezTo>
                  <a:cubicBezTo>
                    <a:pt x="325" y="1268"/>
                    <a:pt x="323" y="1270"/>
                    <a:pt x="319" y="1271"/>
                  </a:cubicBezTo>
                  <a:cubicBezTo>
                    <a:pt x="307" y="1272"/>
                    <a:pt x="296" y="1272"/>
                    <a:pt x="284" y="1272"/>
                  </a:cubicBezTo>
                  <a:cubicBezTo>
                    <a:pt x="281" y="1272"/>
                    <a:pt x="279" y="1271"/>
                    <a:pt x="279" y="1267"/>
                  </a:cubicBezTo>
                  <a:close/>
                  <a:moveTo>
                    <a:pt x="217" y="893"/>
                  </a:moveTo>
                  <a:cubicBezTo>
                    <a:pt x="226" y="880"/>
                    <a:pt x="234" y="867"/>
                    <a:pt x="242" y="853"/>
                  </a:cubicBezTo>
                  <a:cubicBezTo>
                    <a:pt x="245" y="856"/>
                    <a:pt x="248" y="860"/>
                    <a:pt x="249" y="864"/>
                  </a:cubicBezTo>
                  <a:cubicBezTo>
                    <a:pt x="255" y="880"/>
                    <a:pt x="260" y="895"/>
                    <a:pt x="263" y="912"/>
                  </a:cubicBezTo>
                  <a:cubicBezTo>
                    <a:pt x="263" y="914"/>
                    <a:pt x="263" y="916"/>
                    <a:pt x="263" y="919"/>
                  </a:cubicBezTo>
                  <a:cubicBezTo>
                    <a:pt x="255" y="913"/>
                    <a:pt x="248" y="907"/>
                    <a:pt x="239" y="903"/>
                  </a:cubicBezTo>
                  <a:cubicBezTo>
                    <a:pt x="232" y="900"/>
                    <a:pt x="226" y="898"/>
                    <a:pt x="219" y="896"/>
                  </a:cubicBezTo>
                  <a:cubicBezTo>
                    <a:pt x="217" y="896"/>
                    <a:pt x="216" y="895"/>
                    <a:pt x="217" y="893"/>
                  </a:cubicBezTo>
                  <a:close/>
                  <a:moveTo>
                    <a:pt x="184" y="949"/>
                  </a:moveTo>
                  <a:cubicBezTo>
                    <a:pt x="192" y="935"/>
                    <a:pt x="200" y="922"/>
                    <a:pt x="208" y="908"/>
                  </a:cubicBezTo>
                  <a:cubicBezTo>
                    <a:pt x="211" y="904"/>
                    <a:pt x="213" y="903"/>
                    <a:pt x="218" y="905"/>
                  </a:cubicBezTo>
                  <a:cubicBezTo>
                    <a:pt x="225" y="907"/>
                    <a:pt x="232" y="909"/>
                    <a:pt x="238" y="913"/>
                  </a:cubicBezTo>
                  <a:cubicBezTo>
                    <a:pt x="252" y="917"/>
                    <a:pt x="258" y="927"/>
                    <a:pt x="262" y="940"/>
                  </a:cubicBezTo>
                  <a:cubicBezTo>
                    <a:pt x="263" y="943"/>
                    <a:pt x="262" y="946"/>
                    <a:pt x="260" y="949"/>
                  </a:cubicBezTo>
                  <a:cubicBezTo>
                    <a:pt x="253" y="959"/>
                    <a:pt x="247" y="968"/>
                    <a:pt x="240" y="978"/>
                  </a:cubicBezTo>
                  <a:cubicBezTo>
                    <a:pt x="238" y="980"/>
                    <a:pt x="237" y="980"/>
                    <a:pt x="236" y="978"/>
                  </a:cubicBezTo>
                  <a:cubicBezTo>
                    <a:pt x="230" y="970"/>
                    <a:pt x="223" y="964"/>
                    <a:pt x="214" y="960"/>
                  </a:cubicBezTo>
                  <a:cubicBezTo>
                    <a:pt x="205" y="956"/>
                    <a:pt x="196" y="953"/>
                    <a:pt x="185" y="952"/>
                  </a:cubicBezTo>
                  <a:cubicBezTo>
                    <a:pt x="183" y="952"/>
                    <a:pt x="182" y="951"/>
                    <a:pt x="184" y="949"/>
                  </a:cubicBezTo>
                  <a:close/>
                  <a:moveTo>
                    <a:pt x="147" y="1013"/>
                  </a:moveTo>
                  <a:cubicBezTo>
                    <a:pt x="156" y="998"/>
                    <a:pt x="164" y="983"/>
                    <a:pt x="172" y="968"/>
                  </a:cubicBezTo>
                  <a:cubicBezTo>
                    <a:pt x="176" y="962"/>
                    <a:pt x="177" y="961"/>
                    <a:pt x="184" y="963"/>
                  </a:cubicBezTo>
                  <a:cubicBezTo>
                    <a:pt x="193" y="965"/>
                    <a:pt x="201" y="968"/>
                    <a:pt x="209" y="972"/>
                  </a:cubicBezTo>
                  <a:cubicBezTo>
                    <a:pt x="217" y="976"/>
                    <a:pt x="223" y="981"/>
                    <a:pt x="229" y="987"/>
                  </a:cubicBezTo>
                  <a:cubicBezTo>
                    <a:pt x="230" y="989"/>
                    <a:pt x="230" y="990"/>
                    <a:pt x="229" y="992"/>
                  </a:cubicBezTo>
                  <a:cubicBezTo>
                    <a:pt x="222" y="1008"/>
                    <a:pt x="213" y="1024"/>
                    <a:pt x="201" y="1037"/>
                  </a:cubicBezTo>
                  <a:cubicBezTo>
                    <a:pt x="199" y="1039"/>
                    <a:pt x="198" y="1040"/>
                    <a:pt x="195" y="1038"/>
                  </a:cubicBezTo>
                  <a:cubicBezTo>
                    <a:pt x="189" y="1034"/>
                    <a:pt x="182" y="1031"/>
                    <a:pt x="175" y="1027"/>
                  </a:cubicBezTo>
                  <a:cubicBezTo>
                    <a:pt x="168" y="1024"/>
                    <a:pt x="161" y="1023"/>
                    <a:pt x="154" y="1023"/>
                  </a:cubicBezTo>
                  <a:cubicBezTo>
                    <a:pt x="150" y="1024"/>
                    <a:pt x="146" y="1024"/>
                    <a:pt x="144" y="1021"/>
                  </a:cubicBezTo>
                  <a:cubicBezTo>
                    <a:pt x="142" y="1019"/>
                    <a:pt x="146" y="1015"/>
                    <a:pt x="147" y="1013"/>
                  </a:cubicBezTo>
                  <a:close/>
                  <a:moveTo>
                    <a:pt x="113" y="1077"/>
                  </a:moveTo>
                  <a:cubicBezTo>
                    <a:pt x="120" y="1064"/>
                    <a:pt x="127" y="1052"/>
                    <a:pt x="133" y="1039"/>
                  </a:cubicBezTo>
                  <a:cubicBezTo>
                    <a:pt x="136" y="1033"/>
                    <a:pt x="139" y="1031"/>
                    <a:pt x="146" y="1031"/>
                  </a:cubicBezTo>
                  <a:cubicBezTo>
                    <a:pt x="155" y="1031"/>
                    <a:pt x="164" y="1032"/>
                    <a:pt x="172" y="1036"/>
                  </a:cubicBezTo>
                  <a:cubicBezTo>
                    <a:pt x="180" y="1038"/>
                    <a:pt x="186" y="1043"/>
                    <a:pt x="192" y="1048"/>
                  </a:cubicBezTo>
                  <a:cubicBezTo>
                    <a:pt x="193" y="1050"/>
                    <a:pt x="194" y="1052"/>
                    <a:pt x="192" y="1054"/>
                  </a:cubicBezTo>
                  <a:cubicBezTo>
                    <a:pt x="183" y="1070"/>
                    <a:pt x="173" y="1087"/>
                    <a:pt x="164" y="1103"/>
                  </a:cubicBezTo>
                  <a:cubicBezTo>
                    <a:pt x="162" y="1106"/>
                    <a:pt x="161" y="1106"/>
                    <a:pt x="159" y="1104"/>
                  </a:cubicBezTo>
                  <a:cubicBezTo>
                    <a:pt x="152" y="1099"/>
                    <a:pt x="145" y="1095"/>
                    <a:pt x="138" y="1092"/>
                  </a:cubicBezTo>
                  <a:cubicBezTo>
                    <a:pt x="128" y="1089"/>
                    <a:pt x="119" y="1087"/>
                    <a:pt x="109" y="1088"/>
                  </a:cubicBezTo>
                  <a:cubicBezTo>
                    <a:pt x="110" y="1084"/>
                    <a:pt x="112" y="1080"/>
                    <a:pt x="113" y="1077"/>
                  </a:cubicBezTo>
                  <a:close/>
                  <a:moveTo>
                    <a:pt x="83" y="1138"/>
                  </a:moveTo>
                  <a:cubicBezTo>
                    <a:pt x="89" y="1126"/>
                    <a:pt x="95" y="1113"/>
                    <a:pt x="102" y="1101"/>
                  </a:cubicBezTo>
                  <a:cubicBezTo>
                    <a:pt x="103" y="1099"/>
                    <a:pt x="104" y="1098"/>
                    <a:pt x="106" y="1097"/>
                  </a:cubicBezTo>
                  <a:cubicBezTo>
                    <a:pt x="116" y="1095"/>
                    <a:pt x="125" y="1097"/>
                    <a:pt x="134" y="1102"/>
                  </a:cubicBezTo>
                  <a:cubicBezTo>
                    <a:pt x="141" y="1105"/>
                    <a:pt x="148" y="1109"/>
                    <a:pt x="155" y="1113"/>
                  </a:cubicBezTo>
                  <a:cubicBezTo>
                    <a:pt x="157" y="1114"/>
                    <a:pt x="157" y="1115"/>
                    <a:pt x="156" y="1117"/>
                  </a:cubicBezTo>
                  <a:cubicBezTo>
                    <a:pt x="150" y="1129"/>
                    <a:pt x="145" y="1140"/>
                    <a:pt x="140" y="1152"/>
                  </a:cubicBezTo>
                  <a:cubicBezTo>
                    <a:pt x="139" y="1154"/>
                    <a:pt x="138" y="1155"/>
                    <a:pt x="135" y="1154"/>
                  </a:cubicBezTo>
                  <a:cubicBezTo>
                    <a:pt x="128" y="1150"/>
                    <a:pt x="121" y="1147"/>
                    <a:pt x="114" y="1144"/>
                  </a:cubicBezTo>
                  <a:cubicBezTo>
                    <a:pt x="105" y="1142"/>
                    <a:pt x="96" y="1140"/>
                    <a:pt x="86" y="1142"/>
                  </a:cubicBezTo>
                  <a:cubicBezTo>
                    <a:pt x="83" y="1143"/>
                    <a:pt x="81" y="1142"/>
                    <a:pt x="83" y="1138"/>
                  </a:cubicBezTo>
                  <a:close/>
                  <a:moveTo>
                    <a:pt x="62" y="1216"/>
                  </a:moveTo>
                  <a:cubicBezTo>
                    <a:pt x="61" y="1213"/>
                    <a:pt x="61" y="1210"/>
                    <a:pt x="61" y="1207"/>
                  </a:cubicBezTo>
                  <a:cubicBezTo>
                    <a:pt x="64" y="1195"/>
                    <a:pt x="67" y="1184"/>
                    <a:pt x="71" y="1173"/>
                  </a:cubicBezTo>
                  <a:cubicBezTo>
                    <a:pt x="72" y="1170"/>
                    <a:pt x="73" y="1167"/>
                    <a:pt x="74" y="1165"/>
                  </a:cubicBezTo>
                  <a:cubicBezTo>
                    <a:pt x="76" y="1152"/>
                    <a:pt x="87" y="1149"/>
                    <a:pt x="100" y="1150"/>
                  </a:cubicBezTo>
                  <a:cubicBezTo>
                    <a:pt x="104" y="1150"/>
                    <a:pt x="107" y="1151"/>
                    <a:pt x="111" y="1153"/>
                  </a:cubicBezTo>
                  <a:cubicBezTo>
                    <a:pt x="117" y="1155"/>
                    <a:pt x="123" y="1157"/>
                    <a:pt x="129" y="1161"/>
                  </a:cubicBezTo>
                  <a:cubicBezTo>
                    <a:pt x="133" y="1163"/>
                    <a:pt x="134" y="1166"/>
                    <a:pt x="133" y="1171"/>
                  </a:cubicBezTo>
                  <a:cubicBezTo>
                    <a:pt x="130" y="1177"/>
                    <a:pt x="127" y="1183"/>
                    <a:pt x="125" y="1190"/>
                  </a:cubicBezTo>
                  <a:cubicBezTo>
                    <a:pt x="124" y="1192"/>
                    <a:pt x="124" y="1192"/>
                    <a:pt x="122" y="1192"/>
                  </a:cubicBezTo>
                  <a:cubicBezTo>
                    <a:pt x="120" y="1192"/>
                    <a:pt x="117" y="1193"/>
                    <a:pt x="114" y="1193"/>
                  </a:cubicBezTo>
                  <a:cubicBezTo>
                    <a:pt x="95" y="1196"/>
                    <a:pt x="79" y="1203"/>
                    <a:pt x="65" y="1217"/>
                  </a:cubicBezTo>
                  <a:cubicBezTo>
                    <a:pt x="63" y="1219"/>
                    <a:pt x="62" y="1219"/>
                    <a:pt x="62" y="1216"/>
                  </a:cubicBezTo>
                  <a:close/>
                  <a:moveTo>
                    <a:pt x="64" y="1236"/>
                  </a:moveTo>
                  <a:cubicBezTo>
                    <a:pt x="63" y="1233"/>
                    <a:pt x="64" y="1230"/>
                    <a:pt x="66" y="1227"/>
                  </a:cubicBezTo>
                  <a:cubicBezTo>
                    <a:pt x="77" y="1217"/>
                    <a:pt x="90" y="1209"/>
                    <a:pt x="105" y="1206"/>
                  </a:cubicBezTo>
                  <a:cubicBezTo>
                    <a:pt x="110" y="1205"/>
                    <a:pt x="115" y="1206"/>
                    <a:pt x="120" y="1206"/>
                  </a:cubicBezTo>
                  <a:cubicBezTo>
                    <a:pt x="123" y="1206"/>
                    <a:pt x="123" y="1207"/>
                    <a:pt x="122" y="1209"/>
                  </a:cubicBezTo>
                  <a:cubicBezTo>
                    <a:pt x="118" y="1220"/>
                    <a:pt x="116" y="1231"/>
                    <a:pt x="115" y="1242"/>
                  </a:cubicBezTo>
                  <a:cubicBezTo>
                    <a:pt x="115" y="1251"/>
                    <a:pt x="115" y="1260"/>
                    <a:pt x="115" y="1269"/>
                  </a:cubicBezTo>
                  <a:cubicBezTo>
                    <a:pt x="115" y="1271"/>
                    <a:pt x="114" y="1272"/>
                    <a:pt x="112" y="1272"/>
                  </a:cubicBezTo>
                  <a:cubicBezTo>
                    <a:pt x="101" y="1273"/>
                    <a:pt x="91" y="1272"/>
                    <a:pt x="81" y="1268"/>
                  </a:cubicBezTo>
                  <a:cubicBezTo>
                    <a:pt x="73" y="1266"/>
                    <a:pt x="72" y="1259"/>
                    <a:pt x="70" y="1253"/>
                  </a:cubicBezTo>
                  <a:cubicBezTo>
                    <a:pt x="67" y="1247"/>
                    <a:pt x="66" y="1241"/>
                    <a:pt x="64" y="1236"/>
                  </a:cubicBezTo>
                  <a:close/>
                  <a:moveTo>
                    <a:pt x="1385" y="1277"/>
                  </a:moveTo>
                  <a:cubicBezTo>
                    <a:pt x="1386" y="1277"/>
                    <a:pt x="1388" y="1277"/>
                    <a:pt x="1389" y="1277"/>
                  </a:cubicBezTo>
                  <a:cubicBezTo>
                    <a:pt x="1397" y="1277"/>
                    <a:pt x="1399" y="1279"/>
                    <a:pt x="1398" y="1287"/>
                  </a:cubicBezTo>
                  <a:cubicBezTo>
                    <a:pt x="1395" y="1331"/>
                    <a:pt x="1392" y="1374"/>
                    <a:pt x="1390" y="1418"/>
                  </a:cubicBezTo>
                  <a:cubicBezTo>
                    <a:pt x="1390" y="1420"/>
                    <a:pt x="1389" y="1421"/>
                    <a:pt x="1389" y="1423"/>
                  </a:cubicBezTo>
                  <a:cubicBezTo>
                    <a:pt x="1389" y="1425"/>
                    <a:pt x="1388" y="1426"/>
                    <a:pt x="1386" y="1426"/>
                  </a:cubicBezTo>
                  <a:cubicBezTo>
                    <a:pt x="1377" y="1427"/>
                    <a:pt x="1368" y="1428"/>
                    <a:pt x="1359" y="1428"/>
                  </a:cubicBezTo>
                  <a:cubicBezTo>
                    <a:pt x="1309" y="1428"/>
                    <a:pt x="1258" y="1430"/>
                    <a:pt x="1208" y="1431"/>
                  </a:cubicBezTo>
                  <a:cubicBezTo>
                    <a:pt x="1184" y="1431"/>
                    <a:pt x="1161" y="1431"/>
                    <a:pt x="1137" y="1431"/>
                  </a:cubicBezTo>
                  <a:cubicBezTo>
                    <a:pt x="1137" y="1431"/>
                    <a:pt x="1137" y="1432"/>
                    <a:pt x="1137" y="1432"/>
                  </a:cubicBezTo>
                  <a:cubicBezTo>
                    <a:pt x="1077" y="1432"/>
                    <a:pt x="1016" y="1432"/>
                    <a:pt x="956" y="1432"/>
                  </a:cubicBezTo>
                  <a:cubicBezTo>
                    <a:pt x="927" y="1432"/>
                    <a:pt x="897" y="1434"/>
                    <a:pt x="868" y="1434"/>
                  </a:cubicBezTo>
                  <a:cubicBezTo>
                    <a:pt x="846" y="1434"/>
                    <a:pt x="823" y="1433"/>
                    <a:pt x="800" y="1433"/>
                  </a:cubicBezTo>
                  <a:cubicBezTo>
                    <a:pt x="790" y="1433"/>
                    <a:pt x="781" y="1433"/>
                    <a:pt x="771" y="1432"/>
                  </a:cubicBezTo>
                  <a:cubicBezTo>
                    <a:pt x="724" y="1432"/>
                    <a:pt x="677" y="1432"/>
                    <a:pt x="631" y="1433"/>
                  </a:cubicBezTo>
                  <a:cubicBezTo>
                    <a:pt x="605" y="1433"/>
                    <a:pt x="579" y="1434"/>
                    <a:pt x="552" y="1434"/>
                  </a:cubicBezTo>
                  <a:cubicBezTo>
                    <a:pt x="537" y="1434"/>
                    <a:pt x="521" y="1434"/>
                    <a:pt x="505" y="1434"/>
                  </a:cubicBezTo>
                  <a:cubicBezTo>
                    <a:pt x="475" y="1434"/>
                    <a:pt x="445" y="1435"/>
                    <a:pt x="415" y="1434"/>
                  </a:cubicBezTo>
                  <a:cubicBezTo>
                    <a:pt x="380" y="1433"/>
                    <a:pt x="346" y="1433"/>
                    <a:pt x="311" y="1434"/>
                  </a:cubicBezTo>
                  <a:cubicBezTo>
                    <a:pt x="263" y="1435"/>
                    <a:pt x="216" y="1434"/>
                    <a:pt x="168" y="1436"/>
                  </a:cubicBezTo>
                  <a:cubicBezTo>
                    <a:pt x="122" y="1437"/>
                    <a:pt x="75" y="1439"/>
                    <a:pt x="29" y="1440"/>
                  </a:cubicBezTo>
                  <a:cubicBezTo>
                    <a:pt x="27" y="1440"/>
                    <a:pt x="24" y="1439"/>
                    <a:pt x="22" y="1439"/>
                  </a:cubicBezTo>
                  <a:cubicBezTo>
                    <a:pt x="16" y="1439"/>
                    <a:pt x="14" y="1437"/>
                    <a:pt x="13" y="1431"/>
                  </a:cubicBezTo>
                  <a:cubicBezTo>
                    <a:pt x="13" y="1423"/>
                    <a:pt x="13" y="1415"/>
                    <a:pt x="13" y="1407"/>
                  </a:cubicBezTo>
                  <a:cubicBezTo>
                    <a:pt x="13" y="1380"/>
                    <a:pt x="13" y="1354"/>
                    <a:pt x="13" y="1327"/>
                  </a:cubicBezTo>
                  <a:cubicBezTo>
                    <a:pt x="13" y="1315"/>
                    <a:pt x="14" y="1304"/>
                    <a:pt x="14" y="1293"/>
                  </a:cubicBezTo>
                  <a:cubicBezTo>
                    <a:pt x="14" y="1288"/>
                    <a:pt x="15" y="1288"/>
                    <a:pt x="19" y="1288"/>
                  </a:cubicBezTo>
                  <a:cubicBezTo>
                    <a:pt x="77" y="1288"/>
                    <a:pt x="134" y="1287"/>
                    <a:pt x="192" y="1287"/>
                  </a:cubicBezTo>
                  <a:cubicBezTo>
                    <a:pt x="223" y="1288"/>
                    <a:pt x="255" y="1287"/>
                    <a:pt x="286" y="1285"/>
                  </a:cubicBezTo>
                  <a:cubicBezTo>
                    <a:pt x="327" y="1283"/>
                    <a:pt x="369" y="1281"/>
                    <a:pt x="410" y="1281"/>
                  </a:cubicBezTo>
                  <a:cubicBezTo>
                    <a:pt x="425" y="1280"/>
                    <a:pt x="440" y="1280"/>
                    <a:pt x="455" y="1280"/>
                  </a:cubicBezTo>
                  <a:cubicBezTo>
                    <a:pt x="511" y="1278"/>
                    <a:pt x="566" y="1280"/>
                    <a:pt x="621" y="1279"/>
                  </a:cubicBezTo>
                  <a:cubicBezTo>
                    <a:pt x="675" y="1277"/>
                    <a:pt x="729" y="1278"/>
                    <a:pt x="783" y="1278"/>
                  </a:cubicBezTo>
                  <a:cubicBezTo>
                    <a:pt x="823" y="1278"/>
                    <a:pt x="864" y="1278"/>
                    <a:pt x="905" y="1277"/>
                  </a:cubicBezTo>
                  <a:cubicBezTo>
                    <a:pt x="957" y="1276"/>
                    <a:pt x="1008" y="1276"/>
                    <a:pt x="1059" y="1276"/>
                  </a:cubicBezTo>
                  <a:cubicBezTo>
                    <a:pt x="1080" y="1276"/>
                    <a:pt x="1102" y="1276"/>
                    <a:pt x="1123" y="1276"/>
                  </a:cubicBezTo>
                  <a:cubicBezTo>
                    <a:pt x="1186" y="1277"/>
                    <a:pt x="1249" y="1277"/>
                    <a:pt x="1312" y="1277"/>
                  </a:cubicBezTo>
                  <a:cubicBezTo>
                    <a:pt x="1336" y="1277"/>
                    <a:pt x="1360" y="1277"/>
                    <a:pt x="1385" y="1277"/>
                  </a:cubicBezTo>
                  <a:close/>
                  <a:moveTo>
                    <a:pt x="1457" y="928"/>
                  </a:moveTo>
                  <a:cubicBezTo>
                    <a:pt x="1449" y="959"/>
                    <a:pt x="1438" y="988"/>
                    <a:pt x="1425" y="1017"/>
                  </a:cubicBezTo>
                  <a:cubicBezTo>
                    <a:pt x="1397" y="1077"/>
                    <a:pt x="1369" y="1137"/>
                    <a:pt x="1340" y="1197"/>
                  </a:cubicBezTo>
                  <a:cubicBezTo>
                    <a:pt x="1330" y="1218"/>
                    <a:pt x="1318" y="1240"/>
                    <a:pt x="1305" y="1260"/>
                  </a:cubicBezTo>
                  <a:cubicBezTo>
                    <a:pt x="1302" y="1264"/>
                    <a:pt x="1300" y="1266"/>
                    <a:pt x="1295" y="1266"/>
                  </a:cubicBezTo>
                  <a:cubicBezTo>
                    <a:pt x="1276" y="1266"/>
                    <a:pt x="1256" y="1266"/>
                    <a:pt x="1237" y="1266"/>
                  </a:cubicBezTo>
                  <a:cubicBezTo>
                    <a:pt x="1206" y="1265"/>
                    <a:pt x="1176" y="1265"/>
                    <a:pt x="1145" y="1265"/>
                  </a:cubicBezTo>
                  <a:cubicBezTo>
                    <a:pt x="1116" y="1264"/>
                    <a:pt x="1087" y="1264"/>
                    <a:pt x="1058" y="1264"/>
                  </a:cubicBezTo>
                  <a:cubicBezTo>
                    <a:pt x="985" y="1265"/>
                    <a:pt x="913" y="1265"/>
                    <a:pt x="840" y="1265"/>
                  </a:cubicBezTo>
                  <a:cubicBezTo>
                    <a:pt x="819" y="1265"/>
                    <a:pt x="798" y="1265"/>
                    <a:pt x="777" y="1264"/>
                  </a:cubicBezTo>
                  <a:cubicBezTo>
                    <a:pt x="771" y="1264"/>
                    <a:pt x="771" y="1263"/>
                    <a:pt x="772" y="1258"/>
                  </a:cubicBezTo>
                  <a:cubicBezTo>
                    <a:pt x="772" y="1257"/>
                    <a:pt x="773" y="1255"/>
                    <a:pt x="773" y="1254"/>
                  </a:cubicBezTo>
                  <a:cubicBezTo>
                    <a:pt x="788" y="1226"/>
                    <a:pt x="799" y="1196"/>
                    <a:pt x="809" y="1166"/>
                  </a:cubicBezTo>
                  <a:cubicBezTo>
                    <a:pt x="831" y="1100"/>
                    <a:pt x="856" y="1036"/>
                    <a:pt x="885" y="973"/>
                  </a:cubicBezTo>
                  <a:cubicBezTo>
                    <a:pt x="896" y="948"/>
                    <a:pt x="908" y="923"/>
                    <a:pt x="919" y="898"/>
                  </a:cubicBezTo>
                  <a:cubicBezTo>
                    <a:pt x="922" y="891"/>
                    <a:pt x="927" y="885"/>
                    <a:pt x="934" y="882"/>
                  </a:cubicBezTo>
                  <a:cubicBezTo>
                    <a:pt x="941" y="878"/>
                    <a:pt x="950" y="876"/>
                    <a:pt x="958" y="876"/>
                  </a:cubicBezTo>
                  <a:cubicBezTo>
                    <a:pt x="984" y="875"/>
                    <a:pt x="1009" y="877"/>
                    <a:pt x="1034" y="878"/>
                  </a:cubicBezTo>
                  <a:cubicBezTo>
                    <a:pt x="1042" y="879"/>
                    <a:pt x="1050" y="879"/>
                    <a:pt x="1059" y="879"/>
                  </a:cubicBezTo>
                  <a:cubicBezTo>
                    <a:pt x="1060" y="879"/>
                    <a:pt x="1062" y="879"/>
                    <a:pt x="1064" y="880"/>
                  </a:cubicBezTo>
                  <a:cubicBezTo>
                    <a:pt x="1083" y="881"/>
                    <a:pt x="1103" y="883"/>
                    <a:pt x="1122" y="884"/>
                  </a:cubicBezTo>
                  <a:cubicBezTo>
                    <a:pt x="1136" y="884"/>
                    <a:pt x="1149" y="884"/>
                    <a:pt x="1162" y="885"/>
                  </a:cubicBezTo>
                  <a:cubicBezTo>
                    <a:pt x="1195" y="886"/>
                    <a:pt x="1227" y="886"/>
                    <a:pt x="1259" y="887"/>
                  </a:cubicBezTo>
                  <a:cubicBezTo>
                    <a:pt x="1284" y="888"/>
                    <a:pt x="1309" y="889"/>
                    <a:pt x="1334" y="891"/>
                  </a:cubicBezTo>
                  <a:cubicBezTo>
                    <a:pt x="1349" y="892"/>
                    <a:pt x="1365" y="893"/>
                    <a:pt x="1381" y="894"/>
                  </a:cubicBezTo>
                  <a:cubicBezTo>
                    <a:pt x="1397" y="896"/>
                    <a:pt x="1413" y="897"/>
                    <a:pt x="1430" y="899"/>
                  </a:cubicBezTo>
                  <a:cubicBezTo>
                    <a:pt x="1431" y="899"/>
                    <a:pt x="1431" y="899"/>
                    <a:pt x="1433" y="899"/>
                  </a:cubicBezTo>
                  <a:cubicBezTo>
                    <a:pt x="1431" y="896"/>
                    <a:pt x="1429" y="895"/>
                    <a:pt x="1426" y="894"/>
                  </a:cubicBezTo>
                  <a:cubicBezTo>
                    <a:pt x="1426" y="894"/>
                    <a:pt x="1426" y="894"/>
                    <a:pt x="1426" y="894"/>
                  </a:cubicBezTo>
                  <a:cubicBezTo>
                    <a:pt x="1426" y="894"/>
                    <a:pt x="1426" y="894"/>
                    <a:pt x="1426" y="894"/>
                  </a:cubicBezTo>
                  <a:cubicBezTo>
                    <a:pt x="1418" y="892"/>
                    <a:pt x="1409" y="892"/>
                    <a:pt x="1401" y="891"/>
                  </a:cubicBezTo>
                  <a:cubicBezTo>
                    <a:pt x="1385" y="890"/>
                    <a:pt x="1369" y="889"/>
                    <a:pt x="1354" y="888"/>
                  </a:cubicBezTo>
                  <a:cubicBezTo>
                    <a:pt x="1343" y="887"/>
                    <a:pt x="1333" y="886"/>
                    <a:pt x="1323" y="886"/>
                  </a:cubicBezTo>
                  <a:cubicBezTo>
                    <a:pt x="1299" y="885"/>
                    <a:pt x="1274" y="883"/>
                    <a:pt x="1249" y="883"/>
                  </a:cubicBezTo>
                  <a:cubicBezTo>
                    <a:pt x="1233" y="882"/>
                    <a:pt x="1216" y="881"/>
                    <a:pt x="1200" y="881"/>
                  </a:cubicBezTo>
                  <a:cubicBezTo>
                    <a:pt x="1176" y="880"/>
                    <a:pt x="1153" y="879"/>
                    <a:pt x="1129" y="878"/>
                  </a:cubicBezTo>
                  <a:cubicBezTo>
                    <a:pt x="1112" y="877"/>
                    <a:pt x="1096" y="876"/>
                    <a:pt x="1079" y="875"/>
                  </a:cubicBezTo>
                  <a:cubicBezTo>
                    <a:pt x="1058" y="874"/>
                    <a:pt x="1037" y="873"/>
                    <a:pt x="1016" y="871"/>
                  </a:cubicBezTo>
                  <a:cubicBezTo>
                    <a:pt x="999" y="870"/>
                    <a:pt x="982" y="870"/>
                    <a:pt x="965" y="869"/>
                  </a:cubicBezTo>
                  <a:cubicBezTo>
                    <a:pt x="953" y="869"/>
                    <a:pt x="942" y="872"/>
                    <a:pt x="931" y="875"/>
                  </a:cubicBezTo>
                  <a:cubicBezTo>
                    <a:pt x="924" y="878"/>
                    <a:pt x="919" y="884"/>
                    <a:pt x="915" y="891"/>
                  </a:cubicBezTo>
                  <a:cubicBezTo>
                    <a:pt x="889" y="942"/>
                    <a:pt x="865" y="993"/>
                    <a:pt x="845" y="1046"/>
                  </a:cubicBezTo>
                  <a:cubicBezTo>
                    <a:pt x="821" y="1108"/>
                    <a:pt x="797" y="1170"/>
                    <a:pt x="773" y="1232"/>
                  </a:cubicBezTo>
                  <a:cubicBezTo>
                    <a:pt x="769" y="1240"/>
                    <a:pt x="766" y="1248"/>
                    <a:pt x="763" y="1257"/>
                  </a:cubicBezTo>
                  <a:cubicBezTo>
                    <a:pt x="761" y="1263"/>
                    <a:pt x="757" y="1265"/>
                    <a:pt x="750" y="1265"/>
                  </a:cubicBezTo>
                  <a:cubicBezTo>
                    <a:pt x="745" y="1265"/>
                    <a:pt x="739" y="1265"/>
                    <a:pt x="734" y="1264"/>
                  </a:cubicBezTo>
                  <a:cubicBezTo>
                    <a:pt x="739" y="1249"/>
                    <a:pt x="745" y="1235"/>
                    <a:pt x="750" y="1220"/>
                  </a:cubicBezTo>
                  <a:cubicBezTo>
                    <a:pt x="771" y="1166"/>
                    <a:pt x="796" y="1112"/>
                    <a:pt x="819" y="1058"/>
                  </a:cubicBezTo>
                  <a:cubicBezTo>
                    <a:pt x="840" y="1008"/>
                    <a:pt x="862" y="958"/>
                    <a:pt x="884" y="909"/>
                  </a:cubicBezTo>
                  <a:cubicBezTo>
                    <a:pt x="886" y="903"/>
                    <a:pt x="889" y="897"/>
                    <a:pt x="891" y="891"/>
                  </a:cubicBezTo>
                  <a:cubicBezTo>
                    <a:pt x="898" y="874"/>
                    <a:pt x="911" y="867"/>
                    <a:pt x="927" y="862"/>
                  </a:cubicBezTo>
                  <a:cubicBezTo>
                    <a:pt x="949" y="856"/>
                    <a:pt x="971" y="856"/>
                    <a:pt x="994" y="857"/>
                  </a:cubicBezTo>
                  <a:cubicBezTo>
                    <a:pt x="1006" y="858"/>
                    <a:pt x="1018" y="859"/>
                    <a:pt x="1029" y="859"/>
                  </a:cubicBezTo>
                  <a:cubicBezTo>
                    <a:pt x="1047" y="861"/>
                    <a:pt x="1065" y="862"/>
                    <a:pt x="1083" y="863"/>
                  </a:cubicBezTo>
                  <a:cubicBezTo>
                    <a:pt x="1095" y="864"/>
                    <a:pt x="1106" y="864"/>
                    <a:pt x="1117" y="865"/>
                  </a:cubicBezTo>
                  <a:cubicBezTo>
                    <a:pt x="1136" y="866"/>
                    <a:pt x="1155" y="868"/>
                    <a:pt x="1173" y="869"/>
                  </a:cubicBezTo>
                  <a:cubicBezTo>
                    <a:pt x="1180" y="869"/>
                    <a:pt x="1187" y="869"/>
                    <a:pt x="1194" y="870"/>
                  </a:cubicBezTo>
                  <a:cubicBezTo>
                    <a:pt x="1213" y="871"/>
                    <a:pt x="1233" y="871"/>
                    <a:pt x="1252" y="872"/>
                  </a:cubicBezTo>
                  <a:cubicBezTo>
                    <a:pt x="1274" y="873"/>
                    <a:pt x="1296" y="874"/>
                    <a:pt x="1319" y="875"/>
                  </a:cubicBezTo>
                  <a:cubicBezTo>
                    <a:pt x="1336" y="875"/>
                    <a:pt x="1354" y="876"/>
                    <a:pt x="1372" y="877"/>
                  </a:cubicBezTo>
                  <a:cubicBezTo>
                    <a:pt x="1394" y="879"/>
                    <a:pt x="1415" y="879"/>
                    <a:pt x="1436" y="885"/>
                  </a:cubicBezTo>
                  <a:cubicBezTo>
                    <a:pt x="1444" y="887"/>
                    <a:pt x="1451" y="890"/>
                    <a:pt x="1455" y="898"/>
                  </a:cubicBezTo>
                  <a:cubicBezTo>
                    <a:pt x="1460" y="908"/>
                    <a:pt x="1459" y="918"/>
                    <a:pt x="1457" y="928"/>
                  </a:cubicBezTo>
                  <a:close/>
                </a:path>
              </a:pathLst>
            </a:custGeom>
            <a:solidFill>
              <a:srgbClr val="00000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îšľíḑè">
              <a:extLst>
                <a:ext uri="{FF2B5EF4-FFF2-40B4-BE49-F238E27FC236}">
                  <a16:creationId xmlns:a16="http://schemas.microsoft.com/office/drawing/2014/main" id="{58D76CFC-DC07-C348-C843-076DF1E7C147}"/>
                </a:ext>
              </a:extLst>
            </p:cNvPr>
            <p:cNvSpPr/>
            <p:nvPr/>
          </p:nvSpPr>
          <p:spPr bwMode="auto">
            <a:xfrm>
              <a:off x="3709988" y="5238751"/>
              <a:ext cx="4573588" cy="539750"/>
            </a:xfrm>
            <a:custGeom>
              <a:avLst/>
              <a:gdLst>
                <a:gd name="T0" fmla="*/ 1110 w 1386"/>
                <a:gd name="T1" fmla="*/ 0 h 164"/>
                <a:gd name="T2" fmla="*/ 1046 w 1386"/>
                <a:gd name="T3" fmla="*/ 0 h 164"/>
                <a:gd name="T4" fmla="*/ 892 w 1386"/>
                <a:gd name="T5" fmla="*/ 1 h 164"/>
                <a:gd name="T6" fmla="*/ 770 w 1386"/>
                <a:gd name="T7" fmla="*/ 2 h 164"/>
                <a:gd name="T8" fmla="*/ 608 w 1386"/>
                <a:gd name="T9" fmla="*/ 3 h 164"/>
                <a:gd name="T10" fmla="*/ 442 w 1386"/>
                <a:gd name="T11" fmla="*/ 4 h 164"/>
                <a:gd name="T12" fmla="*/ 397 w 1386"/>
                <a:gd name="T13" fmla="*/ 5 h 164"/>
                <a:gd name="T14" fmla="*/ 273 w 1386"/>
                <a:gd name="T15" fmla="*/ 9 h 164"/>
                <a:gd name="T16" fmla="*/ 179 w 1386"/>
                <a:gd name="T17" fmla="*/ 11 h 164"/>
                <a:gd name="T18" fmla="*/ 6 w 1386"/>
                <a:gd name="T19" fmla="*/ 12 h 164"/>
                <a:gd name="T20" fmla="*/ 1 w 1386"/>
                <a:gd name="T21" fmla="*/ 17 h 164"/>
                <a:gd name="T22" fmla="*/ 0 w 1386"/>
                <a:gd name="T23" fmla="*/ 51 h 164"/>
                <a:gd name="T24" fmla="*/ 0 w 1386"/>
                <a:gd name="T25" fmla="*/ 131 h 164"/>
                <a:gd name="T26" fmla="*/ 0 w 1386"/>
                <a:gd name="T27" fmla="*/ 155 h 164"/>
                <a:gd name="T28" fmla="*/ 9 w 1386"/>
                <a:gd name="T29" fmla="*/ 163 h 164"/>
                <a:gd name="T30" fmla="*/ 16 w 1386"/>
                <a:gd name="T31" fmla="*/ 164 h 164"/>
                <a:gd name="T32" fmla="*/ 155 w 1386"/>
                <a:gd name="T33" fmla="*/ 160 h 164"/>
                <a:gd name="T34" fmla="*/ 298 w 1386"/>
                <a:gd name="T35" fmla="*/ 158 h 164"/>
                <a:gd name="T36" fmla="*/ 402 w 1386"/>
                <a:gd name="T37" fmla="*/ 158 h 164"/>
                <a:gd name="T38" fmla="*/ 492 w 1386"/>
                <a:gd name="T39" fmla="*/ 158 h 164"/>
                <a:gd name="T40" fmla="*/ 539 w 1386"/>
                <a:gd name="T41" fmla="*/ 158 h 164"/>
                <a:gd name="T42" fmla="*/ 618 w 1386"/>
                <a:gd name="T43" fmla="*/ 157 h 164"/>
                <a:gd name="T44" fmla="*/ 758 w 1386"/>
                <a:gd name="T45" fmla="*/ 156 h 164"/>
                <a:gd name="T46" fmla="*/ 787 w 1386"/>
                <a:gd name="T47" fmla="*/ 157 h 164"/>
                <a:gd name="T48" fmla="*/ 855 w 1386"/>
                <a:gd name="T49" fmla="*/ 158 h 164"/>
                <a:gd name="T50" fmla="*/ 943 w 1386"/>
                <a:gd name="T51" fmla="*/ 156 h 164"/>
                <a:gd name="T52" fmla="*/ 1124 w 1386"/>
                <a:gd name="T53" fmla="*/ 156 h 164"/>
                <a:gd name="T54" fmla="*/ 1124 w 1386"/>
                <a:gd name="T55" fmla="*/ 155 h 164"/>
                <a:gd name="T56" fmla="*/ 1195 w 1386"/>
                <a:gd name="T57" fmla="*/ 155 h 164"/>
                <a:gd name="T58" fmla="*/ 1346 w 1386"/>
                <a:gd name="T59" fmla="*/ 152 h 164"/>
                <a:gd name="T60" fmla="*/ 1373 w 1386"/>
                <a:gd name="T61" fmla="*/ 150 h 164"/>
                <a:gd name="T62" fmla="*/ 1376 w 1386"/>
                <a:gd name="T63" fmla="*/ 147 h 164"/>
                <a:gd name="T64" fmla="*/ 1377 w 1386"/>
                <a:gd name="T65" fmla="*/ 142 h 164"/>
                <a:gd name="T66" fmla="*/ 1385 w 1386"/>
                <a:gd name="T67" fmla="*/ 11 h 164"/>
                <a:gd name="T68" fmla="*/ 1376 w 1386"/>
                <a:gd name="T69" fmla="*/ 1 h 164"/>
                <a:gd name="T70" fmla="*/ 1372 w 1386"/>
                <a:gd name="T71" fmla="*/ 1 h 164"/>
                <a:gd name="T72" fmla="*/ 1299 w 1386"/>
                <a:gd name="T73" fmla="*/ 1 h 164"/>
                <a:gd name="T74" fmla="*/ 1110 w 1386"/>
                <a:gd name="T75"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86" h="164">
                  <a:moveTo>
                    <a:pt x="1110" y="0"/>
                  </a:moveTo>
                  <a:cubicBezTo>
                    <a:pt x="1089" y="0"/>
                    <a:pt x="1067" y="0"/>
                    <a:pt x="1046" y="0"/>
                  </a:cubicBezTo>
                  <a:cubicBezTo>
                    <a:pt x="995" y="0"/>
                    <a:pt x="944" y="0"/>
                    <a:pt x="892" y="1"/>
                  </a:cubicBezTo>
                  <a:cubicBezTo>
                    <a:pt x="851" y="2"/>
                    <a:pt x="810" y="2"/>
                    <a:pt x="770" y="2"/>
                  </a:cubicBezTo>
                  <a:cubicBezTo>
                    <a:pt x="716" y="2"/>
                    <a:pt x="662" y="1"/>
                    <a:pt x="608" y="3"/>
                  </a:cubicBezTo>
                  <a:cubicBezTo>
                    <a:pt x="553" y="4"/>
                    <a:pt x="498" y="2"/>
                    <a:pt x="442" y="4"/>
                  </a:cubicBezTo>
                  <a:cubicBezTo>
                    <a:pt x="427" y="4"/>
                    <a:pt x="412" y="4"/>
                    <a:pt x="397" y="5"/>
                  </a:cubicBezTo>
                  <a:cubicBezTo>
                    <a:pt x="356" y="5"/>
                    <a:pt x="314" y="7"/>
                    <a:pt x="273" y="9"/>
                  </a:cubicBezTo>
                  <a:cubicBezTo>
                    <a:pt x="242" y="11"/>
                    <a:pt x="210" y="12"/>
                    <a:pt x="179" y="11"/>
                  </a:cubicBezTo>
                  <a:cubicBezTo>
                    <a:pt x="121" y="11"/>
                    <a:pt x="64" y="12"/>
                    <a:pt x="6" y="12"/>
                  </a:cubicBezTo>
                  <a:cubicBezTo>
                    <a:pt x="2" y="12"/>
                    <a:pt x="1" y="12"/>
                    <a:pt x="1" y="17"/>
                  </a:cubicBezTo>
                  <a:cubicBezTo>
                    <a:pt x="1" y="28"/>
                    <a:pt x="0" y="39"/>
                    <a:pt x="0" y="51"/>
                  </a:cubicBezTo>
                  <a:cubicBezTo>
                    <a:pt x="0" y="78"/>
                    <a:pt x="0" y="104"/>
                    <a:pt x="0" y="131"/>
                  </a:cubicBezTo>
                  <a:cubicBezTo>
                    <a:pt x="0" y="139"/>
                    <a:pt x="0" y="147"/>
                    <a:pt x="0" y="155"/>
                  </a:cubicBezTo>
                  <a:cubicBezTo>
                    <a:pt x="1" y="161"/>
                    <a:pt x="3" y="163"/>
                    <a:pt x="9" y="163"/>
                  </a:cubicBezTo>
                  <a:cubicBezTo>
                    <a:pt x="11" y="163"/>
                    <a:pt x="14" y="164"/>
                    <a:pt x="16" y="164"/>
                  </a:cubicBezTo>
                  <a:cubicBezTo>
                    <a:pt x="62" y="163"/>
                    <a:pt x="109" y="161"/>
                    <a:pt x="155" y="160"/>
                  </a:cubicBezTo>
                  <a:cubicBezTo>
                    <a:pt x="203" y="158"/>
                    <a:pt x="250" y="159"/>
                    <a:pt x="298" y="158"/>
                  </a:cubicBezTo>
                  <a:cubicBezTo>
                    <a:pt x="333" y="157"/>
                    <a:pt x="367" y="157"/>
                    <a:pt x="402" y="158"/>
                  </a:cubicBezTo>
                  <a:cubicBezTo>
                    <a:pt x="432" y="159"/>
                    <a:pt x="462" y="158"/>
                    <a:pt x="492" y="158"/>
                  </a:cubicBezTo>
                  <a:cubicBezTo>
                    <a:pt x="508" y="158"/>
                    <a:pt x="524" y="158"/>
                    <a:pt x="539" y="158"/>
                  </a:cubicBezTo>
                  <a:cubicBezTo>
                    <a:pt x="566" y="158"/>
                    <a:pt x="592" y="157"/>
                    <a:pt x="618" y="157"/>
                  </a:cubicBezTo>
                  <a:cubicBezTo>
                    <a:pt x="664" y="156"/>
                    <a:pt x="711" y="156"/>
                    <a:pt x="758" y="156"/>
                  </a:cubicBezTo>
                  <a:cubicBezTo>
                    <a:pt x="768" y="157"/>
                    <a:pt x="777" y="157"/>
                    <a:pt x="787" y="157"/>
                  </a:cubicBezTo>
                  <a:cubicBezTo>
                    <a:pt x="810" y="157"/>
                    <a:pt x="833" y="158"/>
                    <a:pt x="855" y="158"/>
                  </a:cubicBezTo>
                  <a:cubicBezTo>
                    <a:pt x="884" y="158"/>
                    <a:pt x="914" y="156"/>
                    <a:pt x="943" y="156"/>
                  </a:cubicBezTo>
                  <a:cubicBezTo>
                    <a:pt x="1003" y="156"/>
                    <a:pt x="1064" y="156"/>
                    <a:pt x="1124" y="156"/>
                  </a:cubicBezTo>
                  <a:cubicBezTo>
                    <a:pt x="1124" y="156"/>
                    <a:pt x="1124" y="155"/>
                    <a:pt x="1124" y="155"/>
                  </a:cubicBezTo>
                  <a:cubicBezTo>
                    <a:pt x="1148" y="155"/>
                    <a:pt x="1171" y="155"/>
                    <a:pt x="1195" y="155"/>
                  </a:cubicBezTo>
                  <a:cubicBezTo>
                    <a:pt x="1245" y="154"/>
                    <a:pt x="1296" y="152"/>
                    <a:pt x="1346" y="152"/>
                  </a:cubicBezTo>
                  <a:cubicBezTo>
                    <a:pt x="1355" y="152"/>
                    <a:pt x="1364" y="151"/>
                    <a:pt x="1373" y="150"/>
                  </a:cubicBezTo>
                  <a:cubicBezTo>
                    <a:pt x="1375" y="150"/>
                    <a:pt x="1376" y="149"/>
                    <a:pt x="1376" y="147"/>
                  </a:cubicBezTo>
                  <a:cubicBezTo>
                    <a:pt x="1376" y="145"/>
                    <a:pt x="1377" y="144"/>
                    <a:pt x="1377" y="142"/>
                  </a:cubicBezTo>
                  <a:cubicBezTo>
                    <a:pt x="1379" y="98"/>
                    <a:pt x="1382" y="55"/>
                    <a:pt x="1385" y="11"/>
                  </a:cubicBezTo>
                  <a:cubicBezTo>
                    <a:pt x="1386" y="3"/>
                    <a:pt x="1384" y="1"/>
                    <a:pt x="1376" y="1"/>
                  </a:cubicBezTo>
                  <a:cubicBezTo>
                    <a:pt x="1375" y="1"/>
                    <a:pt x="1373" y="1"/>
                    <a:pt x="1372" y="1"/>
                  </a:cubicBezTo>
                  <a:cubicBezTo>
                    <a:pt x="1347" y="1"/>
                    <a:pt x="1323" y="1"/>
                    <a:pt x="1299" y="1"/>
                  </a:cubicBezTo>
                  <a:cubicBezTo>
                    <a:pt x="1236" y="1"/>
                    <a:pt x="1173" y="1"/>
                    <a:pt x="1110" y="0"/>
                  </a:cubicBezTo>
                  <a:close/>
                </a:path>
              </a:pathLst>
            </a:custGeom>
            <a:solidFill>
              <a:srgbClr val="8D8D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îşľiḓé">
              <a:extLst>
                <a:ext uri="{FF2B5EF4-FFF2-40B4-BE49-F238E27FC236}">
                  <a16:creationId xmlns:a16="http://schemas.microsoft.com/office/drawing/2014/main" id="{6884C68B-5588-B5F6-7BC7-AEF8081F8E94}"/>
                </a:ext>
              </a:extLst>
            </p:cNvPr>
            <p:cNvSpPr/>
            <p:nvPr/>
          </p:nvSpPr>
          <p:spPr bwMode="auto">
            <a:xfrm>
              <a:off x="6211888" y="3929063"/>
              <a:ext cx="2273300" cy="1276350"/>
            </a:xfrm>
            <a:custGeom>
              <a:avLst/>
              <a:gdLst>
                <a:gd name="T0" fmla="*/ 674 w 689"/>
                <a:gd name="T1" fmla="*/ 19 h 387"/>
                <a:gd name="T2" fmla="*/ 658 w 689"/>
                <a:gd name="T3" fmla="*/ 14 h 387"/>
                <a:gd name="T4" fmla="*/ 655 w 689"/>
                <a:gd name="T5" fmla="*/ 15 h 387"/>
                <a:gd name="T6" fmla="*/ 655 w 689"/>
                <a:gd name="T7" fmla="*/ 15 h 387"/>
                <a:gd name="T8" fmla="*/ 662 w 689"/>
                <a:gd name="T9" fmla="*/ 20 h 387"/>
                <a:gd name="T10" fmla="*/ 659 w 689"/>
                <a:gd name="T11" fmla="*/ 20 h 387"/>
                <a:gd name="T12" fmla="*/ 610 w 689"/>
                <a:gd name="T13" fmla="*/ 15 h 387"/>
                <a:gd name="T14" fmla="*/ 563 w 689"/>
                <a:gd name="T15" fmla="*/ 12 h 387"/>
                <a:gd name="T16" fmla="*/ 488 w 689"/>
                <a:gd name="T17" fmla="*/ 8 h 387"/>
                <a:gd name="T18" fmla="*/ 391 w 689"/>
                <a:gd name="T19" fmla="*/ 6 h 387"/>
                <a:gd name="T20" fmla="*/ 351 w 689"/>
                <a:gd name="T21" fmla="*/ 5 h 387"/>
                <a:gd name="T22" fmla="*/ 293 w 689"/>
                <a:gd name="T23" fmla="*/ 1 h 387"/>
                <a:gd name="T24" fmla="*/ 206 w 689"/>
                <a:gd name="T25" fmla="*/ 1 h 387"/>
                <a:gd name="T26" fmla="*/ 197 w 689"/>
                <a:gd name="T27" fmla="*/ 0 h 387"/>
                <a:gd name="T28" fmla="*/ 163 w 689"/>
                <a:gd name="T29" fmla="*/ 3 h 387"/>
                <a:gd name="T30" fmla="*/ 148 w 689"/>
                <a:gd name="T31" fmla="*/ 19 h 387"/>
                <a:gd name="T32" fmla="*/ 114 w 689"/>
                <a:gd name="T33" fmla="*/ 94 h 387"/>
                <a:gd name="T34" fmla="*/ 38 w 689"/>
                <a:gd name="T35" fmla="*/ 287 h 387"/>
                <a:gd name="T36" fmla="*/ 2 w 689"/>
                <a:gd name="T37" fmla="*/ 375 h 387"/>
                <a:gd name="T38" fmla="*/ 1 w 689"/>
                <a:gd name="T39" fmla="*/ 379 h 387"/>
                <a:gd name="T40" fmla="*/ 6 w 689"/>
                <a:gd name="T41" fmla="*/ 385 h 387"/>
                <a:gd name="T42" fmla="*/ 69 w 689"/>
                <a:gd name="T43" fmla="*/ 386 h 387"/>
                <a:gd name="T44" fmla="*/ 287 w 689"/>
                <a:gd name="T45" fmla="*/ 385 h 387"/>
                <a:gd name="T46" fmla="*/ 374 w 689"/>
                <a:gd name="T47" fmla="*/ 386 h 387"/>
                <a:gd name="T48" fmla="*/ 466 w 689"/>
                <a:gd name="T49" fmla="*/ 387 h 387"/>
                <a:gd name="T50" fmla="*/ 524 w 689"/>
                <a:gd name="T51" fmla="*/ 387 h 387"/>
                <a:gd name="T52" fmla="*/ 534 w 689"/>
                <a:gd name="T53" fmla="*/ 381 h 387"/>
                <a:gd name="T54" fmla="*/ 569 w 689"/>
                <a:gd name="T55" fmla="*/ 318 h 387"/>
                <a:gd name="T56" fmla="*/ 654 w 689"/>
                <a:gd name="T57" fmla="*/ 138 h 387"/>
                <a:gd name="T58" fmla="*/ 686 w 689"/>
                <a:gd name="T59" fmla="*/ 49 h 387"/>
                <a:gd name="T60" fmla="*/ 684 w 689"/>
                <a:gd name="T61" fmla="*/ 19 h 387"/>
                <a:gd name="T62" fmla="*/ 674 w 689"/>
                <a:gd name="T63" fmla="*/ 19 h 387"/>
                <a:gd name="T64" fmla="*/ 353 w 689"/>
                <a:gd name="T65" fmla="*/ 254 h 387"/>
                <a:gd name="T66" fmla="*/ 332 w 689"/>
                <a:gd name="T67" fmla="*/ 252 h 387"/>
                <a:gd name="T68" fmla="*/ 301 w 689"/>
                <a:gd name="T69" fmla="*/ 216 h 387"/>
                <a:gd name="T70" fmla="*/ 313 w 689"/>
                <a:gd name="T71" fmla="*/ 172 h 387"/>
                <a:gd name="T72" fmla="*/ 359 w 689"/>
                <a:gd name="T73" fmla="*/ 147 h 387"/>
                <a:gd name="T74" fmla="*/ 386 w 689"/>
                <a:gd name="T75" fmla="*/ 158 h 387"/>
                <a:gd name="T76" fmla="*/ 405 w 689"/>
                <a:gd name="T77" fmla="*/ 201 h 387"/>
                <a:gd name="T78" fmla="*/ 353 w 689"/>
                <a:gd name="T79" fmla="*/ 254 h 387"/>
                <a:gd name="T80" fmla="*/ 668 w 689"/>
                <a:gd name="T81" fmla="*/ 40 h 387"/>
                <a:gd name="T82" fmla="*/ 666 w 689"/>
                <a:gd name="T83" fmla="*/ 38 h 387"/>
                <a:gd name="T84" fmla="*/ 652 w 689"/>
                <a:gd name="T85" fmla="*/ 29 h 387"/>
                <a:gd name="T86" fmla="*/ 569 w 689"/>
                <a:gd name="T87" fmla="*/ 27 h 387"/>
                <a:gd name="T88" fmla="*/ 463 w 689"/>
                <a:gd name="T89" fmla="*/ 21 h 387"/>
                <a:gd name="T90" fmla="*/ 360 w 689"/>
                <a:gd name="T91" fmla="*/ 20 h 387"/>
                <a:gd name="T92" fmla="*/ 266 w 689"/>
                <a:gd name="T93" fmla="*/ 17 h 387"/>
                <a:gd name="T94" fmla="*/ 238 w 689"/>
                <a:gd name="T95" fmla="*/ 16 h 387"/>
                <a:gd name="T96" fmla="*/ 194 w 689"/>
                <a:gd name="T97" fmla="*/ 14 h 387"/>
                <a:gd name="T98" fmla="*/ 172 w 689"/>
                <a:gd name="T99" fmla="*/ 17 h 387"/>
                <a:gd name="T100" fmla="*/ 166 w 689"/>
                <a:gd name="T101" fmla="*/ 16 h 387"/>
                <a:gd name="T102" fmla="*/ 169 w 689"/>
                <a:gd name="T103" fmla="*/ 11 h 387"/>
                <a:gd name="T104" fmla="*/ 187 w 689"/>
                <a:gd name="T105" fmla="*/ 6 h 387"/>
                <a:gd name="T106" fmla="*/ 202 w 689"/>
                <a:gd name="T107" fmla="*/ 6 h 387"/>
                <a:gd name="T108" fmla="*/ 287 w 689"/>
                <a:gd name="T109" fmla="*/ 9 h 387"/>
                <a:gd name="T110" fmla="*/ 338 w 689"/>
                <a:gd name="T111" fmla="*/ 10 h 387"/>
                <a:gd name="T112" fmla="*/ 467 w 689"/>
                <a:gd name="T113" fmla="*/ 13 h 387"/>
                <a:gd name="T114" fmla="*/ 556 w 689"/>
                <a:gd name="T115" fmla="*/ 17 h 387"/>
                <a:gd name="T116" fmla="*/ 632 w 689"/>
                <a:gd name="T117" fmla="*/ 22 h 387"/>
                <a:gd name="T118" fmla="*/ 666 w 689"/>
                <a:gd name="T119" fmla="*/ 30 h 387"/>
                <a:gd name="T120" fmla="*/ 670 w 689"/>
                <a:gd name="T121" fmla="*/ 36 h 387"/>
                <a:gd name="T122" fmla="*/ 668 w 689"/>
                <a:gd name="T123" fmla="*/ 4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89" h="387">
                  <a:moveTo>
                    <a:pt x="674" y="19"/>
                  </a:moveTo>
                  <a:cubicBezTo>
                    <a:pt x="669" y="16"/>
                    <a:pt x="663" y="16"/>
                    <a:pt x="658" y="14"/>
                  </a:cubicBezTo>
                  <a:cubicBezTo>
                    <a:pt x="657" y="14"/>
                    <a:pt x="656" y="14"/>
                    <a:pt x="655" y="15"/>
                  </a:cubicBezTo>
                  <a:cubicBezTo>
                    <a:pt x="655" y="15"/>
                    <a:pt x="655" y="15"/>
                    <a:pt x="655" y="15"/>
                  </a:cubicBezTo>
                  <a:cubicBezTo>
                    <a:pt x="658" y="16"/>
                    <a:pt x="660" y="17"/>
                    <a:pt x="662" y="20"/>
                  </a:cubicBezTo>
                  <a:cubicBezTo>
                    <a:pt x="660" y="20"/>
                    <a:pt x="660" y="20"/>
                    <a:pt x="659" y="20"/>
                  </a:cubicBezTo>
                  <a:cubicBezTo>
                    <a:pt x="642" y="18"/>
                    <a:pt x="626" y="17"/>
                    <a:pt x="610" y="15"/>
                  </a:cubicBezTo>
                  <a:cubicBezTo>
                    <a:pt x="594" y="14"/>
                    <a:pt x="578" y="13"/>
                    <a:pt x="563" y="12"/>
                  </a:cubicBezTo>
                  <a:cubicBezTo>
                    <a:pt x="538" y="10"/>
                    <a:pt x="513" y="9"/>
                    <a:pt x="488" y="8"/>
                  </a:cubicBezTo>
                  <a:cubicBezTo>
                    <a:pt x="456" y="7"/>
                    <a:pt x="424" y="7"/>
                    <a:pt x="391" y="6"/>
                  </a:cubicBezTo>
                  <a:cubicBezTo>
                    <a:pt x="378" y="5"/>
                    <a:pt x="365" y="5"/>
                    <a:pt x="351" y="5"/>
                  </a:cubicBezTo>
                  <a:cubicBezTo>
                    <a:pt x="332" y="4"/>
                    <a:pt x="312" y="2"/>
                    <a:pt x="293" y="1"/>
                  </a:cubicBezTo>
                  <a:cubicBezTo>
                    <a:pt x="264" y="1"/>
                    <a:pt x="235" y="1"/>
                    <a:pt x="206" y="1"/>
                  </a:cubicBezTo>
                  <a:cubicBezTo>
                    <a:pt x="203" y="1"/>
                    <a:pt x="200" y="0"/>
                    <a:pt x="197" y="0"/>
                  </a:cubicBezTo>
                  <a:cubicBezTo>
                    <a:pt x="185" y="0"/>
                    <a:pt x="174" y="1"/>
                    <a:pt x="163" y="3"/>
                  </a:cubicBezTo>
                  <a:cubicBezTo>
                    <a:pt x="156" y="6"/>
                    <a:pt x="151" y="12"/>
                    <a:pt x="148" y="19"/>
                  </a:cubicBezTo>
                  <a:cubicBezTo>
                    <a:pt x="137" y="44"/>
                    <a:pt x="125" y="69"/>
                    <a:pt x="114" y="94"/>
                  </a:cubicBezTo>
                  <a:cubicBezTo>
                    <a:pt x="85" y="157"/>
                    <a:pt x="60" y="221"/>
                    <a:pt x="38" y="287"/>
                  </a:cubicBezTo>
                  <a:cubicBezTo>
                    <a:pt x="28" y="317"/>
                    <a:pt x="17" y="347"/>
                    <a:pt x="2" y="375"/>
                  </a:cubicBezTo>
                  <a:cubicBezTo>
                    <a:pt x="2" y="376"/>
                    <a:pt x="1" y="378"/>
                    <a:pt x="1" y="379"/>
                  </a:cubicBezTo>
                  <a:cubicBezTo>
                    <a:pt x="0" y="384"/>
                    <a:pt x="0" y="385"/>
                    <a:pt x="6" y="385"/>
                  </a:cubicBezTo>
                  <a:cubicBezTo>
                    <a:pt x="27" y="386"/>
                    <a:pt x="48" y="386"/>
                    <a:pt x="69" y="386"/>
                  </a:cubicBezTo>
                  <a:cubicBezTo>
                    <a:pt x="142" y="386"/>
                    <a:pt x="214" y="386"/>
                    <a:pt x="287" y="385"/>
                  </a:cubicBezTo>
                  <a:cubicBezTo>
                    <a:pt x="316" y="385"/>
                    <a:pt x="345" y="385"/>
                    <a:pt x="374" y="386"/>
                  </a:cubicBezTo>
                  <a:cubicBezTo>
                    <a:pt x="405" y="386"/>
                    <a:pt x="435" y="386"/>
                    <a:pt x="466" y="387"/>
                  </a:cubicBezTo>
                  <a:cubicBezTo>
                    <a:pt x="485" y="387"/>
                    <a:pt x="505" y="387"/>
                    <a:pt x="524" y="387"/>
                  </a:cubicBezTo>
                  <a:cubicBezTo>
                    <a:pt x="529" y="387"/>
                    <a:pt x="531" y="385"/>
                    <a:pt x="534" y="381"/>
                  </a:cubicBezTo>
                  <a:cubicBezTo>
                    <a:pt x="547" y="361"/>
                    <a:pt x="559" y="339"/>
                    <a:pt x="569" y="318"/>
                  </a:cubicBezTo>
                  <a:cubicBezTo>
                    <a:pt x="598" y="258"/>
                    <a:pt x="626" y="198"/>
                    <a:pt x="654" y="138"/>
                  </a:cubicBezTo>
                  <a:cubicBezTo>
                    <a:pt x="667" y="109"/>
                    <a:pt x="678" y="80"/>
                    <a:pt x="686" y="49"/>
                  </a:cubicBezTo>
                  <a:cubicBezTo>
                    <a:pt x="688" y="39"/>
                    <a:pt x="689" y="29"/>
                    <a:pt x="684" y="19"/>
                  </a:cubicBezTo>
                  <a:cubicBezTo>
                    <a:pt x="681" y="20"/>
                    <a:pt x="678" y="20"/>
                    <a:pt x="674" y="19"/>
                  </a:cubicBezTo>
                  <a:close/>
                  <a:moveTo>
                    <a:pt x="353" y="254"/>
                  </a:moveTo>
                  <a:cubicBezTo>
                    <a:pt x="346" y="254"/>
                    <a:pt x="339" y="256"/>
                    <a:pt x="332" y="252"/>
                  </a:cubicBezTo>
                  <a:cubicBezTo>
                    <a:pt x="317" y="244"/>
                    <a:pt x="304" y="234"/>
                    <a:pt x="301" y="216"/>
                  </a:cubicBezTo>
                  <a:cubicBezTo>
                    <a:pt x="298" y="200"/>
                    <a:pt x="304" y="185"/>
                    <a:pt x="313" y="172"/>
                  </a:cubicBezTo>
                  <a:cubicBezTo>
                    <a:pt x="324" y="156"/>
                    <a:pt x="340" y="149"/>
                    <a:pt x="359" y="147"/>
                  </a:cubicBezTo>
                  <a:cubicBezTo>
                    <a:pt x="369" y="146"/>
                    <a:pt x="378" y="152"/>
                    <a:pt x="386" y="158"/>
                  </a:cubicBezTo>
                  <a:cubicBezTo>
                    <a:pt x="401" y="168"/>
                    <a:pt x="406" y="184"/>
                    <a:pt x="405" y="201"/>
                  </a:cubicBezTo>
                  <a:cubicBezTo>
                    <a:pt x="408" y="231"/>
                    <a:pt x="380" y="254"/>
                    <a:pt x="353" y="254"/>
                  </a:cubicBezTo>
                  <a:close/>
                  <a:moveTo>
                    <a:pt x="668" y="40"/>
                  </a:moveTo>
                  <a:cubicBezTo>
                    <a:pt x="667" y="40"/>
                    <a:pt x="666" y="38"/>
                    <a:pt x="666" y="38"/>
                  </a:cubicBezTo>
                  <a:cubicBezTo>
                    <a:pt x="662" y="33"/>
                    <a:pt x="658" y="29"/>
                    <a:pt x="652" y="29"/>
                  </a:cubicBezTo>
                  <a:cubicBezTo>
                    <a:pt x="624" y="29"/>
                    <a:pt x="597" y="29"/>
                    <a:pt x="569" y="27"/>
                  </a:cubicBezTo>
                  <a:cubicBezTo>
                    <a:pt x="534" y="24"/>
                    <a:pt x="498" y="22"/>
                    <a:pt x="463" y="21"/>
                  </a:cubicBezTo>
                  <a:cubicBezTo>
                    <a:pt x="429" y="20"/>
                    <a:pt x="394" y="20"/>
                    <a:pt x="360" y="20"/>
                  </a:cubicBezTo>
                  <a:cubicBezTo>
                    <a:pt x="329" y="19"/>
                    <a:pt x="297" y="19"/>
                    <a:pt x="266" y="17"/>
                  </a:cubicBezTo>
                  <a:cubicBezTo>
                    <a:pt x="256" y="17"/>
                    <a:pt x="247" y="17"/>
                    <a:pt x="238" y="16"/>
                  </a:cubicBezTo>
                  <a:cubicBezTo>
                    <a:pt x="223" y="16"/>
                    <a:pt x="209" y="13"/>
                    <a:pt x="194" y="14"/>
                  </a:cubicBezTo>
                  <a:cubicBezTo>
                    <a:pt x="187" y="15"/>
                    <a:pt x="179" y="13"/>
                    <a:pt x="172" y="17"/>
                  </a:cubicBezTo>
                  <a:cubicBezTo>
                    <a:pt x="170" y="18"/>
                    <a:pt x="167" y="18"/>
                    <a:pt x="166" y="16"/>
                  </a:cubicBezTo>
                  <a:cubicBezTo>
                    <a:pt x="165" y="13"/>
                    <a:pt x="168" y="12"/>
                    <a:pt x="169" y="11"/>
                  </a:cubicBezTo>
                  <a:cubicBezTo>
                    <a:pt x="175" y="8"/>
                    <a:pt x="181" y="5"/>
                    <a:pt x="187" y="6"/>
                  </a:cubicBezTo>
                  <a:cubicBezTo>
                    <a:pt x="192" y="6"/>
                    <a:pt x="197" y="6"/>
                    <a:pt x="202" y="6"/>
                  </a:cubicBezTo>
                  <a:cubicBezTo>
                    <a:pt x="230" y="7"/>
                    <a:pt x="258" y="7"/>
                    <a:pt x="287" y="9"/>
                  </a:cubicBezTo>
                  <a:cubicBezTo>
                    <a:pt x="304" y="10"/>
                    <a:pt x="321" y="9"/>
                    <a:pt x="338" y="10"/>
                  </a:cubicBezTo>
                  <a:cubicBezTo>
                    <a:pt x="381" y="12"/>
                    <a:pt x="424" y="12"/>
                    <a:pt x="467" y="13"/>
                  </a:cubicBezTo>
                  <a:cubicBezTo>
                    <a:pt x="497" y="13"/>
                    <a:pt x="527" y="15"/>
                    <a:pt x="556" y="17"/>
                  </a:cubicBezTo>
                  <a:cubicBezTo>
                    <a:pt x="582" y="20"/>
                    <a:pt x="607" y="20"/>
                    <a:pt x="632" y="22"/>
                  </a:cubicBezTo>
                  <a:cubicBezTo>
                    <a:pt x="644" y="22"/>
                    <a:pt x="655" y="25"/>
                    <a:pt x="666" y="30"/>
                  </a:cubicBezTo>
                  <a:cubicBezTo>
                    <a:pt x="669" y="31"/>
                    <a:pt x="670" y="33"/>
                    <a:pt x="670" y="36"/>
                  </a:cubicBezTo>
                  <a:cubicBezTo>
                    <a:pt x="670" y="38"/>
                    <a:pt x="670" y="39"/>
                    <a:pt x="668" y="40"/>
                  </a:cubicBezTo>
                  <a:close/>
                </a:path>
              </a:pathLst>
            </a:custGeom>
            <a:solidFill>
              <a:srgbClr val="555B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ïṣ1íḓê">
              <a:extLst>
                <a:ext uri="{FF2B5EF4-FFF2-40B4-BE49-F238E27FC236}">
                  <a16:creationId xmlns:a16="http://schemas.microsoft.com/office/drawing/2014/main" id="{963E447A-A645-4D5E-9D89-76E86B4C5062}"/>
                </a:ext>
              </a:extLst>
            </p:cNvPr>
            <p:cNvSpPr/>
            <p:nvPr/>
          </p:nvSpPr>
          <p:spPr bwMode="auto">
            <a:xfrm>
              <a:off x="4376738" y="1738313"/>
              <a:ext cx="1817688" cy="1489075"/>
            </a:xfrm>
            <a:custGeom>
              <a:avLst/>
              <a:gdLst>
                <a:gd name="T0" fmla="*/ 78 w 551"/>
                <a:gd name="T1" fmla="*/ 437 h 452"/>
                <a:gd name="T2" fmla="*/ 265 w 551"/>
                <a:gd name="T3" fmla="*/ 451 h 452"/>
                <a:gd name="T4" fmla="*/ 395 w 551"/>
                <a:gd name="T5" fmla="*/ 443 h 452"/>
                <a:gd name="T6" fmla="*/ 491 w 551"/>
                <a:gd name="T7" fmla="*/ 430 h 452"/>
                <a:gd name="T8" fmla="*/ 539 w 551"/>
                <a:gd name="T9" fmla="*/ 395 h 452"/>
                <a:gd name="T10" fmla="*/ 550 w 551"/>
                <a:gd name="T11" fmla="*/ 306 h 452"/>
                <a:gd name="T12" fmla="*/ 548 w 551"/>
                <a:gd name="T13" fmla="*/ 90 h 452"/>
                <a:gd name="T14" fmla="*/ 523 w 551"/>
                <a:gd name="T15" fmla="*/ 12 h 452"/>
                <a:gd name="T16" fmla="*/ 464 w 551"/>
                <a:gd name="T17" fmla="*/ 0 h 452"/>
                <a:gd name="T18" fmla="*/ 243 w 551"/>
                <a:gd name="T19" fmla="*/ 2 h 452"/>
                <a:gd name="T20" fmla="*/ 49 w 551"/>
                <a:gd name="T21" fmla="*/ 14 h 452"/>
                <a:gd name="T22" fmla="*/ 4 w 551"/>
                <a:gd name="T23" fmla="*/ 99 h 452"/>
                <a:gd name="T24" fmla="*/ 10 w 551"/>
                <a:gd name="T25" fmla="*/ 276 h 452"/>
                <a:gd name="T26" fmla="*/ 25 w 551"/>
                <a:gd name="T27" fmla="*/ 396 h 452"/>
                <a:gd name="T28" fmla="*/ 305 w 551"/>
                <a:gd name="T29" fmla="*/ 387 h 452"/>
                <a:gd name="T30" fmla="*/ 242 w 551"/>
                <a:gd name="T31" fmla="*/ 380 h 452"/>
                <a:gd name="T32" fmla="*/ 181 w 551"/>
                <a:gd name="T33" fmla="*/ 301 h 452"/>
                <a:gd name="T34" fmla="*/ 242 w 551"/>
                <a:gd name="T35" fmla="*/ 294 h 452"/>
                <a:gd name="T36" fmla="*/ 394 w 551"/>
                <a:gd name="T37" fmla="*/ 292 h 452"/>
                <a:gd name="T38" fmla="*/ 381 w 551"/>
                <a:gd name="T39" fmla="*/ 359 h 452"/>
                <a:gd name="T40" fmla="*/ 447 w 551"/>
                <a:gd name="T41" fmla="*/ 257 h 452"/>
                <a:gd name="T42" fmla="*/ 277 w 551"/>
                <a:gd name="T43" fmla="*/ 259 h 452"/>
                <a:gd name="T44" fmla="*/ 95 w 551"/>
                <a:gd name="T45" fmla="*/ 257 h 452"/>
                <a:gd name="T46" fmla="*/ 82 w 551"/>
                <a:gd name="T47" fmla="*/ 204 h 452"/>
                <a:gd name="T48" fmla="*/ 80 w 551"/>
                <a:gd name="T49" fmla="*/ 110 h 452"/>
                <a:gd name="T50" fmla="*/ 197 w 551"/>
                <a:gd name="T51" fmla="*/ 92 h 452"/>
                <a:gd name="T52" fmla="*/ 353 w 551"/>
                <a:gd name="T53" fmla="*/ 87 h 452"/>
                <a:gd name="T54" fmla="*/ 469 w 551"/>
                <a:gd name="T55" fmla="*/ 82 h 452"/>
                <a:gd name="T56" fmla="*/ 488 w 551"/>
                <a:gd name="T57" fmla="*/ 90 h 452"/>
                <a:gd name="T58" fmla="*/ 496 w 551"/>
                <a:gd name="T59" fmla="*/ 241 h 452"/>
                <a:gd name="T60" fmla="*/ 488 w 551"/>
                <a:gd name="T61" fmla="*/ 254 h 452"/>
                <a:gd name="T62" fmla="*/ 38 w 551"/>
                <a:gd name="T63" fmla="*/ 28 h 452"/>
                <a:gd name="T64" fmla="*/ 111 w 551"/>
                <a:gd name="T65" fmla="*/ 17 h 452"/>
                <a:gd name="T66" fmla="*/ 236 w 551"/>
                <a:gd name="T67" fmla="*/ 15 h 452"/>
                <a:gd name="T68" fmla="*/ 394 w 551"/>
                <a:gd name="T69" fmla="*/ 9 h 452"/>
                <a:gd name="T70" fmla="*/ 500 w 551"/>
                <a:gd name="T71" fmla="*/ 12 h 452"/>
                <a:gd name="T72" fmla="*/ 521 w 551"/>
                <a:gd name="T73" fmla="*/ 35 h 452"/>
                <a:gd name="T74" fmla="*/ 512 w 551"/>
                <a:gd name="T75" fmla="*/ 41 h 452"/>
                <a:gd name="T76" fmla="*/ 495 w 551"/>
                <a:gd name="T77" fmla="*/ 25 h 452"/>
                <a:gd name="T78" fmla="*/ 318 w 551"/>
                <a:gd name="T79" fmla="*/ 23 h 452"/>
                <a:gd name="T80" fmla="*/ 216 w 551"/>
                <a:gd name="T81" fmla="*/ 27 h 452"/>
                <a:gd name="T82" fmla="*/ 121 w 551"/>
                <a:gd name="T83" fmla="*/ 29 h 452"/>
                <a:gd name="T84" fmla="*/ 43 w 551"/>
                <a:gd name="T85" fmla="*/ 38 h 452"/>
                <a:gd name="T86" fmla="*/ 27 w 551"/>
                <a:gd name="T87" fmla="*/ 48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1" h="452">
                  <a:moveTo>
                    <a:pt x="25" y="396"/>
                  </a:moveTo>
                  <a:cubicBezTo>
                    <a:pt x="36" y="419"/>
                    <a:pt x="55" y="430"/>
                    <a:pt x="78" y="437"/>
                  </a:cubicBezTo>
                  <a:cubicBezTo>
                    <a:pt x="103" y="444"/>
                    <a:pt x="129" y="447"/>
                    <a:pt x="155" y="449"/>
                  </a:cubicBezTo>
                  <a:cubicBezTo>
                    <a:pt x="192" y="452"/>
                    <a:pt x="229" y="452"/>
                    <a:pt x="265" y="451"/>
                  </a:cubicBezTo>
                  <a:cubicBezTo>
                    <a:pt x="288" y="451"/>
                    <a:pt x="311" y="449"/>
                    <a:pt x="333" y="448"/>
                  </a:cubicBezTo>
                  <a:cubicBezTo>
                    <a:pt x="354" y="446"/>
                    <a:pt x="374" y="445"/>
                    <a:pt x="395" y="443"/>
                  </a:cubicBezTo>
                  <a:cubicBezTo>
                    <a:pt x="412" y="441"/>
                    <a:pt x="428" y="439"/>
                    <a:pt x="445" y="437"/>
                  </a:cubicBezTo>
                  <a:cubicBezTo>
                    <a:pt x="461" y="435"/>
                    <a:pt x="476" y="433"/>
                    <a:pt x="491" y="430"/>
                  </a:cubicBezTo>
                  <a:cubicBezTo>
                    <a:pt x="497" y="429"/>
                    <a:pt x="503" y="427"/>
                    <a:pt x="508" y="426"/>
                  </a:cubicBezTo>
                  <a:cubicBezTo>
                    <a:pt x="526" y="422"/>
                    <a:pt x="536" y="412"/>
                    <a:pt x="539" y="395"/>
                  </a:cubicBezTo>
                  <a:cubicBezTo>
                    <a:pt x="542" y="371"/>
                    <a:pt x="549" y="348"/>
                    <a:pt x="549" y="323"/>
                  </a:cubicBezTo>
                  <a:cubicBezTo>
                    <a:pt x="549" y="318"/>
                    <a:pt x="550" y="312"/>
                    <a:pt x="550" y="306"/>
                  </a:cubicBezTo>
                  <a:cubicBezTo>
                    <a:pt x="551" y="282"/>
                    <a:pt x="548" y="258"/>
                    <a:pt x="549" y="234"/>
                  </a:cubicBezTo>
                  <a:cubicBezTo>
                    <a:pt x="550" y="186"/>
                    <a:pt x="549" y="138"/>
                    <a:pt x="548" y="90"/>
                  </a:cubicBezTo>
                  <a:cubicBezTo>
                    <a:pt x="548" y="70"/>
                    <a:pt x="545" y="50"/>
                    <a:pt x="539" y="31"/>
                  </a:cubicBezTo>
                  <a:cubicBezTo>
                    <a:pt x="536" y="22"/>
                    <a:pt x="531" y="16"/>
                    <a:pt x="523" y="12"/>
                  </a:cubicBezTo>
                  <a:cubicBezTo>
                    <a:pt x="516" y="8"/>
                    <a:pt x="508" y="5"/>
                    <a:pt x="500" y="3"/>
                  </a:cubicBezTo>
                  <a:cubicBezTo>
                    <a:pt x="488" y="0"/>
                    <a:pt x="476" y="0"/>
                    <a:pt x="464" y="0"/>
                  </a:cubicBezTo>
                  <a:cubicBezTo>
                    <a:pt x="439" y="0"/>
                    <a:pt x="414" y="1"/>
                    <a:pt x="390" y="1"/>
                  </a:cubicBezTo>
                  <a:cubicBezTo>
                    <a:pt x="341" y="2"/>
                    <a:pt x="292" y="1"/>
                    <a:pt x="243" y="2"/>
                  </a:cubicBezTo>
                  <a:cubicBezTo>
                    <a:pt x="195" y="3"/>
                    <a:pt x="147" y="3"/>
                    <a:pt x="98" y="7"/>
                  </a:cubicBezTo>
                  <a:cubicBezTo>
                    <a:pt x="82" y="8"/>
                    <a:pt x="65" y="10"/>
                    <a:pt x="49" y="14"/>
                  </a:cubicBezTo>
                  <a:cubicBezTo>
                    <a:pt x="29" y="19"/>
                    <a:pt x="18" y="33"/>
                    <a:pt x="12" y="52"/>
                  </a:cubicBezTo>
                  <a:cubicBezTo>
                    <a:pt x="7" y="67"/>
                    <a:pt x="6" y="83"/>
                    <a:pt x="4" y="99"/>
                  </a:cubicBezTo>
                  <a:cubicBezTo>
                    <a:pt x="1" y="130"/>
                    <a:pt x="0" y="160"/>
                    <a:pt x="3" y="191"/>
                  </a:cubicBezTo>
                  <a:cubicBezTo>
                    <a:pt x="5" y="220"/>
                    <a:pt x="8" y="248"/>
                    <a:pt x="10" y="276"/>
                  </a:cubicBezTo>
                  <a:cubicBezTo>
                    <a:pt x="13" y="313"/>
                    <a:pt x="15" y="350"/>
                    <a:pt x="18" y="386"/>
                  </a:cubicBezTo>
                  <a:cubicBezTo>
                    <a:pt x="21" y="389"/>
                    <a:pt x="23" y="392"/>
                    <a:pt x="25" y="396"/>
                  </a:cubicBezTo>
                  <a:close/>
                  <a:moveTo>
                    <a:pt x="381" y="359"/>
                  </a:moveTo>
                  <a:cubicBezTo>
                    <a:pt x="359" y="378"/>
                    <a:pt x="334" y="387"/>
                    <a:pt x="305" y="387"/>
                  </a:cubicBezTo>
                  <a:cubicBezTo>
                    <a:pt x="303" y="387"/>
                    <a:pt x="300" y="387"/>
                    <a:pt x="297" y="387"/>
                  </a:cubicBezTo>
                  <a:cubicBezTo>
                    <a:pt x="279" y="387"/>
                    <a:pt x="260" y="387"/>
                    <a:pt x="242" y="380"/>
                  </a:cubicBezTo>
                  <a:cubicBezTo>
                    <a:pt x="219" y="372"/>
                    <a:pt x="200" y="358"/>
                    <a:pt x="188" y="337"/>
                  </a:cubicBezTo>
                  <a:cubicBezTo>
                    <a:pt x="182" y="326"/>
                    <a:pt x="181" y="313"/>
                    <a:pt x="181" y="301"/>
                  </a:cubicBezTo>
                  <a:cubicBezTo>
                    <a:pt x="182" y="295"/>
                    <a:pt x="184" y="292"/>
                    <a:pt x="191" y="292"/>
                  </a:cubicBezTo>
                  <a:cubicBezTo>
                    <a:pt x="208" y="293"/>
                    <a:pt x="225" y="292"/>
                    <a:pt x="242" y="294"/>
                  </a:cubicBezTo>
                  <a:cubicBezTo>
                    <a:pt x="274" y="296"/>
                    <a:pt x="306" y="296"/>
                    <a:pt x="338" y="294"/>
                  </a:cubicBezTo>
                  <a:cubicBezTo>
                    <a:pt x="357" y="293"/>
                    <a:pt x="375" y="293"/>
                    <a:pt x="394" y="292"/>
                  </a:cubicBezTo>
                  <a:cubicBezTo>
                    <a:pt x="403" y="292"/>
                    <a:pt x="404" y="294"/>
                    <a:pt x="405" y="302"/>
                  </a:cubicBezTo>
                  <a:cubicBezTo>
                    <a:pt x="408" y="326"/>
                    <a:pt x="398" y="344"/>
                    <a:pt x="381" y="359"/>
                  </a:cubicBezTo>
                  <a:close/>
                  <a:moveTo>
                    <a:pt x="488" y="254"/>
                  </a:moveTo>
                  <a:cubicBezTo>
                    <a:pt x="474" y="256"/>
                    <a:pt x="461" y="256"/>
                    <a:pt x="447" y="257"/>
                  </a:cubicBezTo>
                  <a:cubicBezTo>
                    <a:pt x="413" y="259"/>
                    <a:pt x="380" y="259"/>
                    <a:pt x="346" y="259"/>
                  </a:cubicBezTo>
                  <a:cubicBezTo>
                    <a:pt x="323" y="259"/>
                    <a:pt x="300" y="259"/>
                    <a:pt x="277" y="259"/>
                  </a:cubicBezTo>
                  <a:cubicBezTo>
                    <a:pt x="243" y="257"/>
                    <a:pt x="209" y="259"/>
                    <a:pt x="176" y="259"/>
                  </a:cubicBezTo>
                  <a:cubicBezTo>
                    <a:pt x="149" y="258"/>
                    <a:pt x="122" y="257"/>
                    <a:pt x="95" y="257"/>
                  </a:cubicBezTo>
                  <a:cubicBezTo>
                    <a:pt x="87" y="257"/>
                    <a:pt x="84" y="254"/>
                    <a:pt x="84" y="245"/>
                  </a:cubicBezTo>
                  <a:cubicBezTo>
                    <a:pt x="83" y="232"/>
                    <a:pt x="82" y="218"/>
                    <a:pt x="82" y="204"/>
                  </a:cubicBezTo>
                  <a:cubicBezTo>
                    <a:pt x="81" y="175"/>
                    <a:pt x="80" y="146"/>
                    <a:pt x="79" y="117"/>
                  </a:cubicBezTo>
                  <a:cubicBezTo>
                    <a:pt x="79" y="115"/>
                    <a:pt x="79" y="112"/>
                    <a:pt x="80" y="110"/>
                  </a:cubicBezTo>
                  <a:cubicBezTo>
                    <a:pt x="81" y="102"/>
                    <a:pt x="84" y="99"/>
                    <a:pt x="92" y="99"/>
                  </a:cubicBezTo>
                  <a:cubicBezTo>
                    <a:pt x="127" y="100"/>
                    <a:pt x="162" y="94"/>
                    <a:pt x="197" y="92"/>
                  </a:cubicBezTo>
                  <a:cubicBezTo>
                    <a:pt x="216" y="91"/>
                    <a:pt x="236" y="91"/>
                    <a:pt x="255" y="90"/>
                  </a:cubicBezTo>
                  <a:cubicBezTo>
                    <a:pt x="288" y="89"/>
                    <a:pt x="321" y="87"/>
                    <a:pt x="353" y="87"/>
                  </a:cubicBezTo>
                  <a:cubicBezTo>
                    <a:pt x="380" y="88"/>
                    <a:pt x="406" y="88"/>
                    <a:pt x="433" y="86"/>
                  </a:cubicBezTo>
                  <a:cubicBezTo>
                    <a:pt x="445" y="84"/>
                    <a:pt x="457" y="83"/>
                    <a:pt x="469" y="82"/>
                  </a:cubicBezTo>
                  <a:cubicBezTo>
                    <a:pt x="476" y="82"/>
                    <a:pt x="481" y="85"/>
                    <a:pt x="486" y="87"/>
                  </a:cubicBezTo>
                  <a:cubicBezTo>
                    <a:pt x="488" y="87"/>
                    <a:pt x="488" y="89"/>
                    <a:pt x="488" y="90"/>
                  </a:cubicBezTo>
                  <a:cubicBezTo>
                    <a:pt x="489" y="109"/>
                    <a:pt x="490" y="129"/>
                    <a:pt x="491" y="148"/>
                  </a:cubicBezTo>
                  <a:cubicBezTo>
                    <a:pt x="493" y="179"/>
                    <a:pt x="494" y="210"/>
                    <a:pt x="496" y="241"/>
                  </a:cubicBezTo>
                  <a:cubicBezTo>
                    <a:pt x="496" y="242"/>
                    <a:pt x="496" y="244"/>
                    <a:pt x="496" y="245"/>
                  </a:cubicBezTo>
                  <a:cubicBezTo>
                    <a:pt x="496" y="251"/>
                    <a:pt x="494" y="253"/>
                    <a:pt x="488" y="254"/>
                  </a:cubicBezTo>
                  <a:close/>
                  <a:moveTo>
                    <a:pt x="26" y="42"/>
                  </a:moveTo>
                  <a:cubicBezTo>
                    <a:pt x="29" y="36"/>
                    <a:pt x="32" y="31"/>
                    <a:pt x="38" y="28"/>
                  </a:cubicBezTo>
                  <a:cubicBezTo>
                    <a:pt x="47" y="23"/>
                    <a:pt x="56" y="21"/>
                    <a:pt x="65" y="20"/>
                  </a:cubicBezTo>
                  <a:cubicBezTo>
                    <a:pt x="80" y="19"/>
                    <a:pt x="96" y="18"/>
                    <a:pt x="111" y="17"/>
                  </a:cubicBezTo>
                  <a:cubicBezTo>
                    <a:pt x="138" y="15"/>
                    <a:pt x="164" y="15"/>
                    <a:pt x="191" y="15"/>
                  </a:cubicBezTo>
                  <a:cubicBezTo>
                    <a:pt x="206" y="15"/>
                    <a:pt x="221" y="16"/>
                    <a:pt x="236" y="15"/>
                  </a:cubicBezTo>
                  <a:cubicBezTo>
                    <a:pt x="251" y="15"/>
                    <a:pt x="266" y="13"/>
                    <a:pt x="281" y="12"/>
                  </a:cubicBezTo>
                  <a:cubicBezTo>
                    <a:pt x="319" y="10"/>
                    <a:pt x="356" y="10"/>
                    <a:pt x="394" y="9"/>
                  </a:cubicBezTo>
                  <a:cubicBezTo>
                    <a:pt x="419" y="9"/>
                    <a:pt x="445" y="9"/>
                    <a:pt x="471" y="9"/>
                  </a:cubicBezTo>
                  <a:cubicBezTo>
                    <a:pt x="480" y="9"/>
                    <a:pt x="490" y="10"/>
                    <a:pt x="500" y="12"/>
                  </a:cubicBezTo>
                  <a:cubicBezTo>
                    <a:pt x="509" y="14"/>
                    <a:pt x="516" y="18"/>
                    <a:pt x="518" y="28"/>
                  </a:cubicBezTo>
                  <a:cubicBezTo>
                    <a:pt x="518" y="30"/>
                    <a:pt x="520" y="33"/>
                    <a:pt x="521" y="35"/>
                  </a:cubicBezTo>
                  <a:cubicBezTo>
                    <a:pt x="521" y="38"/>
                    <a:pt x="522" y="41"/>
                    <a:pt x="519" y="43"/>
                  </a:cubicBezTo>
                  <a:cubicBezTo>
                    <a:pt x="517" y="45"/>
                    <a:pt x="514" y="43"/>
                    <a:pt x="512" y="41"/>
                  </a:cubicBezTo>
                  <a:cubicBezTo>
                    <a:pt x="509" y="39"/>
                    <a:pt x="507" y="36"/>
                    <a:pt x="506" y="32"/>
                  </a:cubicBezTo>
                  <a:cubicBezTo>
                    <a:pt x="504" y="27"/>
                    <a:pt x="500" y="25"/>
                    <a:pt x="495" y="25"/>
                  </a:cubicBezTo>
                  <a:cubicBezTo>
                    <a:pt x="450" y="19"/>
                    <a:pt x="405" y="23"/>
                    <a:pt x="359" y="22"/>
                  </a:cubicBezTo>
                  <a:cubicBezTo>
                    <a:pt x="346" y="22"/>
                    <a:pt x="332" y="22"/>
                    <a:pt x="318" y="23"/>
                  </a:cubicBezTo>
                  <a:cubicBezTo>
                    <a:pt x="299" y="24"/>
                    <a:pt x="280" y="25"/>
                    <a:pt x="262" y="27"/>
                  </a:cubicBezTo>
                  <a:cubicBezTo>
                    <a:pt x="246" y="28"/>
                    <a:pt x="231" y="27"/>
                    <a:pt x="216" y="27"/>
                  </a:cubicBezTo>
                  <a:cubicBezTo>
                    <a:pt x="205" y="27"/>
                    <a:pt x="195" y="27"/>
                    <a:pt x="185" y="28"/>
                  </a:cubicBezTo>
                  <a:cubicBezTo>
                    <a:pt x="163" y="29"/>
                    <a:pt x="142" y="28"/>
                    <a:pt x="121" y="29"/>
                  </a:cubicBezTo>
                  <a:cubicBezTo>
                    <a:pt x="105" y="29"/>
                    <a:pt x="89" y="30"/>
                    <a:pt x="73" y="31"/>
                  </a:cubicBezTo>
                  <a:cubicBezTo>
                    <a:pt x="63" y="32"/>
                    <a:pt x="52" y="34"/>
                    <a:pt x="43" y="38"/>
                  </a:cubicBezTo>
                  <a:cubicBezTo>
                    <a:pt x="39" y="40"/>
                    <a:pt x="34" y="41"/>
                    <a:pt x="32" y="46"/>
                  </a:cubicBezTo>
                  <a:cubicBezTo>
                    <a:pt x="31" y="47"/>
                    <a:pt x="30" y="50"/>
                    <a:pt x="27" y="48"/>
                  </a:cubicBezTo>
                  <a:cubicBezTo>
                    <a:pt x="25" y="47"/>
                    <a:pt x="25" y="44"/>
                    <a:pt x="26" y="42"/>
                  </a:cubicBezTo>
                  <a:close/>
                </a:path>
              </a:pathLst>
            </a:custGeom>
            <a:solidFill>
              <a:srgbClr val="E5E5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ïs1íďé">
              <a:extLst>
                <a:ext uri="{FF2B5EF4-FFF2-40B4-BE49-F238E27FC236}">
                  <a16:creationId xmlns:a16="http://schemas.microsoft.com/office/drawing/2014/main" id="{9FD38B20-EE9F-12C3-2722-91CAD87D3344}"/>
                </a:ext>
              </a:extLst>
            </p:cNvPr>
            <p:cNvSpPr/>
            <p:nvPr/>
          </p:nvSpPr>
          <p:spPr bwMode="auto">
            <a:xfrm>
              <a:off x="4498975" y="3514726"/>
              <a:ext cx="1498600" cy="1601788"/>
            </a:xfrm>
            <a:custGeom>
              <a:avLst/>
              <a:gdLst>
                <a:gd name="T0" fmla="*/ 17 w 454"/>
                <a:gd name="T1" fmla="*/ 208 h 486"/>
                <a:gd name="T2" fmla="*/ 20 w 454"/>
                <a:gd name="T3" fmla="*/ 251 h 486"/>
                <a:gd name="T4" fmla="*/ 56 w 454"/>
                <a:gd name="T5" fmla="*/ 466 h 486"/>
                <a:gd name="T6" fmla="*/ 88 w 454"/>
                <a:gd name="T7" fmla="*/ 479 h 486"/>
                <a:gd name="T8" fmla="*/ 134 w 454"/>
                <a:gd name="T9" fmla="*/ 473 h 486"/>
                <a:gd name="T10" fmla="*/ 229 w 454"/>
                <a:gd name="T11" fmla="*/ 448 h 486"/>
                <a:gd name="T12" fmla="*/ 338 w 454"/>
                <a:gd name="T13" fmla="*/ 486 h 486"/>
                <a:gd name="T14" fmla="*/ 370 w 454"/>
                <a:gd name="T15" fmla="*/ 485 h 486"/>
                <a:gd name="T16" fmla="*/ 406 w 454"/>
                <a:gd name="T17" fmla="*/ 481 h 486"/>
                <a:gd name="T18" fmla="*/ 421 w 454"/>
                <a:gd name="T19" fmla="*/ 366 h 486"/>
                <a:gd name="T20" fmla="*/ 450 w 454"/>
                <a:gd name="T21" fmla="*/ 185 h 486"/>
                <a:gd name="T22" fmla="*/ 439 w 454"/>
                <a:gd name="T23" fmla="*/ 58 h 486"/>
                <a:gd name="T24" fmla="*/ 367 w 454"/>
                <a:gd name="T25" fmla="*/ 13 h 486"/>
                <a:gd name="T26" fmla="*/ 328 w 454"/>
                <a:gd name="T27" fmla="*/ 8 h 486"/>
                <a:gd name="T28" fmla="*/ 279 w 454"/>
                <a:gd name="T29" fmla="*/ 37 h 486"/>
                <a:gd name="T30" fmla="*/ 162 w 454"/>
                <a:gd name="T31" fmla="*/ 10 h 486"/>
                <a:gd name="T32" fmla="*/ 149 w 454"/>
                <a:gd name="T33" fmla="*/ 8 h 486"/>
                <a:gd name="T34" fmla="*/ 3 w 454"/>
                <a:gd name="T35" fmla="*/ 82 h 486"/>
                <a:gd name="T36" fmla="*/ 24 w 454"/>
                <a:gd name="T37" fmla="*/ 156 h 486"/>
                <a:gd name="T38" fmla="*/ 345 w 454"/>
                <a:gd name="T39" fmla="*/ 12 h 486"/>
                <a:gd name="T40" fmla="*/ 378 w 454"/>
                <a:gd name="T41" fmla="*/ 30 h 486"/>
                <a:gd name="T42" fmla="*/ 414 w 454"/>
                <a:gd name="T43" fmla="*/ 58 h 486"/>
                <a:gd name="T44" fmla="*/ 409 w 454"/>
                <a:gd name="T45" fmla="*/ 65 h 486"/>
                <a:gd name="T46" fmla="*/ 351 w 454"/>
                <a:gd name="T47" fmla="*/ 28 h 486"/>
                <a:gd name="T48" fmla="*/ 340 w 454"/>
                <a:gd name="T49" fmla="*/ 14 h 486"/>
                <a:gd name="T50" fmla="*/ 313 w 454"/>
                <a:gd name="T51" fmla="*/ 144 h 486"/>
                <a:gd name="T52" fmla="*/ 389 w 454"/>
                <a:gd name="T53" fmla="*/ 150 h 486"/>
                <a:gd name="T54" fmla="*/ 391 w 454"/>
                <a:gd name="T55" fmla="*/ 202 h 486"/>
                <a:gd name="T56" fmla="*/ 368 w 454"/>
                <a:gd name="T57" fmla="*/ 339 h 486"/>
                <a:gd name="T58" fmla="*/ 356 w 454"/>
                <a:gd name="T59" fmla="*/ 342 h 486"/>
                <a:gd name="T60" fmla="*/ 316 w 454"/>
                <a:gd name="T61" fmla="*/ 364 h 486"/>
                <a:gd name="T62" fmla="*/ 238 w 454"/>
                <a:gd name="T63" fmla="*/ 370 h 486"/>
                <a:gd name="T64" fmla="*/ 145 w 454"/>
                <a:gd name="T65" fmla="*/ 369 h 486"/>
                <a:gd name="T66" fmla="*/ 130 w 454"/>
                <a:gd name="T67" fmla="*/ 348 h 486"/>
                <a:gd name="T68" fmla="*/ 107 w 454"/>
                <a:gd name="T69" fmla="*/ 198 h 486"/>
                <a:gd name="T70" fmla="*/ 110 w 454"/>
                <a:gd name="T71" fmla="*/ 153 h 486"/>
                <a:gd name="T72" fmla="*/ 20 w 454"/>
                <a:gd name="T73" fmla="*/ 78 h 486"/>
                <a:gd name="T74" fmla="*/ 78 w 454"/>
                <a:gd name="T75" fmla="*/ 43 h 486"/>
                <a:gd name="T76" fmla="*/ 139 w 454"/>
                <a:gd name="T77" fmla="*/ 20 h 486"/>
                <a:gd name="T78" fmla="*/ 140 w 454"/>
                <a:gd name="T79" fmla="*/ 28 h 486"/>
                <a:gd name="T80" fmla="*/ 69 w 454"/>
                <a:gd name="T81" fmla="*/ 57 h 486"/>
                <a:gd name="T82" fmla="*/ 28 w 454"/>
                <a:gd name="T83" fmla="*/ 83 h 486"/>
                <a:gd name="T84" fmla="*/ 19 w 454"/>
                <a:gd name="T85" fmla="*/ 85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4" h="486">
                  <a:moveTo>
                    <a:pt x="24" y="156"/>
                  </a:moveTo>
                  <a:cubicBezTo>
                    <a:pt x="27" y="174"/>
                    <a:pt x="27" y="191"/>
                    <a:pt x="17" y="208"/>
                  </a:cubicBezTo>
                  <a:cubicBezTo>
                    <a:pt x="15" y="211"/>
                    <a:pt x="14" y="216"/>
                    <a:pt x="14" y="220"/>
                  </a:cubicBezTo>
                  <a:cubicBezTo>
                    <a:pt x="14" y="231"/>
                    <a:pt x="18" y="241"/>
                    <a:pt x="20" y="251"/>
                  </a:cubicBezTo>
                  <a:cubicBezTo>
                    <a:pt x="30" y="291"/>
                    <a:pt x="37" y="330"/>
                    <a:pt x="42" y="370"/>
                  </a:cubicBezTo>
                  <a:cubicBezTo>
                    <a:pt x="46" y="402"/>
                    <a:pt x="51" y="434"/>
                    <a:pt x="56" y="466"/>
                  </a:cubicBezTo>
                  <a:cubicBezTo>
                    <a:pt x="57" y="472"/>
                    <a:pt x="58" y="474"/>
                    <a:pt x="65" y="474"/>
                  </a:cubicBezTo>
                  <a:cubicBezTo>
                    <a:pt x="72" y="476"/>
                    <a:pt x="80" y="477"/>
                    <a:pt x="88" y="479"/>
                  </a:cubicBezTo>
                  <a:cubicBezTo>
                    <a:pt x="102" y="482"/>
                    <a:pt x="116" y="482"/>
                    <a:pt x="129" y="474"/>
                  </a:cubicBezTo>
                  <a:cubicBezTo>
                    <a:pt x="130" y="474"/>
                    <a:pt x="132" y="473"/>
                    <a:pt x="134" y="473"/>
                  </a:cubicBezTo>
                  <a:cubicBezTo>
                    <a:pt x="158" y="466"/>
                    <a:pt x="182" y="459"/>
                    <a:pt x="205" y="451"/>
                  </a:cubicBezTo>
                  <a:cubicBezTo>
                    <a:pt x="213" y="449"/>
                    <a:pt x="221" y="447"/>
                    <a:pt x="229" y="448"/>
                  </a:cubicBezTo>
                  <a:cubicBezTo>
                    <a:pt x="264" y="452"/>
                    <a:pt x="296" y="466"/>
                    <a:pt x="327" y="482"/>
                  </a:cubicBezTo>
                  <a:cubicBezTo>
                    <a:pt x="331" y="484"/>
                    <a:pt x="334" y="486"/>
                    <a:pt x="338" y="486"/>
                  </a:cubicBezTo>
                  <a:cubicBezTo>
                    <a:pt x="349" y="486"/>
                    <a:pt x="359" y="486"/>
                    <a:pt x="370" y="486"/>
                  </a:cubicBezTo>
                  <a:cubicBezTo>
                    <a:pt x="370" y="485"/>
                    <a:pt x="370" y="485"/>
                    <a:pt x="370" y="485"/>
                  </a:cubicBezTo>
                  <a:cubicBezTo>
                    <a:pt x="381" y="485"/>
                    <a:pt x="391" y="485"/>
                    <a:pt x="402" y="485"/>
                  </a:cubicBezTo>
                  <a:cubicBezTo>
                    <a:pt x="405" y="485"/>
                    <a:pt x="406" y="484"/>
                    <a:pt x="406" y="481"/>
                  </a:cubicBezTo>
                  <a:cubicBezTo>
                    <a:pt x="407" y="476"/>
                    <a:pt x="408" y="471"/>
                    <a:pt x="409" y="466"/>
                  </a:cubicBezTo>
                  <a:cubicBezTo>
                    <a:pt x="413" y="433"/>
                    <a:pt x="417" y="400"/>
                    <a:pt x="421" y="366"/>
                  </a:cubicBezTo>
                  <a:cubicBezTo>
                    <a:pt x="425" y="340"/>
                    <a:pt x="428" y="313"/>
                    <a:pt x="433" y="286"/>
                  </a:cubicBezTo>
                  <a:cubicBezTo>
                    <a:pt x="439" y="252"/>
                    <a:pt x="446" y="219"/>
                    <a:pt x="450" y="185"/>
                  </a:cubicBezTo>
                  <a:cubicBezTo>
                    <a:pt x="453" y="150"/>
                    <a:pt x="454" y="115"/>
                    <a:pt x="449" y="80"/>
                  </a:cubicBezTo>
                  <a:cubicBezTo>
                    <a:pt x="447" y="72"/>
                    <a:pt x="446" y="64"/>
                    <a:pt x="439" y="58"/>
                  </a:cubicBezTo>
                  <a:cubicBezTo>
                    <a:pt x="435" y="54"/>
                    <a:pt x="431" y="50"/>
                    <a:pt x="427" y="47"/>
                  </a:cubicBezTo>
                  <a:cubicBezTo>
                    <a:pt x="409" y="31"/>
                    <a:pt x="388" y="22"/>
                    <a:pt x="367" y="13"/>
                  </a:cubicBezTo>
                  <a:cubicBezTo>
                    <a:pt x="357" y="9"/>
                    <a:pt x="347" y="4"/>
                    <a:pt x="336" y="2"/>
                  </a:cubicBezTo>
                  <a:cubicBezTo>
                    <a:pt x="329" y="0"/>
                    <a:pt x="328" y="1"/>
                    <a:pt x="328" y="8"/>
                  </a:cubicBezTo>
                  <a:cubicBezTo>
                    <a:pt x="327" y="20"/>
                    <a:pt x="325" y="23"/>
                    <a:pt x="314" y="27"/>
                  </a:cubicBezTo>
                  <a:cubicBezTo>
                    <a:pt x="303" y="32"/>
                    <a:pt x="291" y="34"/>
                    <a:pt x="279" y="37"/>
                  </a:cubicBezTo>
                  <a:cubicBezTo>
                    <a:pt x="242" y="45"/>
                    <a:pt x="207" y="43"/>
                    <a:pt x="174" y="27"/>
                  </a:cubicBezTo>
                  <a:cubicBezTo>
                    <a:pt x="166" y="24"/>
                    <a:pt x="160" y="19"/>
                    <a:pt x="162" y="10"/>
                  </a:cubicBezTo>
                  <a:cubicBezTo>
                    <a:pt x="163" y="6"/>
                    <a:pt x="161" y="4"/>
                    <a:pt x="157" y="6"/>
                  </a:cubicBezTo>
                  <a:cubicBezTo>
                    <a:pt x="155" y="6"/>
                    <a:pt x="152" y="7"/>
                    <a:pt x="149" y="8"/>
                  </a:cubicBezTo>
                  <a:cubicBezTo>
                    <a:pt x="112" y="21"/>
                    <a:pt x="77" y="37"/>
                    <a:pt x="42" y="53"/>
                  </a:cubicBezTo>
                  <a:cubicBezTo>
                    <a:pt x="27" y="60"/>
                    <a:pt x="14" y="69"/>
                    <a:pt x="3" y="82"/>
                  </a:cubicBezTo>
                  <a:cubicBezTo>
                    <a:pt x="0" y="85"/>
                    <a:pt x="0" y="89"/>
                    <a:pt x="2" y="92"/>
                  </a:cubicBezTo>
                  <a:cubicBezTo>
                    <a:pt x="14" y="112"/>
                    <a:pt x="20" y="134"/>
                    <a:pt x="24" y="156"/>
                  </a:cubicBezTo>
                  <a:close/>
                  <a:moveTo>
                    <a:pt x="340" y="14"/>
                  </a:moveTo>
                  <a:cubicBezTo>
                    <a:pt x="341" y="12"/>
                    <a:pt x="343" y="12"/>
                    <a:pt x="345" y="12"/>
                  </a:cubicBezTo>
                  <a:cubicBezTo>
                    <a:pt x="348" y="12"/>
                    <a:pt x="350" y="13"/>
                    <a:pt x="352" y="14"/>
                  </a:cubicBezTo>
                  <a:cubicBezTo>
                    <a:pt x="360" y="20"/>
                    <a:pt x="370" y="24"/>
                    <a:pt x="378" y="30"/>
                  </a:cubicBezTo>
                  <a:cubicBezTo>
                    <a:pt x="383" y="33"/>
                    <a:pt x="388" y="36"/>
                    <a:pt x="393" y="39"/>
                  </a:cubicBezTo>
                  <a:cubicBezTo>
                    <a:pt x="401" y="44"/>
                    <a:pt x="409" y="50"/>
                    <a:pt x="414" y="58"/>
                  </a:cubicBezTo>
                  <a:cubicBezTo>
                    <a:pt x="415" y="61"/>
                    <a:pt x="416" y="62"/>
                    <a:pt x="415" y="65"/>
                  </a:cubicBezTo>
                  <a:cubicBezTo>
                    <a:pt x="413" y="67"/>
                    <a:pt x="411" y="66"/>
                    <a:pt x="409" y="65"/>
                  </a:cubicBezTo>
                  <a:cubicBezTo>
                    <a:pt x="403" y="63"/>
                    <a:pt x="398" y="58"/>
                    <a:pt x="393" y="54"/>
                  </a:cubicBezTo>
                  <a:cubicBezTo>
                    <a:pt x="378" y="46"/>
                    <a:pt x="365" y="36"/>
                    <a:pt x="351" y="28"/>
                  </a:cubicBezTo>
                  <a:cubicBezTo>
                    <a:pt x="347" y="25"/>
                    <a:pt x="345" y="23"/>
                    <a:pt x="342" y="20"/>
                  </a:cubicBezTo>
                  <a:cubicBezTo>
                    <a:pt x="340" y="18"/>
                    <a:pt x="339" y="16"/>
                    <a:pt x="340" y="14"/>
                  </a:cubicBezTo>
                  <a:close/>
                  <a:moveTo>
                    <a:pt x="173" y="149"/>
                  </a:moveTo>
                  <a:cubicBezTo>
                    <a:pt x="220" y="147"/>
                    <a:pt x="266" y="148"/>
                    <a:pt x="313" y="144"/>
                  </a:cubicBezTo>
                  <a:cubicBezTo>
                    <a:pt x="335" y="143"/>
                    <a:pt x="357" y="146"/>
                    <a:pt x="379" y="149"/>
                  </a:cubicBezTo>
                  <a:cubicBezTo>
                    <a:pt x="382" y="150"/>
                    <a:pt x="386" y="150"/>
                    <a:pt x="389" y="150"/>
                  </a:cubicBezTo>
                  <a:cubicBezTo>
                    <a:pt x="394" y="151"/>
                    <a:pt x="395" y="153"/>
                    <a:pt x="395" y="159"/>
                  </a:cubicBezTo>
                  <a:cubicBezTo>
                    <a:pt x="395" y="173"/>
                    <a:pt x="393" y="187"/>
                    <a:pt x="391" y="202"/>
                  </a:cubicBezTo>
                  <a:cubicBezTo>
                    <a:pt x="388" y="228"/>
                    <a:pt x="385" y="254"/>
                    <a:pt x="381" y="281"/>
                  </a:cubicBezTo>
                  <a:cubicBezTo>
                    <a:pt x="379" y="300"/>
                    <a:pt x="373" y="319"/>
                    <a:pt x="368" y="339"/>
                  </a:cubicBezTo>
                  <a:cubicBezTo>
                    <a:pt x="368" y="342"/>
                    <a:pt x="366" y="341"/>
                    <a:pt x="364" y="341"/>
                  </a:cubicBezTo>
                  <a:cubicBezTo>
                    <a:pt x="362" y="341"/>
                    <a:pt x="359" y="342"/>
                    <a:pt x="356" y="342"/>
                  </a:cubicBezTo>
                  <a:cubicBezTo>
                    <a:pt x="363" y="356"/>
                    <a:pt x="354" y="361"/>
                    <a:pt x="342" y="363"/>
                  </a:cubicBezTo>
                  <a:cubicBezTo>
                    <a:pt x="333" y="364"/>
                    <a:pt x="324" y="364"/>
                    <a:pt x="316" y="364"/>
                  </a:cubicBezTo>
                  <a:cubicBezTo>
                    <a:pt x="295" y="365"/>
                    <a:pt x="274" y="366"/>
                    <a:pt x="253" y="369"/>
                  </a:cubicBezTo>
                  <a:cubicBezTo>
                    <a:pt x="248" y="369"/>
                    <a:pt x="243" y="369"/>
                    <a:pt x="238" y="370"/>
                  </a:cubicBezTo>
                  <a:cubicBezTo>
                    <a:pt x="214" y="371"/>
                    <a:pt x="190" y="371"/>
                    <a:pt x="166" y="370"/>
                  </a:cubicBezTo>
                  <a:cubicBezTo>
                    <a:pt x="159" y="370"/>
                    <a:pt x="152" y="370"/>
                    <a:pt x="145" y="369"/>
                  </a:cubicBezTo>
                  <a:cubicBezTo>
                    <a:pt x="138" y="368"/>
                    <a:pt x="134" y="360"/>
                    <a:pt x="136" y="352"/>
                  </a:cubicBezTo>
                  <a:cubicBezTo>
                    <a:pt x="132" y="352"/>
                    <a:pt x="131" y="351"/>
                    <a:pt x="130" y="348"/>
                  </a:cubicBezTo>
                  <a:cubicBezTo>
                    <a:pt x="124" y="327"/>
                    <a:pt x="121" y="307"/>
                    <a:pt x="118" y="286"/>
                  </a:cubicBezTo>
                  <a:cubicBezTo>
                    <a:pt x="113" y="257"/>
                    <a:pt x="110" y="228"/>
                    <a:pt x="107" y="198"/>
                  </a:cubicBezTo>
                  <a:cubicBezTo>
                    <a:pt x="106" y="185"/>
                    <a:pt x="105" y="172"/>
                    <a:pt x="105" y="158"/>
                  </a:cubicBezTo>
                  <a:cubicBezTo>
                    <a:pt x="105" y="155"/>
                    <a:pt x="106" y="153"/>
                    <a:pt x="110" y="153"/>
                  </a:cubicBezTo>
                  <a:cubicBezTo>
                    <a:pt x="131" y="151"/>
                    <a:pt x="152" y="150"/>
                    <a:pt x="173" y="149"/>
                  </a:cubicBezTo>
                  <a:close/>
                  <a:moveTo>
                    <a:pt x="20" y="78"/>
                  </a:moveTo>
                  <a:cubicBezTo>
                    <a:pt x="26" y="71"/>
                    <a:pt x="35" y="67"/>
                    <a:pt x="42" y="62"/>
                  </a:cubicBezTo>
                  <a:cubicBezTo>
                    <a:pt x="53" y="53"/>
                    <a:pt x="66" y="48"/>
                    <a:pt x="78" y="43"/>
                  </a:cubicBezTo>
                  <a:cubicBezTo>
                    <a:pt x="96" y="36"/>
                    <a:pt x="114" y="29"/>
                    <a:pt x="132" y="23"/>
                  </a:cubicBezTo>
                  <a:cubicBezTo>
                    <a:pt x="134" y="22"/>
                    <a:pt x="136" y="21"/>
                    <a:pt x="139" y="20"/>
                  </a:cubicBezTo>
                  <a:cubicBezTo>
                    <a:pt x="140" y="21"/>
                    <a:pt x="142" y="21"/>
                    <a:pt x="143" y="23"/>
                  </a:cubicBezTo>
                  <a:cubicBezTo>
                    <a:pt x="144" y="25"/>
                    <a:pt x="142" y="27"/>
                    <a:pt x="140" y="28"/>
                  </a:cubicBezTo>
                  <a:cubicBezTo>
                    <a:pt x="134" y="31"/>
                    <a:pt x="128" y="33"/>
                    <a:pt x="122" y="36"/>
                  </a:cubicBezTo>
                  <a:cubicBezTo>
                    <a:pt x="105" y="45"/>
                    <a:pt x="87" y="50"/>
                    <a:pt x="69" y="57"/>
                  </a:cubicBezTo>
                  <a:cubicBezTo>
                    <a:pt x="59" y="61"/>
                    <a:pt x="49" y="68"/>
                    <a:pt x="39" y="74"/>
                  </a:cubicBezTo>
                  <a:cubicBezTo>
                    <a:pt x="35" y="77"/>
                    <a:pt x="31" y="79"/>
                    <a:pt x="28" y="83"/>
                  </a:cubicBezTo>
                  <a:cubicBezTo>
                    <a:pt x="27" y="84"/>
                    <a:pt x="26" y="84"/>
                    <a:pt x="25" y="85"/>
                  </a:cubicBezTo>
                  <a:cubicBezTo>
                    <a:pt x="23" y="86"/>
                    <a:pt x="20" y="87"/>
                    <a:pt x="19" y="85"/>
                  </a:cubicBezTo>
                  <a:cubicBezTo>
                    <a:pt x="17" y="82"/>
                    <a:pt x="19" y="80"/>
                    <a:pt x="20" y="78"/>
                  </a:cubicBezTo>
                  <a:close/>
                </a:path>
              </a:pathLst>
            </a:custGeom>
            <a:solidFill>
              <a:srgbClr val="E5E5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ïṧḻíḑé">
              <a:extLst>
                <a:ext uri="{FF2B5EF4-FFF2-40B4-BE49-F238E27FC236}">
                  <a16:creationId xmlns:a16="http://schemas.microsoft.com/office/drawing/2014/main" id="{30E23084-EF4A-40B8-448C-2417A99296FD}"/>
                </a:ext>
              </a:extLst>
            </p:cNvPr>
            <p:cNvSpPr/>
            <p:nvPr/>
          </p:nvSpPr>
          <p:spPr bwMode="auto">
            <a:xfrm>
              <a:off x="6089650" y="3854451"/>
              <a:ext cx="2379663" cy="1347788"/>
            </a:xfrm>
            <a:custGeom>
              <a:avLst/>
              <a:gdLst>
                <a:gd name="T0" fmla="*/ 697 w 721"/>
                <a:gd name="T1" fmla="*/ 36 h 409"/>
                <a:gd name="T2" fmla="*/ 712 w 721"/>
                <a:gd name="T3" fmla="*/ 41 h 409"/>
                <a:gd name="T4" fmla="*/ 721 w 721"/>
                <a:gd name="T5" fmla="*/ 42 h 409"/>
                <a:gd name="T6" fmla="*/ 702 w 721"/>
                <a:gd name="T7" fmla="*/ 29 h 409"/>
                <a:gd name="T8" fmla="*/ 638 w 721"/>
                <a:gd name="T9" fmla="*/ 21 h 409"/>
                <a:gd name="T10" fmla="*/ 585 w 721"/>
                <a:gd name="T11" fmla="*/ 19 h 409"/>
                <a:gd name="T12" fmla="*/ 518 w 721"/>
                <a:gd name="T13" fmla="*/ 16 h 409"/>
                <a:gd name="T14" fmla="*/ 460 w 721"/>
                <a:gd name="T15" fmla="*/ 14 h 409"/>
                <a:gd name="T16" fmla="*/ 439 w 721"/>
                <a:gd name="T17" fmla="*/ 13 h 409"/>
                <a:gd name="T18" fmla="*/ 383 w 721"/>
                <a:gd name="T19" fmla="*/ 9 h 409"/>
                <a:gd name="T20" fmla="*/ 349 w 721"/>
                <a:gd name="T21" fmla="*/ 7 h 409"/>
                <a:gd name="T22" fmla="*/ 295 w 721"/>
                <a:gd name="T23" fmla="*/ 3 h 409"/>
                <a:gd name="T24" fmla="*/ 260 w 721"/>
                <a:gd name="T25" fmla="*/ 1 h 409"/>
                <a:gd name="T26" fmla="*/ 193 w 721"/>
                <a:gd name="T27" fmla="*/ 6 h 409"/>
                <a:gd name="T28" fmla="*/ 157 w 721"/>
                <a:gd name="T29" fmla="*/ 35 h 409"/>
                <a:gd name="T30" fmla="*/ 150 w 721"/>
                <a:gd name="T31" fmla="*/ 53 h 409"/>
                <a:gd name="T32" fmla="*/ 85 w 721"/>
                <a:gd name="T33" fmla="*/ 202 h 409"/>
                <a:gd name="T34" fmla="*/ 16 w 721"/>
                <a:gd name="T35" fmla="*/ 364 h 409"/>
                <a:gd name="T36" fmla="*/ 0 w 721"/>
                <a:gd name="T37" fmla="*/ 408 h 409"/>
                <a:gd name="T38" fmla="*/ 16 w 721"/>
                <a:gd name="T39" fmla="*/ 409 h 409"/>
                <a:gd name="T40" fmla="*/ 29 w 721"/>
                <a:gd name="T41" fmla="*/ 401 h 409"/>
                <a:gd name="T42" fmla="*/ 39 w 721"/>
                <a:gd name="T43" fmla="*/ 376 h 409"/>
                <a:gd name="T44" fmla="*/ 111 w 721"/>
                <a:gd name="T45" fmla="*/ 190 h 409"/>
                <a:gd name="T46" fmla="*/ 181 w 721"/>
                <a:gd name="T47" fmla="*/ 35 h 409"/>
                <a:gd name="T48" fmla="*/ 197 w 721"/>
                <a:gd name="T49" fmla="*/ 19 h 409"/>
                <a:gd name="T50" fmla="*/ 231 w 721"/>
                <a:gd name="T51" fmla="*/ 13 h 409"/>
                <a:gd name="T52" fmla="*/ 282 w 721"/>
                <a:gd name="T53" fmla="*/ 15 h 409"/>
                <a:gd name="T54" fmla="*/ 345 w 721"/>
                <a:gd name="T55" fmla="*/ 19 h 409"/>
                <a:gd name="T56" fmla="*/ 395 w 721"/>
                <a:gd name="T57" fmla="*/ 22 h 409"/>
                <a:gd name="T58" fmla="*/ 466 w 721"/>
                <a:gd name="T59" fmla="*/ 25 h 409"/>
                <a:gd name="T60" fmla="*/ 515 w 721"/>
                <a:gd name="T61" fmla="*/ 27 h 409"/>
                <a:gd name="T62" fmla="*/ 589 w 721"/>
                <a:gd name="T63" fmla="*/ 30 h 409"/>
                <a:gd name="T64" fmla="*/ 620 w 721"/>
                <a:gd name="T65" fmla="*/ 32 h 409"/>
                <a:gd name="T66" fmla="*/ 667 w 721"/>
                <a:gd name="T67" fmla="*/ 35 h 409"/>
                <a:gd name="T68" fmla="*/ 692 w 721"/>
                <a:gd name="T69" fmla="*/ 38 h 409"/>
                <a:gd name="T70" fmla="*/ 692 w 721"/>
                <a:gd name="T71" fmla="*/ 38 h 409"/>
                <a:gd name="T72" fmla="*/ 697 w 721"/>
                <a:gd name="T73" fmla="*/ 36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21" h="409">
                  <a:moveTo>
                    <a:pt x="697" y="36"/>
                  </a:moveTo>
                  <a:cubicBezTo>
                    <a:pt x="702" y="38"/>
                    <a:pt x="707" y="38"/>
                    <a:pt x="712" y="41"/>
                  </a:cubicBezTo>
                  <a:cubicBezTo>
                    <a:pt x="715" y="42"/>
                    <a:pt x="718" y="41"/>
                    <a:pt x="721" y="42"/>
                  </a:cubicBezTo>
                  <a:cubicBezTo>
                    <a:pt x="717" y="34"/>
                    <a:pt x="710" y="31"/>
                    <a:pt x="702" y="29"/>
                  </a:cubicBezTo>
                  <a:cubicBezTo>
                    <a:pt x="681" y="23"/>
                    <a:pt x="660" y="23"/>
                    <a:pt x="638" y="21"/>
                  </a:cubicBezTo>
                  <a:cubicBezTo>
                    <a:pt x="620" y="20"/>
                    <a:pt x="602" y="19"/>
                    <a:pt x="585" y="19"/>
                  </a:cubicBezTo>
                  <a:cubicBezTo>
                    <a:pt x="562" y="18"/>
                    <a:pt x="540" y="17"/>
                    <a:pt x="518" y="16"/>
                  </a:cubicBezTo>
                  <a:cubicBezTo>
                    <a:pt x="499" y="15"/>
                    <a:pt x="479" y="15"/>
                    <a:pt x="460" y="14"/>
                  </a:cubicBezTo>
                  <a:cubicBezTo>
                    <a:pt x="453" y="13"/>
                    <a:pt x="446" y="13"/>
                    <a:pt x="439" y="13"/>
                  </a:cubicBezTo>
                  <a:cubicBezTo>
                    <a:pt x="421" y="12"/>
                    <a:pt x="402" y="10"/>
                    <a:pt x="383" y="9"/>
                  </a:cubicBezTo>
                  <a:cubicBezTo>
                    <a:pt x="372" y="8"/>
                    <a:pt x="361" y="8"/>
                    <a:pt x="349" y="7"/>
                  </a:cubicBezTo>
                  <a:cubicBezTo>
                    <a:pt x="331" y="6"/>
                    <a:pt x="313" y="5"/>
                    <a:pt x="295" y="3"/>
                  </a:cubicBezTo>
                  <a:cubicBezTo>
                    <a:pt x="284" y="3"/>
                    <a:pt x="272" y="2"/>
                    <a:pt x="260" y="1"/>
                  </a:cubicBezTo>
                  <a:cubicBezTo>
                    <a:pt x="237" y="0"/>
                    <a:pt x="215" y="0"/>
                    <a:pt x="193" y="6"/>
                  </a:cubicBezTo>
                  <a:cubicBezTo>
                    <a:pt x="177" y="11"/>
                    <a:pt x="164" y="18"/>
                    <a:pt x="157" y="35"/>
                  </a:cubicBezTo>
                  <a:cubicBezTo>
                    <a:pt x="155" y="41"/>
                    <a:pt x="152" y="47"/>
                    <a:pt x="150" y="53"/>
                  </a:cubicBezTo>
                  <a:cubicBezTo>
                    <a:pt x="128" y="102"/>
                    <a:pt x="106" y="152"/>
                    <a:pt x="85" y="202"/>
                  </a:cubicBezTo>
                  <a:cubicBezTo>
                    <a:pt x="62" y="256"/>
                    <a:pt x="37" y="310"/>
                    <a:pt x="16" y="364"/>
                  </a:cubicBezTo>
                  <a:cubicBezTo>
                    <a:pt x="11" y="379"/>
                    <a:pt x="5" y="393"/>
                    <a:pt x="0" y="408"/>
                  </a:cubicBezTo>
                  <a:cubicBezTo>
                    <a:pt x="5" y="409"/>
                    <a:pt x="11" y="409"/>
                    <a:pt x="16" y="409"/>
                  </a:cubicBezTo>
                  <a:cubicBezTo>
                    <a:pt x="23" y="409"/>
                    <a:pt x="27" y="407"/>
                    <a:pt x="29" y="401"/>
                  </a:cubicBezTo>
                  <a:cubicBezTo>
                    <a:pt x="32" y="392"/>
                    <a:pt x="35" y="384"/>
                    <a:pt x="39" y="376"/>
                  </a:cubicBezTo>
                  <a:cubicBezTo>
                    <a:pt x="63" y="314"/>
                    <a:pt x="87" y="252"/>
                    <a:pt x="111" y="190"/>
                  </a:cubicBezTo>
                  <a:cubicBezTo>
                    <a:pt x="131" y="137"/>
                    <a:pt x="155" y="86"/>
                    <a:pt x="181" y="35"/>
                  </a:cubicBezTo>
                  <a:cubicBezTo>
                    <a:pt x="185" y="28"/>
                    <a:pt x="190" y="22"/>
                    <a:pt x="197" y="19"/>
                  </a:cubicBezTo>
                  <a:cubicBezTo>
                    <a:pt x="208" y="16"/>
                    <a:pt x="219" y="13"/>
                    <a:pt x="231" y="13"/>
                  </a:cubicBezTo>
                  <a:cubicBezTo>
                    <a:pt x="248" y="14"/>
                    <a:pt x="265" y="14"/>
                    <a:pt x="282" y="15"/>
                  </a:cubicBezTo>
                  <a:cubicBezTo>
                    <a:pt x="303" y="17"/>
                    <a:pt x="324" y="18"/>
                    <a:pt x="345" y="19"/>
                  </a:cubicBezTo>
                  <a:cubicBezTo>
                    <a:pt x="362" y="20"/>
                    <a:pt x="378" y="21"/>
                    <a:pt x="395" y="22"/>
                  </a:cubicBezTo>
                  <a:cubicBezTo>
                    <a:pt x="419" y="23"/>
                    <a:pt x="442" y="24"/>
                    <a:pt x="466" y="25"/>
                  </a:cubicBezTo>
                  <a:cubicBezTo>
                    <a:pt x="482" y="25"/>
                    <a:pt x="499" y="26"/>
                    <a:pt x="515" y="27"/>
                  </a:cubicBezTo>
                  <a:cubicBezTo>
                    <a:pt x="540" y="27"/>
                    <a:pt x="565" y="29"/>
                    <a:pt x="589" y="30"/>
                  </a:cubicBezTo>
                  <a:cubicBezTo>
                    <a:pt x="599" y="30"/>
                    <a:pt x="609" y="31"/>
                    <a:pt x="620" y="32"/>
                  </a:cubicBezTo>
                  <a:cubicBezTo>
                    <a:pt x="635" y="33"/>
                    <a:pt x="651" y="34"/>
                    <a:pt x="667" y="35"/>
                  </a:cubicBezTo>
                  <a:cubicBezTo>
                    <a:pt x="675" y="36"/>
                    <a:pt x="684" y="36"/>
                    <a:pt x="692" y="38"/>
                  </a:cubicBezTo>
                  <a:cubicBezTo>
                    <a:pt x="692" y="38"/>
                    <a:pt x="692" y="38"/>
                    <a:pt x="692" y="38"/>
                  </a:cubicBezTo>
                  <a:cubicBezTo>
                    <a:pt x="693" y="35"/>
                    <a:pt x="695" y="36"/>
                    <a:pt x="697" y="36"/>
                  </a:cubicBezTo>
                  <a:close/>
                </a:path>
              </a:pathLst>
            </a:custGeom>
            <a:solidFill>
              <a:srgbClr val="3C3F4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iṧḻîḍê">
              <a:extLst>
                <a:ext uri="{FF2B5EF4-FFF2-40B4-BE49-F238E27FC236}">
                  <a16:creationId xmlns:a16="http://schemas.microsoft.com/office/drawing/2014/main" id="{BBEFF241-0091-7749-DCC6-AA19D7F8D961}"/>
                </a:ext>
              </a:extLst>
            </p:cNvPr>
            <p:cNvSpPr/>
            <p:nvPr/>
          </p:nvSpPr>
          <p:spPr bwMode="auto">
            <a:xfrm>
              <a:off x="8372475" y="3968751"/>
              <a:ext cx="96838" cy="26988"/>
            </a:xfrm>
            <a:custGeom>
              <a:avLst/>
              <a:gdLst>
                <a:gd name="T0" fmla="*/ 3 w 29"/>
                <a:gd name="T1" fmla="*/ 2 h 8"/>
                <a:gd name="T2" fmla="*/ 19 w 29"/>
                <a:gd name="T3" fmla="*/ 7 h 8"/>
                <a:gd name="T4" fmla="*/ 29 w 29"/>
                <a:gd name="T5" fmla="*/ 7 h 8"/>
                <a:gd name="T6" fmla="*/ 20 w 29"/>
                <a:gd name="T7" fmla="*/ 6 h 8"/>
                <a:gd name="T8" fmla="*/ 5 w 29"/>
                <a:gd name="T9" fmla="*/ 1 h 8"/>
                <a:gd name="T10" fmla="*/ 0 w 29"/>
                <a:gd name="T11" fmla="*/ 3 h 8"/>
                <a:gd name="T12" fmla="*/ 3 w 29"/>
                <a:gd name="T13" fmla="*/ 2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3" y="2"/>
                  </a:moveTo>
                  <a:cubicBezTo>
                    <a:pt x="8" y="4"/>
                    <a:pt x="14" y="4"/>
                    <a:pt x="19" y="7"/>
                  </a:cubicBezTo>
                  <a:cubicBezTo>
                    <a:pt x="23" y="8"/>
                    <a:pt x="26" y="8"/>
                    <a:pt x="29" y="7"/>
                  </a:cubicBezTo>
                  <a:cubicBezTo>
                    <a:pt x="26" y="6"/>
                    <a:pt x="23" y="7"/>
                    <a:pt x="20" y="6"/>
                  </a:cubicBezTo>
                  <a:cubicBezTo>
                    <a:pt x="15" y="3"/>
                    <a:pt x="10" y="3"/>
                    <a:pt x="5" y="1"/>
                  </a:cubicBezTo>
                  <a:cubicBezTo>
                    <a:pt x="3" y="1"/>
                    <a:pt x="1" y="0"/>
                    <a:pt x="0" y="3"/>
                  </a:cubicBezTo>
                  <a:cubicBezTo>
                    <a:pt x="1" y="2"/>
                    <a:pt x="2" y="2"/>
                    <a:pt x="3" y="2"/>
                  </a:cubicBezTo>
                  <a:close/>
                </a:path>
              </a:pathLst>
            </a:custGeom>
            <a:solidFill>
              <a:srgbClr val="3C3F4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iṣļîḍé">
              <a:extLst>
                <a:ext uri="{FF2B5EF4-FFF2-40B4-BE49-F238E27FC236}">
                  <a16:creationId xmlns:a16="http://schemas.microsoft.com/office/drawing/2014/main" id="{8E1B817B-4716-CC71-E6B4-24522B95EF0A}"/>
                </a:ext>
              </a:extLst>
            </p:cNvPr>
            <p:cNvSpPr/>
            <p:nvPr/>
          </p:nvSpPr>
          <p:spPr bwMode="auto">
            <a:xfrm>
              <a:off x="4435475" y="2746376"/>
              <a:ext cx="1765300" cy="538163"/>
            </a:xfrm>
            <a:custGeom>
              <a:avLst/>
              <a:gdLst>
                <a:gd name="T0" fmla="*/ 216 w 535"/>
                <a:gd name="T1" fmla="*/ 162 h 163"/>
                <a:gd name="T2" fmla="*/ 270 w 535"/>
                <a:gd name="T3" fmla="*/ 161 h 163"/>
                <a:gd name="T4" fmla="*/ 309 w 535"/>
                <a:gd name="T5" fmla="*/ 161 h 163"/>
                <a:gd name="T6" fmla="*/ 368 w 535"/>
                <a:gd name="T7" fmla="*/ 156 h 163"/>
                <a:gd name="T8" fmla="*/ 457 w 535"/>
                <a:gd name="T9" fmla="*/ 147 h 163"/>
                <a:gd name="T10" fmla="*/ 503 w 535"/>
                <a:gd name="T11" fmla="*/ 137 h 163"/>
                <a:gd name="T12" fmla="*/ 532 w 535"/>
                <a:gd name="T13" fmla="*/ 107 h 163"/>
                <a:gd name="T14" fmla="*/ 534 w 535"/>
                <a:gd name="T15" fmla="*/ 90 h 163"/>
                <a:gd name="T16" fmla="*/ 533 w 535"/>
                <a:gd name="T17" fmla="*/ 23 h 163"/>
                <a:gd name="T18" fmla="*/ 532 w 535"/>
                <a:gd name="T19" fmla="*/ 0 h 163"/>
                <a:gd name="T20" fmla="*/ 532 w 535"/>
                <a:gd name="T21" fmla="*/ 30 h 163"/>
                <a:gd name="T22" fmla="*/ 525 w 535"/>
                <a:gd name="T23" fmla="*/ 75 h 163"/>
                <a:gd name="T24" fmla="*/ 521 w 535"/>
                <a:gd name="T25" fmla="*/ 94 h 163"/>
                <a:gd name="T26" fmla="*/ 495 w 535"/>
                <a:gd name="T27" fmla="*/ 120 h 163"/>
                <a:gd name="T28" fmla="*/ 451 w 535"/>
                <a:gd name="T29" fmla="*/ 129 h 163"/>
                <a:gd name="T30" fmla="*/ 380 w 535"/>
                <a:gd name="T31" fmla="*/ 138 h 163"/>
                <a:gd name="T32" fmla="*/ 336 w 535"/>
                <a:gd name="T33" fmla="*/ 141 h 163"/>
                <a:gd name="T34" fmla="*/ 310 w 535"/>
                <a:gd name="T35" fmla="*/ 144 h 163"/>
                <a:gd name="T36" fmla="*/ 287 w 535"/>
                <a:gd name="T37" fmla="*/ 145 h 163"/>
                <a:gd name="T38" fmla="*/ 186 w 535"/>
                <a:gd name="T39" fmla="*/ 147 h 163"/>
                <a:gd name="T40" fmla="*/ 81 w 535"/>
                <a:gd name="T41" fmla="*/ 137 h 163"/>
                <a:gd name="T42" fmla="*/ 25 w 535"/>
                <a:gd name="T43" fmla="*/ 115 h 163"/>
                <a:gd name="T44" fmla="*/ 10 w 535"/>
                <a:gd name="T45" fmla="*/ 98 h 163"/>
                <a:gd name="T46" fmla="*/ 0 w 535"/>
                <a:gd name="T47" fmla="*/ 80 h 163"/>
                <a:gd name="T48" fmla="*/ 8 w 535"/>
                <a:gd name="T49" fmla="*/ 118 h 163"/>
                <a:gd name="T50" fmla="*/ 32 w 535"/>
                <a:gd name="T51" fmla="*/ 143 h 163"/>
                <a:gd name="T52" fmla="*/ 71 w 535"/>
                <a:gd name="T53" fmla="*/ 154 h 163"/>
                <a:gd name="T54" fmla="*/ 176 w 535"/>
                <a:gd name="T55" fmla="*/ 162 h 163"/>
                <a:gd name="T56" fmla="*/ 216 w 535"/>
                <a:gd name="T57" fmla="*/ 16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35" h="163">
                  <a:moveTo>
                    <a:pt x="216" y="162"/>
                  </a:moveTo>
                  <a:cubicBezTo>
                    <a:pt x="234" y="162"/>
                    <a:pt x="252" y="162"/>
                    <a:pt x="270" y="161"/>
                  </a:cubicBezTo>
                  <a:cubicBezTo>
                    <a:pt x="283" y="160"/>
                    <a:pt x="296" y="162"/>
                    <a:pt x="309" y="161"/>
                  </a:cubicBezTo>
                  <a:cubicBezTo>
                    <a:pt x="328" y="159"/>
                    <a:pt x="348" y="158"/>
                    <a:pt x="368" y="156"/>
                  </a:cubicBezTo>
                  <a:cubicBezTo>
                    <a:pt x="398" y="153"/>
                    <a:pt x="428" y="153"/>
                    <a:pt x="457" y="147"/>
                  </a:cubicBezTo>
                  <a:cubicBezTo>
                    <a:pt x="473" y="143"/>
                    <a:pt x="488" y="142"/>
                    <a:pt x="503" y="137"/>
                  </a:cubicBezTo>
                  <a:cubicBezTo>
                    <a:pt x="519" y="132"/>
                    <a:pt x="528" y="122"/>
                    <a:pt x="532" y="107"/>
                  </a:cubicBezTo>
                  <a:cubicBezTo>
                    <a:pt x="533" y="101"/>
                    <a:pt x="534" y="95"/>
                    <a:pt x="534" y="90"/>
                  </a:cubicBezTo>
                  <a:cubicBezTo>
                    <a:pt x="535" y="67"/>
                    <a:pt x="534" y="45"/>
                    <a:pt x="533" y="23"/>
                  </a:cubicBezTo>
                  <a:cubicBezTo>
                    <a:pt x="533" y="15"/>
                    <a:pt x="533" y="8"/>
                    <a:pt x="532" y="0"/>
                  </a:cubicBezTo>
                  <a:cubicBezTo>
                    <a:pt x="533" y="10"/>
                    <a:pt x="532" y="20"/>
                    <a:pt x="532" y="30"/>
                  </a:cubicBezTo>
                  <a:cubicBezTo>
                    <a:pt x="532" y="45"/>
                    <a:pt x="526" y="60"/>
                    <a:pt x="525" y="75"/>
                  </a:cubicBezTo>
                  <a:cubicBezTo>
                    <a:pt x="524" y="82"/>
                    <a:pt x="523" y="88"/>
                    <a:pt x="521" y="94"/>
                  </a:cubicBezTo>
                  <a:cubicBezTo>
                    <a:pt x="517" y="107"/>
                    <a:pt x="509" y="116"/>
                    <a:pt x="495" y="120"/>
                  </a:cubicBezTo>
                  <a:cubicBezTo>
                    <a:pt x="481" y="124"/>
                    <a:pt x="466" y="127"/>
                    <a:pt x="451" y="129"/>
                  </a:cubicBezTo>
                  <a:cubicBezTo>
                    <a:pt x="427" y="132"/>
                    <a:pt x="404" y="136"/>
                    <a:pt x="380" y="138"/>
                  </a:cubicBezTo>
                  <a:cubicBezTo>
                    <a:pt x="365" y="139"/>
                    <a:pt x="351" y="141"/>
                    <a:pt x="336" y="141"/>
                  </a:cubicBezTo>
                  <a:cubicBezTo>
                    <a:pt x="328" y="142"/>
                    <a:pt x="319" y="142"/>
                    <a:pt x="310" y="144"/>
                  </a:cubicBezTo>
                  <a:cubicBezTo>
                    <a:pt x="303" y="144"/>
                    <a:pt x="295" y="144"/>
                    <a:pt x="287" y="145"/>
                  </a:cubicBezTo>
                  <a:cubicBezTo>
                    <a:pt x="253" y="147"/>
                    <a:pt x="219" y="148"/>
                    <a:pt x="186" y="147"/>
                  </a:cubicBezTo>
                  <a:cubicBezTo>
                    <a:pt x="151" y="146"/>
                    <a:pt x="116" y="144"/>
                    <a:pt x="81" y="137"/>
                  </a:cubicBezTo>
                  <a:cubicBezTo>
                    <a:pt x="61" y="133"/>
                    <a:pt x="41" y="128"/>
                    <a:pt x="25" y="115"/>
                  </a:cubicBezTo>
                  <a:cubicBezTo>
                    <a:pt x="19" y="110"/>
                    <a:pt x="14" y="104"/>
                    <a:pt x="10" y="98"/>
                  </a:cubicBezTo>
                  <a:cubicBezTo>
                    <a:pt x="6" y="92"/>
                    <a:pt x="3" y="86"/>
                    <a:pt x="0" y="80"/>
                  </a:cubicBezTo>
                  <a:cubicBezTo>
                    <a:pt x="1" y="93"/>
                    <a:pt x="3" y="106"/>
                    <a:pt x="8" y="118"/>
                  </a:cubicBezTo>
                  <a:cubicBezTo>
                    <a:pt x="13" y="130"/>
                    <a:pt x="20" y="138"/>
                    <a:pt x="32" y="143"/>
                  </a:cubicBezTo>
                  <a:cubicBezTo>
                    <a:pt x="45" y="148"/>
                    <a:pt x="58" y="152"/>
                    <a:pt x="71" y="154"/>
                  </a:cubicBezTo>
                  <a:cubicBezTo>
                    <a:pt x="106" y="160"/>
                    <a:pt x="141" y="163"/>
                    <a:pt x="176" y="162"/>
                  </a:cubicBezTo>
                  <a:cubicBezTo>
                    <a:pt x="189" y="162"/>
                    <a:pt x="203" y="163"/>
                    <a:pt x="216" y="162"/>
                  </a:cubicBezTo>
                  <a:close/>
                </a:path>
              </a:pathLst>
            </a:custGeom>
            <a:solidFill>
              <a:srgbClr val="A29F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ïṧļiḓé">
              <a:extLst>
                <a:ext uri="{FF2B5EF4-FFF2-40B4-BE49-F238E27FC236}">
                  <a16:creationId xmlns:a16="http://schemas.microsoft.com/office/drawing/2014/main" id="{6EBBE2D0-C001-F6D7-8B24-D30A82318A7A}"/>
                </a:ext>
              </a:extLst>
            </p:cNvPr>
            <p:cNvSpPr/>
            <p:nvPr/>
          </p:nvSpPr>
          <p:spPr bwMode="auto">
            <a:xfrm>
              <a:off x="4435475" y="2746376"/>
              <a:ext cx="1758950" cy="487363"/>
            </a:xfrm>
            <a:custGeom>
              <a:avLst/>
              <a:gdLst>
                <a:gd name="T0" fmla="*/ 25 w 533"/>
                <a:gd name="T1" fmla="*/ 115 h 148"/>
                <a:gd name="T2" fmla="*/ 81 w 533"/>
                <a:gd name="T3" fmla="*/ 137 h 148"/>
                <a:gd name="T4" fmla="*/ 186 w 533"/>
                <a:gd name="T5" fmla="*/ 147 h 148"/>
                <a:gd name="T6" fmla="*/ 287 w 533"/>
                <a:gd name="T7" fmla="*/ 145 h 148"/>
                <a:gd name="T8" fmla="*/ 310 w 533"/>
                <a:gd name="T9" fmla="*/ 144 h 148"/>
                <a:gd name="T10" fmla="*/ 336 w 533"/>
                <a:gd name="T11" fmla="*/ 141 h 148"/>
                <a:gd name="T12" fmla="*/ 380 w 533"/>
                <a:gd name="T13" fmla="*/ 138 h 148"/>
                <a:gd name="T14" fmla="*/ 451 w 533"/>
                <a:gd name="T15" fmla="*/ 129 h 148"/>
                <a:gd name="T16" fmla="*/ 495 w 533"/>
                <a:gd name="T17" fmla="*/ 120 h 148"/>
                <a:gd name="T18" fmla="*/ 521 w 533"/>
                <a:gd name="T19" fmla="*/ 94 h 148"/>
                <a:gd name="T20" fmla="*/ 525 w 533"/>
                <a:gd name="T21" fmla="*/ 75 h 148"/>
                <a:gd name="T22" fmla="*/ 532 w 533"/>
                <a:gd name="T23" fmla="*/ 30 h 148"/>
                <a:gd name="T24" fmla="*/ 532 w 533"/>
                <a:gd name="T25" fmla="*/ 0 h 148"/>
                <a:gd name="T26" fmla="*/ 531 w 533"/>
                <a:gd name="T27" fmla="*/ 17 h 148"/>
                <a:gd name="T28" fmla="*/ 521 w 533"/>
                <a:gd name="T29" fmla="*/ 89 h 148"/>
                <a:gd name="T30" fmla="*/ 490 w 533"/>
                <a:gd name="T31" fmla="*/ 120 h 148"/>
                <a:gd name="T32" fmla="*/ 473 w 533"/>
                <a:gd name="T33" fmla="*/ 124 h 148"/>
                <a:gd name="T34" fmla="*/ 427 w 533"/>
                <a:gd name="T35" fmla="*/ 131 h 148"/>
                <a:gd name="T36" fmla="*/ 377 w 533"/>
                <a:gd name="T37" fmla="*/ 137 h 148"/>
                <a:gd name="T38" fmla="*/ 315 w 533"/>
                <a:gd name="T39" fmla="*/ 142 h 148"/>
                <a:gd name="T40" fmla="*/ 247 w 533"/>
                <a:gd name="T41" fmla="*/ 145 h 148"/>
                <a:gd name="T42" fmla="*/ 137 w 533"/>
                <a:gd name="T43" fmla="*/ 143 h 148"/>
                <a:gd name="T44" fmla="*/ 60 w 533"/>
                <a:gd name="T45" fmla="*/ 131 h 148"/>
                <a:gd name="T46" fmla="*/ 7 w 533"/>
                <a:gd name="T47" fmla="*/ 90 h 148"/>
                <a:gd name="T48" fmla="*/ 0 w 533"/>
                <a:gd name="T49" fmla="*/ 80 h 148"/>
                <a:gd name="T50" fmla="*/ 10 w 533"/>
                <a:gd name="T51" fmla="*/ 98 h 148"/>
                <a:gd name="T52" fmla="*/ 25 w 533"/>
                <a:gd name="T53" fmla="*/ 11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3" h="148">
                  <a:moveTo>
                    <a:pt x="25" y="115"/>
                  </a:moveTo>
                  <a:cubicBezTo>
                    <a:pt x="41" y="128"/>
                    <a:pt x="61" y="133"/>
                    <a:pt x="81" y="137"/>
                  </a:cubicBezTo>
                  <a:cubicBezTo>
                    <a:pt x="116" y="144"/>
                    <a:pt x="151" y="146"/>
                    <a:pt x="186" y="147"/>
                  </a:cubicBezTo>
                  <a:cubicBezTo>
                    <a:pt x="219" y="148"/>
                    <a:pt x="253" y="147"/>
                    <a:pt x="287" y="145"/>
                  </a:cubicBezTo>
                  <a:cubicBezTo>
                    <a:pt x="295" y="144"/>
                    <a:pt x="303" y="144"/>
                    <a:pt x="310" y="144"/>
                  </a:cubicBezTo>
                  <a:cubicBezTo>
                    <a:pt x="319" y="142"/>
                    <a:pt x="328" y="142"/>
                    <a:pt x="336" y="141"/>
                  </a:cubicBezTo>
                  <a:cubicBezTo>
                    <a:pt x="351" y="141"/>
                    <a:pt x="365" y="139"/>
                    <a:pt x="380" y="138"/>
                  </a:cubicBezTo>
                  <a:cubicBezTo>
                    <a:pt x="404" y="136"/>
                    <a:pt x="427" y="132"/>
                    <a:pt x="451" y="129"/>
                  </a:cubicBezTo>
                  <a:cubicBezTo>
                    <a:pt x="466" y="127"/>
                    <a:pt x="481" y="124"/>
                    <a:pt x="495" y="120"/>
                  </a:cubicBezTo>
                  <a:cubicBezTo>
                    <a:pt x="509" y="116"/>
                    <a:pt x="517" y="107"/>
                    <a:pt x="521" y="94"/>
                  </a:cubicBezTo>
                  <a:cubicBezTo>
                    <a:pt x="523" y="88"/>
                    <a:pt x="524" y="82"/>
                    <a:pt x="525" y="75"/>
                  </a:cubicBezTo>
                  <a:cubicBezTo>
                    <a:pt x="526" y="60"/>
                    <a:pt x="532" y="45"/>
                    <a:pt x="532" y="30"/>
                  </a:cubicBezTo>
                  <a:cubicBezTo>
                    <a:pt x="532" y="20"/>
                    <a:pt x="533" y="10"/>
                    <a:pt x="532" y="0"/>
                  </a:cubicBezTo>
                  <a:cubicBezTo>
                    <a:pt x="532" y="6"/>
                    <a:pt x="531" y="12"/>
                    <a:pt x="531" y="17"/>
                  </a:cubicBezTo>
                  <a:cubicBezTo>
                    <a:pt x="531" y="42"/>
                    <a:pt x="524" y="65"/>
                    <a:pt x="521" y="89"/>
                  </a:cubicBezTo>
                  <a:cubicBezTo>
                    <a:pt x="518" y="106"/>
                    <a:pt x="508" y="116"/>
                    <a:pt x="490" y="120"/>
                  </a:cubicBezTo>
                  <a:cubicBezTo>
                    <a:pt x="485" y="121"/>
                    <a:pt x="479" y="123"/>
                    <a:pt x="473" y="124"/>
                  </a:cubicBezTo>
                  <a:cubicBezTo>
                    <a:pt x="458" y="127"/>
                    <a:pt x="443" y="129"/>
                    <a:pt x="427" y="131"/>
                  </a:cubicBezTo>
                  <a:cubicBezTo>
                    <a:pt x="410" y="133"/>
                    <a:pt x="394" y="135"/>
                    <a:pt x="377" y="137"/>
                  </a:cubicBezTo>
                  <a:cubicBezTo>
                    <a:pt x="356" y="139"/>
                    <a:pt x="336" y="140"/>
                    <a:pt x="315" y="142"/>
                  </a:cubicBezTo>
                  <a:cubicBezTo>
                    <a:pt x="293" y="143"/>
                    <a:pt x="270" y="145"/>
                    <a:pt x="247" y="145"/>
                  </a:cubicBezTo>
                  <a:cubicBezTo>
                    <a:pt x="211" y="146"/>
                    <a:pt x="174" y="146"/>
                    <a:pt x="137" y="143"/>
                  </a:cubicBezTo>
                  <a:cubicBezTo>
                    <a:pt x="111" y="141"/>
                    <a:pt x="85" y="138"/>
                    <a:pt x="60" y="131"/>
                  </a:cubicBezTo>
                  <a:cubicBezTo>
                    <a:pt x="37" y="124"/>
                    <a:pt x="18" y="113"/>
                    <a:pt x="7" y="90"/>
                  </a:cubicBezTo>
                  <a:cubicBezTo>
                    <a:pt x="5" y="86"/>
                    <a:pt x="3" y="83"/>
                    <a:pt x="0" y="80"/>
                  </a:cubicBezTo>
                  <a:cubicBezTo>
                    <a:pt x="3" y="86"/>
                    <a:pt x="6" y="92"/>
                    <a:pt x="10" y="98"/>
                  </a:cubicBezTo>
                  <a:cubicBezTo>
                    <a:pt x="14" y="104"/>
                    <a:pt x="19" y="110"/>
                    <a:pt x="25" y="115"/>
                  </a:cubicBezTo>
                  <a:close/>
                </a:path>
              </a:pathLst>
            </a:custGeom>
            <a:solidFill>
              <a:srgbClr val="A29F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íš1îḓê">
              <a:extLst>
                <a:ext uri="{FF2B5EF4-FFF2-40B4-BE49-F238E27FC236}">
                  <a16:creationId xmlns:a16="http://schemas.microsoft.com/office/drawing/2014/main" id="{C941A2F9-A273-30A0-DC05-E12E615582AF}"/>
                </a:ext>
              </a:extLst>
            </p:cNvPr>
            <p:cNvSpPr/>
            <p:nvPr/>
          </p:nvSpPr>
          <p:spPr bwMode="auto">
            <a:xfrm>
              <a:off x="6224588" y="2087563"/>
              <a:ext cx="152400" cy="388938"/>
            </a:xfrm>
            <a:custGeom>
              <a:avLst/>
              <a:gdLst>
                <a:gd name="T0" fmla="*/ 9 w 46"/>
                <a:gd name="T1" fmla="*/ 116 h 118"/>
                <a:gd name="T2" fmla="*/ 44 w 46"/>
                <a:gd name="T3" fmla="*/ 108 h 118"/>
                <a:gd name="T4" fmla="*/ 44 w 46"/>
                <a:gd name="T5" fmla="*/ 50 h 118"/>
                <a:gd name="T6" fmla="*/ 34 w 46"/>
                <a:gd name="T7" fmla="*/ 10 h 118"/>
                <a:gd name="T8" fmla="*/ 22 w 46"/>
                <a:gd name="T9" fmla="*/ 1 h 118"/>
                <a:gd name="T10" fmla="*/ 6 w 46"/>
                <a:gd name="T11" fmla="*/ 1 h 118"/>
                <a:gd name="T12" fmla="*/ 2 w 46"/>
                <a:gd name="T13" fmla="*/ 6 h 118"/>
                <a:gd name="T14" fmla="*/ 1 w 46"/>
                <a:gd name="T15" fmla="*/ 49 h 118"/>
                <a:gd name="T16" fmla="*/ 1 w 46"/>
                <a:gd name="T17" fmla="*/ 116 h 118"/>
                <a:gd name="T18" fmla="*/ 9 w 46"/>
                <a:gd name="T19" fmla="*/ 116 h 118"/>
                <a:gd name="T20" fmla="*/ 31 w 46"/>
                <a:gd name="T21" fmla="*/ 34 h 118"/>
                <a:gd name="T22" fmla="*/ 36 w 46"/>
                <a:gd name="T23" fmla="*/ 40 h 118"/>
                <a:gd name="T24" fmla="*/ 32 w 46"/>
                <a:gd name="T25" fmla="*/ 46 h 118"/>
                <a:gd name="T26" fmla="*/ 28 w 46"/>
                <a:gd name="T27" fmla="*/ 39 h 118"/>
                <a:gd name="T28" fmla="*/ 31 w 46"/>
                <a:gd name="T29" fmla="*/ 34 h 118"/>
                <a:gd name="T30" fmla="*/ 13 w 46"/>
                <a:gd name="T31" fmla="*/ 13 h 118"/>
                <a:gd name="T32" fmla="*/ 20 w 46"/>
                <a:gd name="T33" fmla="*/ 11 h 118"/>
                <a:gd name="T34" fmla="*/ 28 w 46"/>
                <a:gd name="T35" fmla="*/ 16 h 118"/>
                <a:gd name="T36" fmla="*/ 29 w 46"/>
                <a:gd name="T37" fmla="*/ 20 h 118"/>
                <a:gd name="T38" fmla="*/ 25 w 46"/>
                <a:gd name="T39" fmla="*/ 21 h 118"/>
                <a:gd name="T40" fmla="*/ 13 w 46"/>
                <a:gd name="T41" fmla="*/ 18 h 118"/>
                <a:gd name="T42" fmla="*/ 10 w 46"/>
                <a:gd name="T43" fmla="*/ 16 h 118"/>
                <a:gd name="T44" fmla="*/ 13 w 46"/>
                <a:gd name="T45" fmla="*/ 1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 h="118">
                  <a:moveTo>
                    <a:pt x="9" y="116"/>
                  </a:moveTo>
                  <a:cubicBezTo>
                    <a:pt x="22" y="118"/>
                    <a:pt x="34" y="114"/>
                    <a:pt x="44" y="108"/>
                  </a:cubicBezTo>
                  <a:cubicBezTo>
                    <a:pt x="45" y="89"/>
                    <a:pt x="46" y="69"/>
                    <a:pt x="44" y="50"/>
                  </a:cubicBezTo>
                  <a:cubicBezTo>
                    <a:pt x="43" y="36"/>
                    <a:pt x="41" y="23"/>
                    <a:pt x="34" y="10"/>
                  </a:cubicBezTo>
                  <a:cubicBezTo>
                    <a:pt x="31" y="5"/>
                    <a:pt x="27" y="2"/>
                    <a:pt x="22" y="1"/>
                  </a:cubicBezTo>
                  <a:cubicBezTo>
                    <a:pt x="17" y="0"/>
                    <a:pt x="12" y="0"/>
                    <a:pt x="6" y="1"/>
                  </a:cubicBezTo>
                  <a:cubicBezTo>
                    <a:pt x="4" y="1"/>
                    <a:pt x="2" y="3"/>
                    <a:pt x="2" y="6"/>
                  </a:cubicBezTo>
                  <a:cubicBezTo>
                    <a:pt x="2" y="20"/>
                    <a:pt x="2" y="35"/>
                    <a:pt x="1" y="49"/>
                  </a:cubicBezTo>
                  <a:cubicBezTo>
                    <a:pt x="1" y="71"/>
                    <a:pt x="0" y="94"/>
                    <a:pt x="1" y="116"/>
                  </a:cubicBezTo>
                  <a:cubicBezTo>
                    <a:pt x="4" y="115"/>
                    <a:pt x="6" y="116"/>
                    <a:pt x="9" y="116"/>
                  </a:cubicBezTo>
                  <a:close/>
                  <a:moveTo>
                    <a:pt x="31" y="34"/>
                  </a:moveTo>
                  <a:cubicBezTo>
                    <a:pt x="35" y="34"/>
                    <a:pt x="36" y="37"/>
                    <a:pt x="36" y="40"/>
                  </a:cubicBezTo>
                  <a:cubicBezTo>
                    <a:pt x="36" y="43"/>
                    <a:pt x="36" y="46"/>
                    <a:pt x="32" y="46"/>
                  </a:cubicBezTo>
                  <a:cubicBezTo>
                    <a:pt x="27" y="46"/>
                    <a:pt x="28" y="42"/>
                    <a:pt x="28" y="39"/>
                  </a:cubicBezTo>
                  <a:cubicBezTo>
                    <a:pt x="27" y="36"/>
                    <a:pt x="27" y="34"/>
                    <a:pt x="31" y="34"/>
                  </a:cubicBezTo>
                  <a:close/>
                  <a:moveTo>
                    <a:pt x="13" y="13"/>
                  </a:moveTo>
                  <a:cubicBezTo>
                    <a:pt x="15" y="11"/>
                    <a:pt x="17" y="11"/>
                    <a:pt x="20" y="11"/>
                  </a:cubicBezTo>
                  <a:cubicBezTo>
                    <a:pt x="24" y="11"/>
                    <a:pt x="26" y="13"/>
                    <a:pt x="28" y="16"/>
                  </a:cubicBezTo>
                  <a:cubicBezTo>
                    <a:pt x="29" y="17"/>
                    <a:pt x="30" y="18"/>
                    <a:pt x="29" y="20"/>
                  </a:cubicBezTo>
                  <a:cubicBezTo>
                    <a:pt x="28" y="21"/>
                    <a:pt x="26" y="21"/>
                    <a:pt x="25" y="21"/>
                  </a:cubicBezTo>
                  <a:cubicBezTo>
                    <a:pt x="21" y="18"/>
                    <a:pt x="17" y="19"/>
                    <a:pt x="13" y="18"/>
                  </a:cubicBezTo>
                  <a:cubicBezTo>
                    <a:pt x="12" y="18"/>
                    <a:pt x="10" y="18"/>
                    <a:pt x="10" y="16"/>
                  </a:cubicBezTo>
                  <a:cubicBezTo>
                    <a:pt x="10" y="14"/>
                    <a:pt x="11" y="14"/>
                    <a:pt x="13" y="13"/>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isḻîḍê">
              <a:extLst>
                <a:ext uri="{FF2B5EF4-FFF2-40B4-BE49-F238E27FC236}">
                  <a16:creationId xmlns:a16="http://schemas.microsoft.com/office/drawing/2014/main" id="{B2ED99F3-D09A-CE79-6175-604FEFE812F8}"/>
                </a:ext>
              </a:extLst>
            </p:cNvPr>
            <p:cNvSpPr/>
            <p:nvPr/>
          </p:nvSpPr>
          <p:spPr bwMode="auto">
            <a:xfrm>
              <a:off x="4214813" y="2063751"/>
              <a:ext cx="141288" cy="415925"/>
            </a:xfrm>
            <a:custGeom>
              <a:avLst/>
              <a:gdLst>
                <a:gd name="T0" fmla="*/ 21 w 43"/>
                <a:gd name="T1" fmla="*/ 123 h 126"/>
                <a:gd name="T2" fmla="*/ 43 w 43"/>
                <a:gd name="T3" fmla="*/ 126 h 126"/>
                <a:gd name="T4" fmla="*/ 41 w 43"/>
                <a:gd name="T5" fmla="*/ 94 h 126"/>
                <a:gd name="T6" fmla="*/ 39 w 43"/>
                <a:gd name="T7" fmla="*/ 37 h 126"/>
                <a:gd name="T8" fmla="*/ 40 w 43"/>
                <a:gd name="T9" fmla="*/ 3 h 126"/>
                <a:gd name="T10" fmla="*/ 37 w 43"/>
                <a:gd name="T11" fmla="*/ 0 h 126"/>
                <a:gd name="T12" fmla="*/ 19 w 43"/>
                <a:gd name="T13" fmla="*/ 3 h 126"/>
                <a:gd name="T14" fmla="*/ 2 w 43"/>
                <a:gd name="T15" fmla="*/ 21 h 126"/>
                <a:gd name="T16" fmla="*/ 0 w 43"/>
                <a:gd name="T17" fmla="*/ 51 h 126"/>
                <a:gd name="T18" fmla="*/ 4 w 43"/>
                <a:gd name="T19" fmla="*/ 114 h 126"/>
                <a:gd name="T20" fmla="*/ 21 w 43"/>
                <a:gd name="T21" fmla="*/ 123 h 126"/>
                <a:gd name="T22" fmla="*/ 26 w 43"/>
                <a:gd name="T23" fmla="*/ 8 h 126"/>
                <a:gd name="T24" fmla="*/ 32 w 43"/>
                <a:gd name="T25" fmla="*/ 11 h 126"/>
                <a:gd name="T26" fmla="*/ 30 w 43"/>
                <a:gd name="T27" fmla="*/ 16 h 126"/>
                <a:gd name="T28" fmla="*/ 29 w 43"/>
                <a:gd name="T29" fmla="*/ 17 h 126"/>
                <a:gd name="T30" fmla="*/ 17 w 43"/>
                <a:gd name="T31" fmla="*/ 32 h 126"/>
                <a:gd name="T32" fmla="*/ 12 w 43"/>
                <a:gd name="T33" fmla="*/ 37 h 126"/>
                <a:gd name="T34" fmla="*/ 8 w 43"/>
                <a:gd name="T35" fmla="*/ 29 h 126"/>
                <a:gd name="T36" fmla="*/ 26 w 43"/>
                <a:gd name="T37" fmla="*/ 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 h="126">
                  <a:moveTo>
                    <a:pt x="21" y="123"/>
                  </a:moveTo>
                  <a:cubicBezTo>
                    <a:pt x="28" y="126"/>
                    <a:pt x="36" y="125"/>
                    <a:pt x="43" y="126"/>
                  </a:cubicBezTo>
                  <a:cubicBezTo>
                    <a:pt x="42" y="115"/>
                    <a:pt x="42" y="105"/>
                    <a:pt x="41" y="94"/>
                  </a:cubicBezTo>
                  <a:cubicBezTo>
                    <a:pt x="39" y="75"/>
                    <a:pt x="39" y="56"/>
                    <a:pt x="39" y="37"/>
                  </a:cubicBezTo>
                  <a:cubicBezTo>
                    <a:pt x="39" y="26"/>
                    <a:pt x="39" y="15"/>
                    <a:pt x="40" y="3"/>
                  </a:cubicBezTo>
                  <a:cubicBezTo>
                    <a:pt x="40" y="1"/>
                    <a:pt x="40" y="0"/>
                    <a:pt x="37" y="0"/>
                  </a:cubicBezTo>
                  <a:cubicBezTo>
                    <a:pt x="31" y="1"/>
                    <a:pt x="25" y="2"/>
                    <a:pt x="19" y="3"/>
                  </a:cubicBezTo>
                  <a:cubicBezTo>
                    <a:pt x="9" y="5"/>
                    <a:pt x="3" y="11"/>
                    <a:pt x="2" y="21"/>
                  </a:cubicBezTo>
                  <a:cubicBezTo>
                    <a:pt x="1" y="31"/>
                    <a:pt x="1" y="41"/>
                    <a:pt x="0" y="51"/>
                  </a:cubicBezTo>
                  <a:cubicBezTo>
                    <a:pt x="0" y="72"/>
                    <a:pt x="2" y="93"/>
                    <a:pt x="4" y="114"/>
                  </a:cubicBezTo>
                  <a:cubicBezTo>
                    <a:pt x="8" y="120"/>
                    <a:pt x="15" y="121"/>
                    <a:pt x="21" y="123"/>
                  </a:cubicBezTo>
                  <a:close/>
                  <a:moveTo>
                    <a:pt x="26" y="8"/>
                  </a:moveTo>
                  <a:cubicBezTo>
                    <a:pt x="29" y="8"/>
                    <a:pt x="31" y="9"/>
                    <a:pt x="32" y="11"/>
                  </a:cubicBezTo>
                  <a:cubicBezTo>
                    <a:pt x="33" y="14"/>
                    <a:pt x="31" y="15"/>
                    <a:pt x="30" y="16"/>
                  </a:cubicBezTo>
                  <a:cubicBezTo>
                    <a:pt x="29" y="17"/>
                    <a:pt x="29" y="17"/>
                    <a:pt x="29" y="17"/>
                  </a:cubicBezTo>
                  <a:cubicBezTo>
                    <a:pt x="22" y="19"/>
                    <a:pt x="18" y="24"/>
                    <a:pt x="17" y="32"/>
                  </a:cubicBezTo>
                  <a:cubicBezTo>
                    <a:pt x="17" y="34"/>
                    <a:pt x="15" y="37"/>
                    <a:pt x="12" y="37"/>
                  </a:cubicBezTo>
                  <a:cubicBezTo>
                    <a:pt x="8" y="36"/>
                    <a:pt x="8" y="32"/>
                    <a:pt x="8" y="29"/>
                  </a:cubicBezTo>
                  <a:cubicBezTo>
                    <a:pt x="7" y="18"/>
                    <a:pt x="18" y="10"/>
                    <a:pt x="26" y="8"/>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íśľïdê">
              <a:extLst>
                <a:ext uri="{FF2B5EF4-FFF2-40B4-BE49-F238E27FC236}">
                  <a16:creationId xmlns:a16="http://schemas.microsoft.com/office/drawing/2014/main" id="{0F252698-2F8E-1403-C384-78C0CA43CA1A}"/>
                </a:ext>
              </a:extLst>
            </p:cNvPr>
            <p:cNvSpPr/>
            <p:nvPr/>
          </p:nvSpPr>
          <p:spPr bwMode="auto">
            <a:xfrm>
              <a:off x="4878388" y="5027613"/>
              <a:ext cx="614363" cy="138113"/>
            </a:xfrm>
            <a:custGeom>
              <a:avLst/>
              <a:gdLst>
                <a:gd name="T0" fmla="*/ 186 w 186"/>
                <a:gd name="T1" fmla="*/ 26 h 42"/>
                <a:gd name="T2" fmla="*/ 182 w 186"/>
                <a:gd name="T3" fmla="*/ 21 h 42"/>
                <a:gd name="T4" fmla="*/ 124 w 186"/>
                <a:gd name="T5" fmla="*/ 2 h 42"/>
                <a:gd name="T6" fmla="*/ 95 w 186"/>
                <a:gd name="T7" fmla="*/ 3 h 42"/>
                <a:gd name="T8" fmla="*/ 48 w 186"/>
                <a:gd name="T9" fmla="*/ 17 h 42"/>
                <a:gd name="T10" fmla="*/ 9 w 186"/>
                <a:gd name="T11" fmla="*/ 30 h 42"/>
                <a:gd name="T12" fmla="*/ 3 w 186"/>
                <a:gd name="T13" fmla="*/ 42 h 42"/>
                <a:gd name="T14" fmla="*/ 38 w 186"/>
                <a:gd name="T15" fmla="*/ 38 h 42"/>
                <a:gd name="T16" fmla="*/ 75 w 186"/>
                <a:gd name="T17" fmla="*/ 35 h 42"/>
                <a:gd name="T18" fmla="*/ 110 w 186"/>
                <a:gd name="T19" fmla="*/ 33 h 42"/>
                <a:gd name="T20" fmla="*/ 136 w 186"/>
                <a:gd name="T21" fmla="*/ 34 h 42"/>
                <a:gd name="T22" fmla="*/ 141 w 186"/>
                <a:gd name="T23" fmla="*/ 32 h 42"/>
                <a:gd name="T24" fmla="*/ 151 w 186"/>
                <a:gd name="T25" fmla="*/ 28 h 42"/>
                <a:gd name="T26" fmla="*/ 186 w 186"/>
                <a:gd name="T27" fmla="*/ 2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6" h="42">
                  <a:moveTo>
                    <a:pt x="186" y="26"/>
                  </a:moveTo>
                  <a:cubicBezTo>
                    <a:pt x="186" y="23"/>
                    <a:pt x="184" y="22"/>
                    <a:pt x="182" y="21"/>
                  </a:cubicBezTo>
                  <a:cubicBezTo>
                    <a:pt x="164" y="12"/>
                    <a:pt x="144" y="7"/>
                    <a:pt x="124" y="2"/>
                  </a:cubicBezTo>
                  <a:cubicBezTo>
                    <a:pt x="114" y="0"/>
                    <a:pt x="105" y="0"/>
                    <a:pt x="95" y="3"/>
                  </a:cubicBezTo>
                  <a:cubicBezTo>
                    <a:pt x="79" y="8"/>
                    <a:pt x="63" y="13"/>
                    <a:pt x="48" y="17"/>
                  </a:cubicBezTo>
                  <a:cubicBezTo>
                    <a:pt x="35" y="21"/>
                    <a:pt x="22" y="25"/>
                    <a:pt x="9" y="30"/>
                  </a:cubicBezTo>
                  <a:cubicBezTo>
                    <a:pt x="1" y="32"/>
                    <a:pt x="0" y="34"/>
                    <a:pt x="3" y="42"/>
                  </a:cubicBezTo>
                  <a:cubicBezTo>
                    <a:pt x="15" y="42"/>
                    <a:pt x="27" y="39"/>
                    <a:pt x="38" y="38"/>
                  </a:cubicBezTo>
                  <a:cubicBezTo>
                    <a:pt x="51" y="38"/>
                    <a:pt x="62" y="35"/>
                    <a:pt x="75" y="35"/>
                  </a:cubicBezTo>
                  <a:cubicBezTo>
                    <a:pt x="86" y="35"/>
                    <a:pt x="98" y="33"/>
                    <a:pt x="110" y="33"/>
                  </a:cubicBezTo>
                  <a:cubicBezTo>
                    <a:pt x="118" y="34"/>
                    <a:pt x="127" y="34"/>
                    <a:pt x="136" y="34"/>
                  </a:cubicBezTo>
                  <a:cubicBezTo>
                    <a:pt x="138" y="34"/>
                    <a:pt x="139" y="34"/>
                    <a:pt x="141" y="32"/>
                  </a:cubicBezTo>
                  <a:cubicBezTo>
                    <a:pt x="143" y="28"/>
                    <a:pt x="147" y="28"/>
                    <a:pt x="151" y="28"/>
                  </a:cubicBezTo>
                  <a:cubicBezTo>
                    <a:pt x="163" y="28"/>
                    <a:pt x="174" y="27"/>
                    <a:pt x="186" y="26"/>
                  </a:cubicBezTo>
                  <a:close/>
                </a:path>
              </a:pathLst>
            </a:custGeom>
            <a:solidFill>
              <a:srgbClr val="E5E5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îśliḋe">
              <a:extLst>
                <a:ext uri="{FF2B5EF4-FFF2-40B4-BE49-F238E27FC236}">
                  <a16:creationId xmlns:a16="http://schemas.microsoft.com/office/drawing/2014/main" id="{E56B3E92-437E-741E-0ACF-0D4063A36F68}"/>
                </a:ext>
              </a:extLst>
            </p:cNvPr>
            <p:cNvSpPr/>
            <p:nvPr/>
          </p:nvSpPr>
          <p:spPr bwMode="auto">
            <a:xfrm>
              <a:off x="5362575" y="5149851"/>
              <a:ext cx="696913" cy="61913"/>
            </a:xfrm>
            <a:custGeom>
              <a:avLst/>
              <a:gdLst>
                <a:gd name="T0" fmla="*/ 12 w 211"/>
                <a:gd name="T1" fmla="*/ 17 h 19"/>
                <a:gd name="T2" fmla="*/ 41 w 211"/>
                <a:gd name="T3" fmla="*/ 18 h 19"/>
                <a:gd name="T4" fmla="*/ 128 w 211"/>
                <a:gd name="T5" fmla="*/ 18 h 19"/>
                <a:gd name="T6" fmla="*/ 196 w 211"/>
                <a:gd name="T7" fmla="*/ 16 h 19"/>
                <a:gd name="T8" fmla="*/ 205 w 211"/>
                <a:gd name="T9" fmla="*/ 14 h 19"/>
                <a:gd name="T10" fmla="*/ 210 w 211"/>
                <a:gd name="T11" fmla="*/ 4 h 19"/>
                <a:gd name="T12" fmla="*/ 204 w 211"/>
                <a:gd name="T13" fmla="*/ 2 h 19"/>
                <a:gd name="T14" fmla="*/ 182 w 211"/>
                <a:gd name="T15" fmla="*/ 1 h 19"/>
                <a:gd name="T16" fmla="*/ 85 w 211"/>
                <a:gd name="T17" fmla="*/ 1 h 19"/>
                <a:gd name="T18" fmla="*/ 23 w 211"/>
                <a:gd name="T19" fmla="*/ 1 h 19"/>
                <a:gd name="T20" fmla="*/ 6 w 211"/>
                <a:gd name="T21" fmla="*/ 1 h 19"/>
                <a:gd name="T22" fmla="*/ 2 w 211"/>
                <a:gd name="T23" fmla="*/ 4 h 19"/>
                <a:gd name="T24" fmla="*/ 12 w 211"/>
                <a:gd name="T25"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1" h="19">
                  <a:moveTo>
                    <a:pt x="12" y="17"/>
                  </a:moveTo>
                  <a:cubicBezTo>
                    <a:pt x="22" y="17"/>
                    <a:pt x="31" y="17"/>
                    <a:pt x="41" y="18"/>
                  </a:cubicBezTo>
                  <a:cubicBezTo>
                    <a:pt x="70" y="19"/>
                    <a:pt x="99" y="16"/>
                    <a:pt x="128" y="18"/>
                  </a:cubicBezTo>
                  <a:cubicBezTo>
                    <a:pt x="151" y="19"/>
                    <a:pt x="173" y="17"/>
                    <a:pt x="196" y="16"/>
                  </a:cubicBezTo>
                  <a:cubicBezTo>
                    <a:pt x="199" y="16"/>
                    <a:pt x="203" y="15"/>
                    <a:pt x="205" y="14"/>
                  </a:cubicBezTo>
                  <a:cubicBezTo>
                    <a:pt x="208" y="13"/>
                    <a:pt x="211" y="7"/>
                    <a:pt x="210" y="4"/>
                  </a:cubicBezTo>
                  <a:cubicBezTo>
                    <a:pt x="209" y="1"/>
                    <a:pt x="206" y="2"/>
                    <a:pt x="204" y="2"/>
                  </a:cubicBezTo>
                  <a:cubicBezTo>
                    <a:pt x="197" y="2"/>
                    <a:pt x="189" y="1"/>
                    <a:pt x="182" y="1"/>
                  </a:cubicBezTo>
                  <a:cubicBezTo>
                    <a:pt x="150" y="1"/>
                    <a:pt x="118" y="1"/>
                    <a:pt x="85" y="1"/>
                  </a:cubicBezTo>
                  <a:cubicBezTo>
                    <a:pt x="65" y="0"/>
                    <a:pt x="44" y="0"/>
                    <a:pt x="23" y="1"/>
                  </a:cubicBezTo>
                  <a:cubicBezTo>
                    <a:pt x="17" y="1"/>
                    <a:pt x="12" y="1"/>
                    <a:pt x="6" y="1"/>
                  </a:cubicBezTo>
                  <a:cubicBezTo>
                    <a:pt x="4" y="1"/>
                    <a:pt x="3" y="1"/>
                    <a:pt x="2" y="4"/>
                  </a:cubicBezTo>
                  <a:cubicBezTo>
                    <a:pt x="0" y="11"/>
                    <a:pt x="4" y="17"/>
                    <a:pt x="12" y="17"/>
                  </a:cubicBezTo>
                  <a:close/>
                </a:path>
              </a:pathLst>
            </a:custGeom>
            <a:solidFill>
              <a:srgbClr val="555B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íśļíḑe">
              <a:extLst>
                <a:ext uri="{FF2B5EF4-FFF2-40B4-BE49-F238E27FC236}">
                  <a16:creationId xmlns:a16="http://schemas.microsoft.com/office/drawing/2014/main" id="{08E504E5-F348-35B3-2989-9797036ED25D}"/>
                </a:ext>
              </a:extLst>
            </p:cNvPr>
            <p:cNvSpPr/>
            <p:nvPr/>
          </p:nvSpPr>
          <p:spPr bwMode="auto">
            <a:xfrm>
              <a:off x="5068888" y="3490913"/>
              <a:ext cx="469900" cy="122238"/>
            </a:xfrm>
            <a:custGeom>
              <a:avLst/>
              <a:gdLst>
                <a:gd name="T0" fmla="*/ 136 w 142"/>
                <a:gd name="T1" fmla="*/ 1 h 37"/>
                <a:gd name="T2" fmla="*/ 63 w 142"/>
                <a:gd name="T3" fmla="*/ 11 h 37"/>
                <a:gd name="T4" fmla="*/ 6 w 142"/>
                <a:gd name="T5" fmla="*/ 4 h 37"/>
                <a:gd name="T6" fmla="*/ 3 w 142"/>
                <a:gd name="T7" fmla="*/ 5 h 37"/>
                <a:gd name="T8" fmla="*/ 10 w 142"/>
                <a:gd name="T9" fmla="*/ 25 h 37"/>
                <a:gd name="T10" fmla="*/ 67 w 142"/>
                <a:gd name="T11" fmla="*/ 37 h 37"/>
                <a:gd name="T12" fmla="*/ 127 w 142"/>
                <a:gd name="T13" fmla="*/ 27 h 37"/>
                <a:gd name="T14" fmla="*/ 142 w 142"/>
                <a:gd name="T15" fmla="*/ 6 h 37"/>
                <a:gd name="T16" fmla="*/ 136 w 142"/>
                <a:gd name="T17" fmla="*/ 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37">
                  <a:moveTo>
                    <a:pt x="136" y="1"/>
                  </a:moveTo>
                  <a:cubicBezTo>
                    <a:pt x="112" y="7"/>
                    <a:pt x="87" y="11"/>
                    <a:pt x="63" y="11"/>
                  </a:cubicBezTo>
                  <a:cubicBezTo>
                    <a:pt x="44" y="11"/>
                    <a:pt x="25" y="9"/>
                    <a:pt x="6" y="4"/>
                  </a:cubicBezTo>
                  <a:cubicBezTo>
                    <a:pt x="5" y="4"/>
                    <a:pt x="4" y="3"/>
                    <a:pt x="3" y="5"/>
                  </a:cubicBezTo>
                  <a:cubicBezTo>
                    <a:pt x="0" y="11"/>
                    <a:pt x="4" y="21"/>
                    <a:pt x="10" y="25"/>
                  </a:cubicBezTo>
                  <a:cubicBezTo>
                    <a:pt x="28" y="33"/>
                    <a:pt x="47" y="37"/>
                    <a:pt x="67" y="37"/>
                  </a:cubicBezTo>
                  <a:cubicBezTo>
                    <a:pt x="87" y="37"/>
                    <a:pt x="107" y="33"/>
                    <a:pt x="127" y="27"/>
                  </a:cubicBezTo>
                  <a:cubicBezTo>
                    <a:pt x="142" y="22"/>
                    <a:pt x="142" y="22"/>
                    <a:pt x="142" y="6"/>
                  </a:cubicBezTo>
                  <a:cubicBezTo>
                    <a:pt x="142" y="0"/>
                    <a:pt x="142" y="0"/>
                    <a:pt x="136" y="1"/>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iŝ1iḓé">
              <a:extLst>
                <a:ext uri="{FF2B5EF4-FFF2-40B4-BE49-F238E27FC236}">
                  <a16:creationId xmlns:a16="http://schemas.microsoft.com/office/drawing/2014/main" id="{9B2B1B9D-851A-8B21-F928-1F0DEF7D9369}"/>
                </a:ext>
              </a:extLst>
            </p:cNvPr>
            <p:cNvSpPr/>
            <p:nvPr/>
          </p:nvSpPr>
          <p:spPr bwMode="auto">
            <a:xfrm>
              <a:off x="5059363" y="3306763"/>
              <a:ext cx="479425" cy="85725"/>
            </a:xfrm>
            <a:custGeom>
              <a:avLst/>
              <a:gdLst>
                <a:gd name="T0" fmla="*/ 37 w 145"/>
                <a:gd name="T1" fmla="*/ 25 h 26"/>
                <a:gd name="T2" fmla="*/ 114 w 145"/>
                <a:gd name="T3" fmla="*/ 21 h 26"/>
                <a:gd name="T4" fmla="*/ 141 w 145"/>
                <a:gd name="T5" fmla="*/ 16 h 26"/>
                <a:gd name="T6" fmla="*/ 145 w 145"/>
                <a:gd name="T7" fmla="*/ 13 h 26"/>
                <a:gd name="T8" fmla="*/ 144 w 145"/>
                <a:gd name="T9" fmla="*/ 3 h 26"/>
                <a:gd name="T10" fmla="*/ 141 w 145"/>
                <a:gd name="T11" fmla="*/ 1 h 26"/>
                <a:gd name="T12" fmla="*/ 43 w 145"/>
                <a:gd name="T13" fmla="*/ 3 h 26"/>
                <a:gd name="T14" fmla="*/ 43 w 145"/>
                <a:gd name="T15" fmla="*/ 3 h 26"/>
                <a:gd name="T16" fmla="*/ 14 w 145"/>
                <a:gd name="T17" fmla="*/ 3 h 26"/>
                <a:gd name="T18" fmla="*/ 2 w 145"/>
                <a:gd name="T19" fmla="*/ 18 h 26"/>
                <a:gd name="T20" fmla="*/ 6 w 145"/>
                <a:gd name="T21" fmla="*/ 22 h 26"/>
                <a:gd name="T22" fmla="*/ 37 w 145"/>
                <a:gd name="T23"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 h="26">
                  <a:moveTo>
                    <a:pt x="37" y="25"/>
                  </a:moveTo>
                  <a:cubicBezTo>
                    <a:pt x="63" y="26"/>
                    <a:pt x="89" y="25"/>
                    <a:pt x="114" y="21"/>
                  </a:cubicBezTo>
                  <a:cubicBezTo>
                    <a:pt x="124" y="20"/>
                    <a:pt x="133" y="19"/>
                    <a:pt x="141" y="16"/>
                  </a:cubicBezTo>
                  <a:cubicBezTo>
                    <a:pt x="143" y="15"/>
                    <a:pt x="145" y="15"/>
                    <a:pt x="145" y="13"/>
                  </a:cubicBezTo>
                  <a:cubicBezTo>
                    <a:pt x="144" y="9"/>
                    <a:pt x="144" y="6"/>
                    <a:pt x="144" y="3"/>
                  </a:cubicBezTo>
                  <a:cubicBezTo>
                    <a:pt x="143" y="1"/>
                    <a:pt x="142" y="1"/>
                    <a:pt x="141" y="1"/>
                  </a:cubicBezTo>
                  <a:cubicBezTo>
                    <a:pt x="108" y="2"/>
                    <a:pt x="75" y="2"/>
                    <a:pt x="43" y="3"/>
                  </a:cubicBezTo>
                  <a:cubicBezTo>
                    <a:pt x="43" y="3"/>
                    <a:pt x="43" y="3"/>
                    <a:pt x="43" y="3"/>
                  </a:cubicBezTo>
                  <a:cubicBezTo>
                    <a:pt x="33" y="3"/>
                    <a:pt x="24" y="3"/>
                    <a:pt x="14" y="3"/>
                  </a:cubicBezTo>
                  <a:cubicBezTo>
                    <a:pt x="0" y="4"/>
                    <a:pt x="1" y="0"/>
                    <a:pt x="2" y="18"/>
                  </a:cubicBezTo>
                  <a:cubicBezTo>
                    <a:pt x="2" y="20"/>
                    <a:pt x="3" y="21"/>
                    <a:pt x="6" y="22"/>
                  </a:cubicBezTo>
                  <a:cubicBezTo>
                    <a:pt x="16" y="24"/>
                    <a:pt x="26" y="25"/>
                    <a:pt x="37" y="25"/>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íṡ1iḍe">
              <a:extLst>
                <a:ext uri="{FF2B5EF4-FFF2-40B4-BE49-F238E27FC236}">
                  <a16:creationId xmlns:a16="http://schemas.microsoft.com/office/drawing/2014/main" id="{6CD21644-AE41-A1F8-326B-26EBF6882315}"/>
                </a:ext>
              </a:extLst>
            </p:cNvPr>
            <p:cNvSpPr/>
            <p:nvPr/>
          </p:nvSpPr>
          <p:spPr bwMode="auto">
            <a:xfrm>
              <a:off x="5154613" y="1500188"/>
              <a:ext cx="393700" cy="149225"/>
            </a:xfrm>
            <a:custGeom>
              <a:avLst/>
              <a:gdLst>
                <a:gd name="T0" fmla="*/ 45 w 119"/>
                <a:gd name="T1" fmla="*/ 44 h 45"/>
                <a:gd name="T2" fmla="*/ 99 w 119"/>
                <a:gd name="T3" fmla="*/ 42 h 45"/>
                <a:gd name="T4" fmla="*/ 119 w 119"/>
                <a:gd name="T5" fmla="*/ 40 h 45"/>
                <a:gd name="T6" fmla="*/ 112 w 119"/>
                <a:gd name="T7" fmla="*/ 26 h 45"/>
                <a:gd name="T8" fmla="*/ 46 w 119"/>
                <a:gd name="T9" fmla="*/ 5 h 45"/>
                <a:gd name="T10" fmla="*/ 0 w 119"/>
                <a:gd name="T11" fmla="*/ 41 h 45"/>
                <a:gd name="T12" fmla="*/ 45 w 119"/>
                <a:gd name="T13" fmla="*/ 44 h 45"/>
                <a:gd name="T14" fmla="*/ 59 w 119"/>
                <a:gd name="T15" fmla="*/ 38 h 45"/>
                <a:gd name="T16" fmla="*/ 54 w 119"/>
                <a:gd name="T17" fmla="*/ 34 h 45"/>
                <a:gd name="T18" fmla="*/ 58 w 119"/>
                <a:gd name="T19" fmla="*/ 29 h 45"/>
                <a:gd name="T20" fmla="*/ 64 w 119"/>
                <a:gd name="T21" fmla="*/ 34 h 45"/>
                <a:gd name="T22" fmla="*/ 59 w 119"/>
                <a:gd name="T23" fmla="*/ 38 h 45"/>
                <a:gd name="T24" fmla="*/ 23 w 119"/>
                <a:gd name="T25" fmla="*/ 28 h 45"/>
                <a:gd name="T26" fmla="*/ 25 w 119"/>
                <a:gd name="T27" fmla="*/ 24 h 45"/>
                <a:gd name="T28" fmla="*/ 52 w 119"/>
                <a:gd name="T29" fmla="*/ 12 h 45"/>
                <a:gd name="T30" fmla="*/ 62 w 119"/>
                <a:gd name="T31" fmla="*/ 11 h 45"/>
                <a:gd name="T32" fmla="*/ 83 w 119"/>
                <a:gd name="T33" fmla="*/ 14 h 45"/>
                <a:gd name="T34" fmla="*/ 91 w 119"/>
                <a:gd name="T35" fmla="*/ 20 h 45"/>
                <a:gd name="T36" fmla="*/ 92 w 119"/>
                <a:gd name="T37" fmla="*/ 24 h 45"/>
                <a:gd name="T38" fmla="*/ 87 w 119"/>
                <a:gd name="T39" fmla="*/ 26 h 45"/>
                <a:gd name="T40" fmla="*/ 75 w 119"/>
                <a:gd name="T41" fmla="*/ 23 h 45"/>
                <a:gd name="T42" fmla="*/ 40 w 119"/>
                <a:gd name="T43" fmla="*/ 23 h 45"/>
                <a:gd name="T44" fmla="*/ 27 w 119"/>
                <a:gd name="T45" fmla="*/ 28 h 45"/>
                <a:gd name="T46" fmla="*/ 23 w 119"/>
                <a:gd name="T47" fmla="*/ 2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9" h="45">
                  <a:moveTo>
                    <a:pt x="45" y="44"/>
                  </a:moveTo>
                  <a:cubicBezTo>
                    <a:pt x="63" y="44"/>
                    <a:pt x="81" y="43"/>
                    <a:pt x="99" y="42"/>
                  </a:cubicBezTo>
                  <a:cubicBezTo>
                    <a:pt x="106" y="42"/>
                    <a:pt x="113" y="41"/>
                    <a:pt x="119" y="40"/>
                  </a:cubicBezTo>
                  <a:cubicBezTo>
                    <a:pt x="118" y="35"/>
                    <a:pt x="115" y="30"/>
                    <a:pt x="112" y="26"/>
                  </a:cubicBezTo>
                  <a:cubicBezTo>
                    <a:pt x="94" y="6"/>
                    <a:pt x="72" y="0"/>
                    <a:pt x="46" y="5"/>
                  </a:cubicBezTo>
                  <a:cubicBezTo>
                    <a:pt x="25" y="10"/>
                    <a:pt x="10" y="22"/>
                    <a:pt x="0" y="41"/>
                  </a:cubicBezTo>
                  <a:cubicBezTo>
                    <a:pt x="15" y="43"/>
                    <a:pt x="30" y="45"/>
                    <a:pt x="45" y="44"/>
                  </a:cubicBezTo>
                  <a:close/>
                  <a:moveTo>
                    <a:pt x="59" y="38"/>
                  </a:moveTo>
                  <a:cubicBezTo>
                    <a:pt x="56" y="38"/>
                    <a:pt x="54" y="36"/>
                    <a:pt x="54" y="34"/>
                  </a:cubicBezTo>
                  <a:cubicBezTo>
                    <a:pt x="54" y="31"/>
                    <a:pt x="55" y="29"/>
                    <a:pt x="58" y="29"/>
                  </a:cubicBezTo>
                  <a:cubicBezTo>
                    <a:pt x="61" y="30"/>
                    <a:pt x="64" y="30"/>
                    <a:pt x="64" y="34"/>
                  </a:cubicBezTo>
                  <a:cubicBezTo>
                    <a:pt x="64" y="37"/>
                    <a:pt x="61" y="38"/>
                    <a:pt x="59" y="38"/>
                  </a:cubicBezTo>
                  <a:close/>
                  <a:moveTo>
                    <a:pt x="23" y="28"/>
                  </a:moveTo>
                  <a:cubicBezTo>
                    <a:pt x="22" y="26"/>
                    <a:pt x="24" y="25"/>
                    <a:pt x="25" y="24"/>
                  </a:cubicBezTo>
                  <a:cubicBezTo>
                    <a:pt x="32" y="16"/>
                    <a:pt x="42" y="13"/>
                    <a:pt x="52" y="12"/>
                  </a:cubicBezTo>
                  <a:cubicBezTo>
                    <a:pt x="56" y="11"/>
                    <a:pt x="59" y="11"/>
                    <a:pt x="62" y="11"/>
                  </a:cubicBezTo>
                  <a:cubicBezTo>
                    <a:pt x="69" y="11"/>
                    <a:pt x="76" y="11"/>
                    <a:pt x="83" y="14"/>
                  </a:cubicBezTo>
                  <a:cubicBezTo>
                    <a:pt x="86" y="15"/>
                    <a:pt x="89" y="17"/>
                    <a:pt x="91" y="20"/>
                  </a:cubicBezTo>
                  <a:cubicBezTo>
                    <a:pt x="92" y="21"/>
                    <a:pt x="93" y="23"/>
                    <a:pt x="92" y="24"/>
                  </a:cubicBezTo>
                  <a:cubicBezTo>
                    <a:pt x="91" y="26"/>
                    <a:pt x="89" y="27"/>
                    <a:pt x="87" y="26"/>
                  </a:cubicBezTo>
                  <a:cubicBezTo>
                    <a:pt x="83" y="25"/>
                    <a:pt x="79" y="24"/>
                    <a:pt x="75" y="23"/>
                  </a:cubicBezTo>
                  <a:cubicBezTo>
                    <a:pt x="64" y="20"/>
                    <a:pt x="52" y="19"/>
                    <a:pt x="40" y="23"/>
                  </a:cubicBezTo>
                  <a:cubicBezTo>
                    <a:pt x="36" y="24"/>
                    <a:pt x="32" y="26"/>
                    <a:pt x="27" y="28"/>
                  </a:cubicBezTo>
                  <a:cubicBezTo>
                    <a:pt x="26" y="28"/>
                    <a:pt x="24" y="29"/>
                    <a:pt x="23" y="28"/>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ïṣlïde">
              <a:extLst>
                <a:ext uri="{FF2B5EF4-FFF2-40B4-BE49-F238E27FC236}">
                  <a16:creationId xmlns:a16="http://schemas.microsoft.com/office/drawing/2014/main" id="{949FDAFC-4B17-F141-4C14-B8E96BEAAC55}"/>
                </a:ext>
              </a:extLst>
            </p:cNvPr>
            <p:cNvSpPr/>
            <p:nvPr/>
          </p:nvSpPr>
          <p:spPr bwMode="auto">
            <a:xfrm>
              <a:off x="5129213" y="1633538"/>
              <a:ext cx="434975" cy="77788"/>
            </a:xfrm>
            <a:custGeom>
              <a:avLst/>
              <a:gdLst>
                <a:gd name="T0" fmla="*/ 5 w 132"/>
                <a:gd name="T1" fmla="*/ 24 h 24"/>
                <a:gd name="T2" fmla="*/ 100 w 132"/>
                <a:gd name="T3" fmla="*/ 22 h 24"/>
                <a:gd name="T4" fmla="*/ 128 w 132"/>
                <a:gd name="T5" fmla="*/ 21 h 24"/>
                <a:gd name="T6" fmla="*/ 131 w 132"/>
                <a:gd name="T7" fmla="*/ 18 h 24"/>
                <a:gd name="T8" fmla="*/ 127 w 132"/>
                <a:gd name="T9" fmla="*/ 0 h 24"/>
                <a:gd name="T10" fmla="*/ 123 w 132"/>
                <a:gd name="T11" fmla="*/ 2 h 24"/>
                <a:gd name="T12" fmla="*/ 106 w 132"/>
                <a:gd name="T13" fmla="*/ 4 h 24"/>
                <a:gd name="T14" fmla="*/ 73 w 132"/>
                <a:gd name="T15" fmla="*/ 5 h 24"/>
                <a:gd name="T16" fmla="*/ 51 w 132"/>
                <a:gd name="T17" fmla="*/ 6 h 24"/>
                <a:gd name="T18" fmla="*/ 14 w 132"/>
                <a:gd name="T19" fmla="*/ 4 h 24"/>
                <a:gd name="T20" fmla="*/ 8 w 132"/>
                <a:gd name="T21" fmla="*/ 1 h 24"/>
                <a:gd name="T22" fmla="*/ 1 w 132"/>
                <a:gd name="T23" fmla="*/ 18 h 24"/>
                <a:gd name="T24" fmla="*/ 5 w 132"/>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24">
                  <a:moveTo>
                    <a:pt x="5" y="24"/>
                  </a:moveTo>
                  <a:cubicBezTo>
                    <a:pt x="37" y="23"/>
                    <a:pt x="68" y="23"/>
                    <a:pt x="100" y="22"/>
                  </a:cubicBezTo>
                  <a:cubicBezTo>
                    <a:pt x="109" y="22"/>
                    <a:pt x="119" y="22"/>
                    <a:pt x="128" y="21"/>
                  </a:cubicBezTo>
                  <a:cubicBezTo>
                    <a:pt x="130" y="21"/>
                    <a:pt x="132" y="21"/>
                    <a:pt x="131" y="18"/>
                  </a:cubicBezTo>
                  <a:cubicBezTo>
                    <a:pt x="131" y="12"/>
                    <a:pt x="131" y="6"/>
                    <a:pt x="127" y="0"/>
                  </a:cubicBezTo>
                  <a:cubicBezTo>
                    <a:pt x="126" y="2"/>
                    <a:pt x="124" y="2"/>
                    <a:pt x="123" y="2"/>
                  </a:cubicBezTo>
                  <a:cubicBezTo>
                    <a:pt x="117" y="3"/>
                    <a:pt x="112" y="3"/>
                    <a:pt x="106" y="4"/>
                  </a:cubicBezTo>
                  <a:cubicBezTo>
                    <a:pt x="95" y="4"/>
                    <a:pt x="84" y="5"/>
                    <a:pt x="73" y="5"/>
                  </a:cubicBezTo>
                  <a:cubicBezTo>
                    <a:pt x="66" y="4"/>
                    <a:pt x="58" y="6"/>
                    <a:pt x="51" y="6"/>
                  </a:cubicBezTo>
                  <a:cubicBezTo>
                    <a:pt x="38" y="6"/>
                    <a:pt x="26" y="4"/>
                    <a:pt x="14" y="4"/>
                  </a:cubicBezTo>
                  <a:cubicBezTo>
                    <a:pt x="12" y="3"/>
                    <a:pt x="10" y="3"/>
                    <a:pt x="8" y="1"/>
                  </a:cubicBezTo>
                  <a:cubicBezTo>
                    <a:pt x="5" y="7"/>
                    <a:pt x="2" y="12"/>
                    <a:pt x="1" y="18"/>
                  </a:cubicBezTo>
                  <a:cubicBezTo>
                    <a:pt x="0" y="24"/>
                    <a:pt x="0" y="24"/>
                    <a:pt x="5" y="24"/>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íSḷîḍè">
              <a:extLst>
                <a:ext uri="{FF2B5EF4-FFF2-40B4-BE49-F238E27FC236}">
                  <a16:creationId xmlns:a16="http://schemas.microsoft.com/office/drawing/2014/main" id="{7B86A309-5AC9-D52E-700D-BD57E222840B}"/>
                </a:ext>
              </a:extLst>
            </p:cNvPr>
            <p:cNvSpPr/>
            <p:nvPr/>
          </p:nvSpPr>
          <p:spPr bwMode="auto">
            <a:xfrm>
              <a:off x="5154613" y="1633538"/>
              <a:ext cx="393700" cy="19050"/>
            </a:xfrm>
            <a:custGeom>
              <a:avLst/>
              <a:gdLst>
                <a:gd name="T0" fmla="*/ 43 w 119"/>
                <a:gd name="T1" fmla="*/ 6 h 6"/>
                <a:gd name="T2" fmla="*/ 65 w 119"/>
                <a:gd name="T3" fmla="*/ 5 h 6"/>
                <a:gd name="T4" fmla="*/ 98 w 119"/>
                <a:gd name="T5" fmla="*/ 4 h 6"/>
                <a:gd name="T6" fmla="*/ 115 w 119"/>
                <a:gd name="T7" fmla="*/ 2 h 6"/>
                <a:gd name="T8" fmla="*/ 119 w 119"/>
                <a:gd name="T9" fmla="*/ 0 h 6"/>
                <a:gd name="T10" fmla="*/ 99 w 119"/>
                <a:gd name="T11" fmla="*/ 2 h 6"/>
                <a:gd name="T12" fmla="*/ 45 w 119"/>
                <a:gd name="T13" fmla="*/ 4 h 6"/>
                <a:gd name="T14" fmla="*/ 0 w 119"/>
                <a:gd name="T15" fmla="*/ 1 h 6"/>
                <a:gd name="T16" fmla="*/ 6 w 119"/>
                <a:gd name="T17" fmla="*/ 4 h 6"/>
                <a:gd name="T18" fmla="*/ 43 w 119"/>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6">
                  <a:moveTo>
                    <a:pt x="43" y="6"/>
                  </a:moveTo>
                  <a:cubicBezTo>
                    <a:pt x="50" y="6"/>
                    <a:pt x="58" y="4"/>
                    <a:pt x="65" y="5"/>
                  </a:cubicBezTo>
                  <a:cubicBezTo>
                    <a:pt x="76" y="5"/>
                    <a:pt x="87" y="4"/>
                    <a:pt x="98" y="4"/>
                  </a:cubicBezTo>
                  <a:cubicBezTo>
                    <a:pt x="104" y="3"/>
                    <a:pt x="109" y="3"/>
                    <a:pt x="115" y="2"/>
                  </a:cubicBezTo>
                  <a:cubicBezTo>
                    <a:pt x="116" y="2"/>
                    <a:pt x="118" y="2"/>
                    <a:pt x="119" y="0"/>
                  </a:cubicBezTo>
                  <a:cubicBezTo>
                    <a:pt x="113" y="1"/>
                    <a:pt x="106" y="2"/>
                    <a:pt x="99" y="2"/>
                  </a:cubicBezTo>
                  <a:cubicBezTo>
                    <a:pt x="81" y="3"/>
                    <a:pt x="63" y="4"/>
                    <a:pt x="45" y="4"/>
                  </a:cubicBezTo>
                  <a:cubicBezTo>
                    <a:pt x="30" y="5"/>
                    <a:pt x="15" y="3"/>
                    <a:pt x="0" y="1"/>
                  </a:cubicBezTo>
                  <a:cubicBezTo>
                    <a:pt x="2" y="3"/>
                    <a:pt x="4" y="3"/>
                    <a:pt x="6" y="4"/>
                  </a:cubicBezTo>
                  <a:cubicBezTo>
                    <a:pt x="18" y="4"/>
                    <a:pt x="30" y="6"/>
                    <a:pt x="43" y="6"/>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íṡļiḋé">
              <a:extLst>
                <a:ext uri="{FF2B5EF4-FFF2-40B4-BE49-F238E27FC236}">
                  <a16:creationId xmlns:a16="http://schemas.microsoft.com/office/drawing/2014/main" id="{B5518DD8-1F96-1551-DD7A-94B3DC95ACE8}"/>
                </a:ext>
              </a:extLst>
            </p:cNvPr>
            <p:cNvSpPr/>
            <p:nvPr/>
          </p:nvSpPr>
          <p:spPr bwMode="auto">
            <a:xfrm>
              <a:off x="4887913" y="5132388"/>
              <a:ext cx="455613" cy="79375"/>
            </a:xfrm>
            <a:custGeom>
              <a:avLst/>
              <a:gdLst>
                <a:gd name="T0" fmla="*/ 131 w 138"/>
                <a:gd name="T1" fmla="*/ 4 h 24"/>
                <a:gd name="T2" fmla="*/ 101 w 138"/>
                <a:gd name="T3" fmla="*/ 3 h 24"/>
                <a:gd name="T4" fmla="*/ 45 w 138"/>
                <a:gd name="T5" fmla="*/ 7 h 24"/>
                <a:gd name="T6" fmla="*/ 8 w 138"/>
                <a:gd name="T7" fmla="*/ 11 h 24"/>
                <a:gd name="T8" fmla="*/ 0 w 138"/>
                <a:gd name="T9" fmla="*/ 10 h 24"/>
                <a:gd name="T10" fmla="*/ 3 w 138"/>
                <a:gd name="T11" fmla="*/ 20 h 24"/>
                <a:gd name="T12" fmla="*/ 9 w 138"/>
                <a:gd name="T13" fmla="*/ 24 h 24"/>
                <a:gd name="T14" fmla="*/ 61 w 138"/>
                <a:gd name="T15" fmla="*/ 23 h 24"/>
                <a:gd name="T16" fmla="*/ 131 w 138"/>
                <a:gd name="T17" fmla="*/ 22 h 24"/>
                <a:gd name="T18" fmla="*/ 135 w 138"/>
                <a:gd name="T19" fmla="*/ 18 h 24"/>
                <a:gd name="T20" fmla="*/ 138 w 138"/>
                <a:gd name="T21" fmla="*/ 0 h 24"/>
                <a:gd name="T22" fmla="*/ 131 w 138"/>
                <a:gd name="T23"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24">
                  <a:moveTo>
                    <a:pt x="131" y="4"/>
                  </a:moveTo>
                  <a:cubicBezTo>
                    <a:pt x="121" y="4"/>
                    <a:pt x="111" y="2"/>
                    <a:pt x="101" y="3"/>
                  </a:cubicBezTo>
                  <a:cubicBezTo>
                    <a:pt x="82" y="4"/>
                    <a:pt x="64" y="4"/>
                    <a:pt x="45" y="7"/>
                  </a:cubicBezTo>
                  <a:cubicBezTo>
                    <a:pt x="33" y="9"/>
                    <a:pt x="20" y="9"/>
                    <a:pt x="8" y="11"/>
                  </a:cubicBezTo>
                  <a:cubicBezTo>
                    <a:pt x="6" y="11"/>
                    <a:pt x="3" y="12"/>
                    <a:pt x="0" y="10"/>
                  </a:cubicBezTo>
                  <a:cubicBezTo>
                    <a:pt x="1" y="13"/>
                    <a:pt x="3" y="17"/>
                    <a:pt x="3" y="20"/>
                  </a:cubicBezTo>
                  <a:cubicBezTo>
                    <a:pt x="4" y="24"/>
                    <a:pt x="6" y="24"/>
                    <a:pt x="9" y="24"/>
                  </a:cubicBezTo>
                  <a:cubicBezTo>
                    <a:pt x="26" y="24"/>
                    <a:pt x="44" y="24"/>
                    <a:pt x="61" y="23"/>
                  </a:cubicBezTo>
                  <a:cubicBezTo>
                    <a:pt x="85" y="23"/>
                    <a:pt x="108" y="22"/>
                    <a:pt x="131" y="22"/>
                  </a:cubicBezTo>
                  <a:cubicBezTo>
                    <a:pt x="134" y="22"/>
                    <a:pt x="135" y="21"/>
                    <a:pt x="135" y="18"/>
                  </a:cubicBezTo>
                  <a:cubicBezTo>
                    <a:pt x="136" y="12"/>
                    <a:pt x="137" y="6"/>
                    <a:pt x="138" y="0"/>
                  </a:cubicBezTo>
                  <a:cubicBezTo>
                    <a:pt x="137" y="4"/>
                    <a:pt x="134" y="4"/>
                    <a:pt x="131" y="4"/>
                  </a:cubicBezTo>
                  <a:close/>
                </a:path>
              </a:pathLst>
            </a:custGeom>
            <a:solidFill>
              <a:srgbClr val="A29F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iṧļïḍê">
              <a:extLst>
                <a:ext uri="{FF2B5EF4-FFF2-40B4-BE49-F238E27FC236}">
                  <a16:creationId xmlns:a16="http://schemas.microsoft.com/office/drawing/2014/main" id="{12856425-43FC-42FE-93E9-9C3B544BCCDB}"/>
                </a:ext>
              </a:extLst>
            </p:cNvPr>
            <p:cNvSpPr/>
            <p:nvPr/>
          </p:nvSpPr>
          <p:spPr bwMode="auto">
            <a:xfrm>
              <a:off x="4887913" y="5132388"/>
              <a:ext cx="455613" cy="39688"/>
            </a:xfrm>
            <a:custGeom>
              <a:avLst/>
              <a:gdLst>
                <a:gd name="T0" fmla="*/ 133 w 138"/>
                <a:gd name="T1" fmla="*/ 2 h 12"/>
                <a:gd name="T2" fmla="*/ 107 w 138"/>
                <a:gd name="T3" fmla="*/ 1 h 12"/>
                <a:gd name="T4" fmla="*/ 72 w 138"/>
                <a:gd name="T5" fmla="*/ 3 h 12"/>
                <a:gd name="T6" fmla="*/ 35 w 138"/>
                <a:gd name="T7" fmla="*/ 6 h 12"/>
                <a:gd name="T8" fmla="*/ 0 w 138"/>
                <a:gd name="T9" fmla="*/ 10 h 12"/>
                <a:gd name="T10" fmla="*/ 8 w 138"/>
                <a:gd name="T11" fmla="*/ 11 h 12"/>
                <a:gd name="T12" fmla="*/ 45 w 138"/>
                <a:gd name="T13" fmla="*/ 7 h 12"/>
                <a:gd name="T14" fmla="*/ 101 w 138"/>
                <a:gd name="T15" fmla="*/ 3 h 12"/>
                <a:gd name="T16" fmla="*/ 131 w 138"/>
                <a:gd name="T17" fmla="*/ 4 h 12"/>
                <a:gd name="T18" fmla="*/ 138 w 138"/>
                <a:gd name="T19" fmla="*/ 0 h 12"/>
                <a:gd name="T20" fmla="*/ 133 w 138"/>
                <a:gd name="T21"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8" h="12">
                  <a:moveTo>
                    <a:pt x="133" y="2"/>
                  </a:moveTo>
                  <a:cubicBezTo>
                    <a:pt x="124" y="2"/>
                    <a:pt x="115" y="2"/>
                    <a:pt x="107" y="1"/>
                  </a:cubicBezTo>
                  <a:cubicBezTo>
                    <a:pt x="95" y="1"/>
                    <a:pt x="83" y="3"/>
                    <a:pt x="72" y="3"/>
                  </a:cubicBezTo>
                  <a:cubicBezTo>
                    <a:pt x="59" y="3"/>
                    <a:pt x="48" y="6"/>
                    <a:pt x="35" y="6"/>
                  </a:cubicBezTo>
                  <a:cubicBezTo>
                    <a:pt x="24" y="7"/>
                    <a:pt x="12" y="10"/>
                    <a:pt x="0" y="10"/>
                  </a:cubicBezTo>
                  <a:cubicBezTo>
                    <a:pt x="3" y="12"/>
                    <a:pt x="6" y="11"/>
                    <a:pt x="8" y="11"/>
                  </a:cubicBezTo>
                  <a:cubicBezTo>
                    <a:pt x="20" y="9"/>
                    <a:pt x="33" y="9"/>
                    <a:pt x="45" y="7"/>
                  </a:cubicBezTo>
                  <a:cubicBezTo>
                    <a:pt x="64" y="4"/>
                    <a:pt x="82" y="4"/>
                    <a:pt x="101" y="3"/>
                  </a:cubicBezTo>
                  <a:cubicBezTo>
                    <a:pt x="111" y="2"/>
                    <a:pt x="121" y="4"/>
                    <a:pt x="131" y="4"/>
                  </a:cubicBezTo>
                  <a:cubicBezTo>
                    <a:pt x="134" y="4"/>
                    <a:pt x="137" y="4"/>
                    <a:pt x="138" y="0"/>
                  </a:cubicBezTo>
                  <a:cubicBezTo>
                    <a:pt x="136" y="2"/>
                    <a:pt x="135" y="2"/>
                    <a:pt x="133" y="2"/>
                  </a:cubicBezTo>
                  <a:close/>
                </a:path>
              </a:pathLst>
            </a:custGeom>
            <a:solidFill>
              <a:srgbClr val="A29F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î$ľïḍé">
              <a:extLst>
                <a:ext uri="{FF2B5EF4-FFF2-40B4-BE49-F238E27FC236}">
                  <a16:creationId xmlns:a16="http://schemas.microsoft.com/office/drawing/2014/main" id="{5A628DD0-AB1D-C9A0-E8C5-D52680A7D367}"/>
                </a:ext>
              </a:extLst>
            </p:cNvPr>
            <p:cNvSpPr/>
            <p:nvPr/>
          </p:nvSpPr>
          <p:spPr bwMode="auto">
            <a:xfrm>
              <a:off x="3875088" y="5003801"/>
              <a:ext cx="198438" cy="161925"/>
            </a:xfrm>
            <a:custGeom>
              <a:avLst/>
              <a:gdLst>
                <a:gd name="T0" fmla="*/ 23 w 60"/>
                <a:gd name="T1" fmla="*/ 48 h 49"/>
                <a:gd name="T2" fmla="*/ 49 w 60"/>
                <a:gd name="T3" fmla="*/ 47 h 49"/>
                <a:gd name="T4" fmla="*/ 51 w 60"/>
                <a:gd name="T5" fmla="*/ 44 h 49"/>
                <a:gd name="T6" fmla="*/ 52 w 60"/>
                <a:gd name="T7" fmla="*/ 37 h 49"/>
                <a:gd name="T8" fmla="*/ 59 w 60"/>
                <a:gd name="T9" fmla="*/ 4 h 49"/>
                <a:gd name="T10" fmla="*/ 57 w 60"/>
                <a:gd name="T11" fmla="*/ 1 h 49"/>
                <a:gd name="T12" fmla="*/ 42 w 60"/>
                <a:gd name="T13" fmla="*/ 1 h 49"/>
                <a:gd name="T14" fmla="*/ 3 w 60"/>
                <a:gd name="T15" fmla="*/ 22 h 49"/>
                <a:gd name="T16" fmla="*/ 1 w 60"/>
                <a:gd name="T17" fmla="*/ 31 h 49"/>
                <a:gd name="T18" fmla="*/ 7 w 60"/>
                <a:gd name="T19" fmla="*/ 48 h 49"/>
                <a:gd name="T20" fmla="*/ 23 w 60"/>
                <a:gd name="T21" fmla="*/ 4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49">
                  <a:moveTo>
                    <a:pt x="23" y="48"/>
                  </a:moveTo>
                  <a:cubicBezTo>
                    <a:pt x="32" y="49"/>
                    <a:pt x="40" y="48"/>
                    <a:pt x="49" y="47"/>
                  </a:cubicBezTo>
                  <a:cubicBezTo>
                    <a:pt x="51" y="47"/>
                    <a:pt x="51" y="46"/>
                    <a:pt x="51" y="44"/>
                  </a:cubicBezTo>
                  <a:cubicBezTo>
                    <a:pt x="52" y="42"/>
                    <a:pt x="51" y="40"/>
                    <a:pt x="52" y="37"/>
                  </a:cubicBezTo>
                  <a:cubicBezTo>
                    <a:pt x="53" y="26"/>
                    <a:pt x="55" y="15"/>
                    <a:pt x="59" y="4"/>
                  </a:cubicBezTo>
                  <a:cubicBezTo>
                    <a:pt x="60" y="2"/>
                    <a:pt x="60" y="1"/>
                    <a:pt x="57" y="1"/>
                  </a:cubicBezTo>
                  <a:cubicBezTo>
                    <a:pt x="52" y="1"/>
                    <a:pt x="47" y="0"/>
                    <a:pt x="42" y="1"/>
                  </a:cubicBezTo>
                  <a:cubicBezTo>
                    <a:pt x="27" y="4"/>
                    <a:pt x="14" y="12"/>
                    <a:pt x="3" y="22"/>
                  </a:cubicBezTo>
                  <a:cubicBezTo>
                    <a:pt x="1" y="25"/>
                    <a:pt x="0" y="28"/>
                    <a:pt x="1" y="31"/>
                  </a:cubicBezTo>
                  <a:cubicBezTo>
                    <a:pt x="3" y="36"/>
                    <a:pt x="4" y="42"/>
                    <a:pt x="7" y="48"/>
                  </a:cubicBezTo>
                  <a:cubicBezTo>
                    <a:pt x="13" y="48"/>
                    <a:pt x="18" y="48"/>
                    <a:pt x="23" y="48"/>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ïṩḻïdé">
              <a:extLst>
                <a:ext uri="{FF2B5EF4-FFF2-40B4-BE49-F238E27FC236}">
                  <a16:creationId xmlns:a16="http://schemas.microsoft.com/office/drawing/2014/main" id="{2A13C360-E254-0DC0-970C-00A43B5D3936}"/>
                </a:ext>
              </a:extLst>
            </p:cNvPr>
            <p:cNvSpPr/>
            <p:nvPr/>
          </p:nvSpPr>
          <p:spPr bwMode="auto">
            <a:xfrm>
              <a:off x="4135438" y="4200526"/>
              <a:ext cx="220663" cy="217488"/>
            </a:xfrm>
            <a:custGeom>
              <a:avLst/>
              <a:gdLst>
                <a:gd name="T0" fmla="*/ 12 w 67"/>
                <a:gd name="T1" fmla="*/ 62 h 66"/>
                <a:gd name="T2" fmla="*/ 33 w 67"/>
                <a:gd name="T3" fmla="*/ 66 h 66"/>
                <a:gd name="T4" fmla="*/ 37 w 67"/>
                <a:gd name="T5" fmla="*/ 65 h 66"/>
                <a:gd name="T6" fmla="*/ 52 w 67"/>
                <a:gd name="T7" fmla="*/ 41 h 66"/>
                <a:gd name="T8" fmla="*/ 67 w 67"/>
                <a:gd name="T9" fmla="*/ 11 h 66"/>
                <a:gd name="T10" fmla="*/ 42 w 67"/>
                <a:gd name="T11" fmla="*/ 2 h 66"/>
                <a:gd name="T12" fmla="*/ 30 w 67"/>
                <a:gd name="T13" fmla="*/ 7 h 66"/>
                <a:gd name="T14" fmla="*/ 5 w 67"/>
                <a:gd name="T15" fmla="*/ 52 h 66"/>
                <a:gd name="T16" fmla="*/ 2 w 67"/>
                <a:gd name="T17" fmla="*/ 60 h 66"/>
                <a:gd name="T18" fmla="*/ 12 w 67"/>
                <a:gd name="T19" fmla="*/ 62 h 66"/>
                <a:gd name="T20" fmla="*/ 17 w 67"/>
                <a:gd name="T21" fmla="*/ 42 h 66"/>
                <a:gd name="T22" fmla="*/ 23 w 67"/>
                <a:gd name="T23" fmla="*/ 31 h 66"/>
                <a:gd name="T24" fmla="*/ 35 w 67"/>
                <a:gd name="T25" fmla="*/ 15 h 66"/>
                <a:gd name="T26" fmla="*/ 40 w 67"/>
                <a:gd name="T27" fmla="*/ 14 h 66"/>
                <a:gd name="T28" fmla="*/ 41 w 67"/>
                <a:gd name="T29" fmla="*/ 18 h 66"/>
                <a:gd name="T30" fmla="*/ 24 w 67"/>
                <a:gd name="T31" fmla="*/ 44 h 66"/>
                <a:gd name="T32" fmla="*/ 21 w 67"/>
                <a:gd name="T33" fmla="*/ 46 h 66"/>
                <a:gd name="T34" fmla="*/ 17 w 67"/>
                <a:gd name="T35" fmla="*/ 4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66">
                  <a:moveTo>
                    <a:pt x="12" y="62"/>
                  </a:moveTo>
                  <a:cubicBezTo>
                    <a:pt x="19" y="62"/>
                    <a:pt x="26" y="63"/>
                    <a:pt x="33" y="66"/>
                  </a:cubicBezTo>
                  <a:cubicBezTo>
                    <a:pt x="35" y="66"/>
                    <a:pt x="36" y="66"/>
                    <a:pt x="37" y="65"/>
                  </a:cubicBezTo>
                  <a:cubicBezTo>
                    <a:pt x="42" y="57"/>
                    <a:pt x="48" y="49"/>
                    <a:pt x="52" y="41"/>
                  </a:cubicBezTo>
                  <a:cubicBezTo>
                    <a:pt x="56" y="31"/>
                    <a:pt x="62" y="21"/>
                    <a:pt x="67" y="11"/>
                  </a:cubicBezTo>
                  <a:cubicBezTo>
                    <a:pt x="59" y="7"/>
                    <a:pt x="51" y="4"/>
                    <a:pt x="42" y="2"/>
                  </a:cubicBezTo>
                  <a:cubicBezTo>
                    <a:pt x="35" y="0"/>
                    <a:pt x="34" y="1"/>
                    <a:pt x="30" y="7"/>
                  </a:cubicBezTo>
                  <a:cubicBezTo>
                    <a:pt x="22" y="22"/>
                    <a:pt x="14" y="37"/>
                    <a:pt x="5" y="52"/>
                  </a:cubicBezTo>
                  <a:cubicBezTo>
                    <a:pt x="4" y="54"/>
                    <a:pt x="0" y="58"/>
                    <a:pt x="2" y="60"/>
                  </a:cubicBezTo>
                  <a:cubicBezTo>
                    <a:pt x="4" y="63"/>
                    <a:pt x="8" y="63"/>
                    <a:pt x="12" y="62"/>
                  </a:cubicBezTo>
                  <a:close/>
                  <a:moveTo>
                    <a:pt x="17" y="42"/>
                  </a:moveTo>
                  <a:cubicBezTo>
                    <a:pt x="18" y="38"/>
                    <a:pt x="21" y="35"/>
                    <a:pt x="23" y="31"/>
                  </a:cubicBezTo>
                  <a:cubicBezTo>
                    <a:pt x="27" y="25"/>
                    <a:pt x="31" y="20"/>
                    <a:pt x="35" y="15"/>
                  </a:cubicBezTo>
                  <a:cubicBezTo>
                    <a:pt x="37" y="14"/>
                    <a:pt x="38" y="13"/>
                    <a:pt x="40" y="14"/>
                  </a:cubicBezTo>
                  <a:cubicBezTo>
                    <a:pt x="42" y="15"/>
                    <a:pt x="42" y="16"/>
                    <a:pt x="41" y="18"/>
                  </a:cubicBezTo>
                  <a:cubicBezTo>
                    <a:pt x="36" y="27"/>
                    <a:pt x="30" y="36"/>
                    <a:pt x="24" y="44"/>
                  </a:cubicBezTo>
                  <a:cubicBezTo>
                    <a:pt x="23" y="45"/>
                    <a:pt x="22" y="46"/>
                    <a:pt x="21" y="46"/>
                  </a:cubicBezTo>
                  <a:cubicBezTo>
                    <a:pt x="18" y="47"/>
                    <a:pt x="16" y="45"/>
                    <a:pt x="17" y="42"/>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ïṥlídè">
              <a:extLst>
                <a:ext uri="{FF2B5EF4-FFF2-40B4-BE49-F238E27FC236}">
                  <a16:creationId xmlns:a16="http://schemas.microsoft.com/office/drawing/2014/main" id="{FB6AC455-269F-84DE-EC01-EE14FBC06718}"/>
                </a:ext>
              </a:extLst>
            </p:cNvPr>
            <p:cNvSpPr/>
            <p:nvPr/>
          </p:nvSpPr>
          <p:spPr bwMode="auto">
            <a:xfrm>
              <a:off x="3868738" y="4819651"/>
              <a:ext cx="174625" cy="230188"/>
            </a:xfrm>
            <a:custGeom>
              <a:avLst/>
              <a:gdLst>
                <a:gd name="T0" fmla="*/ 53 w 53"/>
                <a:gd name="T1" fmla="*/ 44 h 70"/>
                <a:gd name="T2" fmla="*/ 49 w 53"/>
                <a:gd name="T3" fmla="*/ 13 h 70"/>
                <a:gd name="T4" fmla="*/ 50 w 53"/>
                <a:gd name="T5" fmla="*/ 4 h 70"/>
                <a:gd name="T6" fmla="*/ 39 w 53"/>
                <a:gd name="T7" fmla="*/ 1 h 70"/>
                <a:gd name="T8" fmla="*/ 13 w 53"/>
                <a:gd name="T9" fmla="*/ 16 h 70"/>
                <a:gd name="T10" fmla="*/ 18 w 53"/>
                <a:gd name="T11" fmla="*/ 15 h 70"/>
                <a:gd name="T12" fmla="*/ 20 w 53"/>
                <a:gd name="T13" fmla="*/ 22 h 70"/>
                <a:gd name="T14" fmla="*/ 19 w 53"/>
                <a:gd name="T15" fmla="*/ 25 h 70"/>
                <a:gd name="T16" fmla="*/ 14 w 53"/>
                <a:gd name="T17" fmla="*/ 30 h 70"/>
                <a:gd name="T18" fmla="*/ 10 w 53"/>
                <a:gd name="T19" fmla="*/ 24 h 70"/>
                <a:gd name="T20" fmla="*/ 0 w 53"/>
                <a:gd name="T21" fmla="*/ 58 h 70"/>
                <a:gd name="T22" fmla="*/ 1 w 53"/>
                <a:gd name="T23" fmla="*/ 67 h 70"/>
                <a:gd name="T24" fmla="*/ 4 w 53"/>
                <a:gd name="T25" fmla="*/ 68 h 70"/>
                <a:gd name="T26" fmla="*/ 53 w 53"/>
                <a:gd name="T27"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70">
                  <a:moveTo>
                    <a:pt x="53" y="44"/>
                  </a:moveTo>
                  <a:cubicBezTo>
                    <a:pt x="45" y="34"/>
                    <a:pt x="47" y="24"/>
                    <a:pt x="49" y="13"/>
                  </a:cubicBezTo>
                  <a:cubicBezTo>
                    <a:pt x="50" y="10"/>
                    <a:pt x="52" y="7"/>
                    <a:pt x="50" y="4"/>
                  </a:cubicBezTo>
                  <a:cubicBezTo>
                    <a:pt x="46" y="2"/>
                    <a:pt x="43" y="1"/>
                    <a:pt x="39" y="1"/>
                  </a:cubicBezTo>
                  <a:cubicBezTo>
                    <a:pt x="26" y="0"/>
                    <a:pt x="15" y="3"/>
                    <a:pt x="13" y="16"/>
                  </a:cubicBezTo>
                  <a:cubicBezTo>
                    <a:pt x="15" y="15"/>
                    <a:pt x="16" y="13"/>
                    <a:pt x="18" y="15"/>
                  </a:cubicBezTo>
                  <a:cubicBezTo>
                    <a:pt x="20" y="17"/>
                    <a:pt x="21" y="19"/>
                    <a:pt x="20" y="22"/>
                  </a:cubicBezTo>
                  <a:cubicBezTo>
                    <a:pt x="20" y="23"/>
                    <a:pt x="19" y="24"/>
                    <a:pt x="19" y="25"/>
                  </a:cubicBezTo>
                  <a:cubicBezTo>
                    <a:pt x="18" y="28"/>
                    <a:pt x="17" y="30"/>
                    <a:pt x="14" y="30"/>
                  </a:cubicBezTo>
                  <a:cubicBezTo>
                    <a:pt x="10" y="30"/>
                    <a:pt x="11" y="26"/>
                    <a:pt x="10" y="24"/>
                  </a:cubicBezTo>
                  <a:cubicBezTo>
                    <a:pt x="6" y="35"/>
                    <a:pt x="3" y="46"/>
                    <a:pt x="0" y="58"/>
                  </a:cubicBezTo>
                  <a:cubicBezTo>
                    <a:pt x="0" y="61"/>
                    <a:pt x="0" y="64"/>
                    <a:pt x="1" y="67"/>
                  </a:cubicBezTo>
                  <a:cubicBezTo>
                    <a:pt x="1" y="70"/>
                    <a:pt x="2" y="70"/>
                    <a:pt x="4" y="68"/>
                  </a:cubicBezTo>
                  <a:cubicBezTo>
                    <a:pt x="18" y="54"/>
                    <a:pt x="34" y="47"/>
                    <a:pt x="53" y="44"/>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iṣlîḓè">
              <a:extLst>
                <a:ext uri="{FF2B5EF4-FFF2-40B4-BE49-F238E27FC236}">
                  <a16:creationId xmlns:a16="http://schemas.microsoft.com/office/drawing/2014/main" id="{96B3A515-5273-3A03-F419-BC4C5A18B30C}"/>
                </a:ext>
              </a:extLst>
            </p:cNvPr>
            <p:cNvSpPr/>
            <p:nvPr/>
          </p:nvSpPr>
          <p:spPr bwMode="auto">
            <a:xfrm>
              <a:off x="5068888" y="3435351"/>
              <a:ext cx="469900" cy="69850"/>
            </a:xfrm>
            <a:custGeom>
              <a:avLst/>
              <a:gdLst>
                <a:gd name="T0" fmla="*/ 137 w 142"/>
                <a:gd name="T1" fmla="*/ 1 h 21"/>
                <a:gd name="T2" fmla="*/ 111 w 142"/>
                <a:gd name="T3" fmla="*/ 3 h 21"/>
                <a:gd name="T4" fmla="*/ 61 w 142"/>
                <a:gd name="T5" fmla="*/ 4 h 21"/>
                <a:gd name="T6" fmla="*/ 1 w 142"/>
                <a:gd name="T7" fmla="*/ 5 h 21"/>
                <a:gd name="T8" fmla="*/ 7 w 142"/>
                <a:gd name="T9" fmla="*/ 14 h 21"/>
                <a:gd name="T10" fmla="*/ 55 w 142"/>
                <a:gd name="T11" fmla="*/ 21 h 21"/>
                <a:gd name="T12" fmla="*/ 110 w 142"/>
                <a:gd name="T13" fmla="*/ 17 h 21"/>
                <a:gd name="T14" fmla="*/ 135 w 142"/>
                <a:gd name="T15" fmla="*/ 13 h 21"/>
                <a:gd name="T16" fmla="*/ 142 w 142"/>
                <a:gd name="T17" fmla="*/ 6 h 21"/>
                <a:gd name="T18" fmla="*/ 137 w 142"/>
                <a:gd name="T19"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21">
                  <a:moveTo>
                    <a:pt x="137" y="1"/>
                  </a:moveTo>
                  <a:cubicBezTo>
                    <a:pt x="128" y="3"/>
                    <a:pt x="120" y="2"/>
                    <a:pt x="111" y="3"/>
                  </a:cubicBezTo>
                  <a:cubicBezTo>
                    <a:pt x="94" y="4"/>
                    <a:pt x="77" y="3"/>
                    <a:pt x="61" y="4"/>
                  </a:cubicBezTo>
                  <a:cubicBezTo>
                    <a:pt x="41" y="5"/>
                    <a:pt x="21" y="5"/>
                    <a:pt x="1" y="5"/>
                  </a:cubicBezTo>
                  <a:cubicBezTo>
                    <a:pt x="0" y="10"/>
                    <a:pt x="2" y="12"/>
                    <a:pt x="7" y="14"/>
                  </a:cubicBezTo>
                  <a:cubicBezTo>
                    <a:pt x="22" y="19"/>
                    <a:pt x="39" y="21"/>
                    <a:pt x="55" y="21"/>
                  </a:cubicBezTo>
                  <a:cubicBezTo>
                    <a:pt x="74" y="21"/>
                    <a:pt x="92" y="19"/>
                    <a:pt x="110" y="17"/>
                  </a:cubicBezTo>
                  <a:cubicBezTo>
                    <a:pt x="119" y="16"/>
                    <a:pt x="127" y="16"/>
                    <a:pt x="135" y="13"/>
                  </a:cubicBezTo>
                  <a:cubicBezTo>
                    <a:pt x="138" y="11"/>
                    <a:pt x="142" y="10"/>
                    <a:pt x="142" y="6"/>
                  </a:cubicBezTo>
                  <a:cubicBezTo>
                    <a:pt x="142" y="3"/>
                    <a:pt x="141" y="0"/>
                    <a:pt x="137" y="1"/>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iṡ1ídé">
              <a:extLst>
                <a:ext uri="{FF2B5EF4-FFF2-40B4-BE49-F238E27FC236}">
                  <a16:creationId xmlns:a16="http://schemas.microsoft.com/office/drawing/2014/main" id="{160A4772-ECE7-24F4-50DF-92B0673F6AB3}"/>
                </a:ext>
              </a:extLst>
            </p:cNvPr>
            <p:cNvSpPr/>
            <p:nvPr/>
          </p:nvSpPr>
          <p:spPr bwMode="auto">
            <a:xfrm>
              <a:off x="4227513" y="2439988"/>
              <a:ext cx="142875" cy="220663"/>
            </a:xfrm>
            <a:custGeom>
              <a:avLst/>
              <a:gdLst>
                <a:gd name="T0" fmla="*/ 39 w 43"/>
                <a:gd name="T1" fmla="*/ 12 h 67"/>
                <a:gd name="T2" fmla="*/ 25 w 43"/>
                <a:gd name="T3" fmla="*/ 12 h 67"/>
                <a:gd name="T4" fmla="*/ 4 w 43"/>
                <a:gd name="T5" fmla="*/ 5 h 67"/>
                <a:gd name="T6" fmla="*/ 0 w 43"/>
                <a:gd name="T7" fmla="*/ 0 h 67"/>
                <a:gd name="T8" fmla="*/ 1 w 43"/>
                <a:gd name="T9" fmla="*/ 9 h 67"/>
                <a:gd name="T10" fmla="*/ 5 w 43"/>
                <a:gd name="T11" fmla="*/ 41 h 67"/>
                <a:gd name="T12" fmla="*/ 39 w 43"/>
                <a:gd name="T13" fmla="*/ 66 h 67"/>
                <a:gd name="T14" fmla="*/ 42 w 43"/>
                <a:gd name="T15" fmla="*/ 63 h 67"/>
                <a:gd name="T16" fmla="*/ 39 w 43"/>
                <a:gd name="T17" fmla="*/ 1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67">
                  <a:moveTo>
                    <a:pt x="39" y="12"/>
                  </a:moveTo>
                  <a:cubicBezTo>
                    <a:pt x="34" y="14"/>
                    <a:pt x="30" y="12"/>
                    <a:pt x="25" y="12"/>
                  </a:cubicBezTo>
                  <a:cubicBezTo>
                    <a:pt x="18" y="12"/>
                    <a:pt x="11" y="9"/>
                    <a:pt x="4" y="5"/>
                  </a:cubicBezTo>
                  <a:cubicBezTo>
                    <a:pt x="2" y="4"/>
                    <a:pt x="0" y="2"/>
                    <a:pt x="0" y="0"/>
                  </a:cubicBezTo>
                  <a:cubicBezTo>
                    <a:pt x="0" y="3"/>
                    <a:pt x="0" y="6"/>
                    <a:pt x="1" y="9"/>
                  </a:cubicBezTo>
                  <a:cubicBezTo>
                    <a:pt x="2" y="19"/>
                    <a:pt x="3" y="30"/>
                    <a:pt x="5" y="41"/>
                  </a:cubicBezTo>
                  <a:cubicBezTo>
                    <a:pt x="10" y="57"/>
                    <a:pt x="22" y="67"/>
                    <a:pt x="39" y="66"/>
                  </a:cubicBezTo>
                  <a:cubicBezTo>
                    <a:pt x="41" y="66"/>
                    <a:pt x="43" y="66"/>
                    <a:pt x="42" y="63"/>
                  </a:cubicBezTo>
                  <a:cubicBezTo>
                    <a:pt x="41" y="46"/>
                    <a:pt x="40" y="29"/>
                    <a:pt x="39" y="12"/>
                  </a:cubicBezTo>
                  <a:close/>
                </a:path>
              </a:pathLst>
            </a:custGeom>
            <a:solidFill>
              <a:srgbClr val="8582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îSlídê">
              <a:extLst>
                <a:ext uri="{FF2B5EF4-FFF2-40B4-BE49-F238E27FC236}">
                  <a16:creationId xmlns:a16="http://schemas.microsoft.com/office/drawing/2014/main" id="{4225F933-1372-2D67-3581-451866CE4BDD}"/>
                </a:ext>
              </a:extLst>
            </p:cNvPr>
            <p:cNvSpPr/>
            <p:nvPr/>
          </p:nvSpPr>
          <p:spPr bwMode="auto">
            <a:xfrm>
              <a:off x="4227513" y="2439988"/>
              <a:ext cx="128588" cy="46038"/>
            </a:xfrm>
            <a:custGeom>
              <a:avLst/>
              <a:gdLst>
                <a:gd name="T0" fmla="*/ 4 w 39"/>
                <a:gd name="T1" fmla="*/ 5 h 14"/>
                <a:gd name="T2" fmla="*/ 25 w 39"/>
                <a:gd name="T3" fmla="*/ 12 h 14"/>
                <a:gd name="T4" fmla="*/ 39 w 39"/>
                <a:gd name="T5" fmla="*/ 12 h 14"/>
                <a:gd name="T6" fmla="*/ 17 w 39"/>
                <a:gd name="T7" fmla="*/ 9 h 14"/>
                <a:gd name="T8" fmla="*/ 0 w 39"/>
                <a:gd name="T9" fmla="*/ 0 h 14"/>
                <a:gd name="T10" fmla="*/ 4 w 39"/>
                <a:gd name="T11" fmla="*/ 5 h 14"/>
              </a:gdLst>
              <a:ahLst/>
              <a:cxnLst>
                <a:cxn ang="0">
                  <a:pos x="T0" y="T1"/>
                </a:cxn>
                <a:cxn ang="0">
                  <a:pos x="T2" y="T3"/>
                </a:cxn>
                <a:cxn ang="0">
                  <a:pos x="T4" y="T5"/>
                </a:cxn>
                <a:cxn ang="0">
                  <a:pos x="T6" y="T7"/>
                </a:cxn>
                <a:cxn ang="0">
                  <a:pos x="T8" y="T9"/>
                </a:cxn>
                <a:cxn ang="0">
                  <a:pos x="T10" y="T11"/>
                </a:cxn>
              </a:cxnLst>
              <a:rect l="0" t="0" r="r" b="b"/>
              <a:pathLst>
                <a:path w="39" h="14">
                  <a:moveTo>
                    <a:pt x="4" y="5"/>
                  </a:moveTo>
                  <a:cubicBezTo>
                    <a:pt x="11" y="9"/>
                    <a:pt x="18" y="12"/>
                    <a:pt x="25" y="12"/>
                  </a:cubicBezTo>
                  <a:cubicBezTo>
                    <a:pt x="30" y="12"/>
                    <a:pt x="34" y="14"/>
                    <a:pt x="39" y="12"/>
                  </a:cubicBezTo>
                  <a:cubicBezTo>
                    <a:pt x="32" y="11"/>
                    <a:pt x="24" y="12"/>
                    <a:pt x="17" y="9"/>
                  </a:cubicBezTo>
                  <a:cubicBezTo>
                    <a:pt x="11" y="7"/>
                    <a:pt x="4" y="6"/>
                    <a:pt x="0" y="0"/>
                  </a:cubicBezTo>
                  <a:cubicBezTo>
                    <a:pt x="0" y="2"/>
                    <a:pt x="2" y="4"/>
                    <a:pt x="4" y="5"/>
                  </a:cubicBezTo>
                  <a:close/>
                </a:path>
              </a:pathLst>
            </a:custGeom>
            <a:solidFill>
              <a:srgbClr val="8582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îṥļiḓe">
              <a:extLst>
                <a:ext uri="{FF2B5EF4-FFF2-40B4-BE49-F238E27FC236}">
                  <a16:creationId xmlns:a16="http://schemas.microsoft.com/office/drawing/2014/main" id="{C758D87E-ADE0-3CF5-5FE2-B4D68B2D69A2}"/>
                </a:ext>
              </a:extLst>
            </p:cNvPr>
            <p:cNvSpPr/>
            <p:nvPr/>
          </p:nvSpPr>
          <p:spPr bwMode="auto">
            <a:xfrm>
              <a:off x="5227638" y="1138238"/>
              <a:ext cx="244475" cy="184150"/>
            </a:xfrm>
            <a:custGeom>
              <a:avLst/>
              <a:gdLst>
                <a:gd name="T0" fmla="*/ 30 w 74"/>
                <a:gd name="T1" fmla="*/ 54 h 56"/>
                <a:gd name="T2" fmla="*/ 56 w 74"/>
                <a:gd name="T3" fmla="*/ 50 h 56"/>
                <a:gd name="T4" fmla="*/ 71 w 74"/>
                <a:gd name="T5" fmla="*/ 36 h 56"/>
                <a:gd name="T6" fmla="*/ 67 w 74"/>
                <a:gd name="T7" fmla="*/ 0 h 56"/>
                <a:gd name="T8" fmla="*/ 64 w 74"/>
                <a:gd name="T9" fmla="*/ 9 h 56"/>
                <a:gd name="T10" fmla="*/ 37 w 74"/>
                <a:gd name="T11" fmla="*/ 28 h 56"/>
                <a:gd name="T12" fmla="*/ 8 w 74"/>
                <a:gd name="T13" fmla="*/ 19 h 56"/>
                <a:gd name="T14" fmla="*/ 2 w 74"/>
                <a:gd name="T15" fmla="*/ 13 h 56"/>
                <a:gd name="T16" fmla="*/ 13 w 74"/>
                <a:gd name="T17" fmla="*/ 48 h 56"/>
                <a:gd name="T18" fmla="*/ 30 w 74"/>
                <a:gd name="T19" fmla="*/ 5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6">
                  <a:moveTo>
                    <a:pt x="30" y="54"/>
                  </a:moveTo>
                  <a:cubicBezTo>
                    <a:pt x="39" y="52"/>
                    <a:pt x="47" y="51"/>
                    <a:pt x="56" y="50"/>
                  </a:cubicBezTo>
                  <a:cubicBezTo>
                    <a:pt x="65" y="49"/>
                    <a:pt x="69" y="44"/>
                    <a:pt x="71" y="36"/>
                  </a:cubicBezTo>
                  <a:cubicBezTo>
                    <a:pt x="74" y="24"/>
                    <a:pt x="73" y="12"/>
                    <a:pt x="67" y="0"/>
                  </a:cubicBezTo>
                  <a:cubicBezTo>
                    <a:pt x="66" y="3"/>
                    <a:pt x="65" y="6"/>
                    <a:pt x="64" y="9"/>
                  </a:cubicBezTo>
                  <a:cubicBezTo>
                    <a:pt x="60" y="21"/>
                    <a:pt x="50" y="27"/>
                    <a:pt x="37" y="28"/>
                  </a:cubicBezTo>
                  <a:cubicBezTo>
                    <a:pt x="26" y="28"/>
                    <a:pt x="17" y="25"/>
                    <a:pt x="8" y="19"/>
                  </a:cubicBezTo>
                  <a:cubicBezTo>
                    <a:pt x="5" y="17"/>
                    <a:pt x="4" y="14"/>
                    <a:pt x="2" y="13"/>
                  </a:cubicBezTo>
                  <a:cubicBezTo>
                    <a:pt x="0" y="26"/>
                    <a:pt x="6" y="37"/>
                    <a:pt x="13" y="48"/>
                  </a:cubicBezTo>
                  <a:cubicBezTo>
                    <a:pt x="17" y="53"/>
                    <a:pt x="23" y="56"/>
                    <a:pt x="30" y="54"/>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îṩlïdé">
              <a:extLst>
                <a:ext uri="{FF2B5EF4-FFF2-40B4-BE49-F238E27FC236}">
                  <a16:creationId xmlns:a16="http://schemas.microsoft.com/office/drawing/2014/main" id="{9F41DE06-CD89-63C9-93A6-F2D98C58A5A4}"/>
                </a:ext>
              </a:extLst>
            </p:cNvPr>
            <p:cNvSpPr/>
            <p:nvPr/>
          </p:nvSpPr>
          <p:spPr bwMode="auto">
            <a:xfrm>
              <a:off x="5068888" y="3382963"/>
              <a:ext cx="473075" cy="73025"/>
            </a:xfrm>
            <a:custGeom>
              <a:avLst/>
              <a:gdLst>
                <a:gd name="T0" fmla="*/ 142 w 143"/>
                <a:gd name="T1" fmla="*/ 3 h 22"/>
                <a:gd name="T2" fmla="*/ 137 w 143"/>
                <a:gd name="T3" fmla="*/ 1 h 22"/>
                <a:gd name="T4" fmla="*/ 71 w 143"/>
                <a:gd name="T5" fmla="*/ 8 h 22"/>
                <a:gd name="T6" fmla="*/ 13 w 143"/>
                <a:gd name="T7" fmla="*/ 8 h 22"/>
                <a:gd name="T8" fmla="*/ 1 w 143"/>
                <a:gd name="T9" fmla="*/ 21 h 22"/>
                <a:gd name="T10" fmla="*/ 6 w 143"/>
                <a:gd name="T11" fmla="*/ 20 h 22"/>
                <a:gd name="T12" fmla="*/ 9 w 143"/>
                <a:gd name="T13" fmla="*/ 20 h 22"/>
                <a:gd name="T14" fmla="*/ 83 w 143"/>
                <a:gd name="T15" fmla="*/ 18 h 22"/>
                <a:gd name="T16" fmla="*/ 136 w 143"/>
                <a:gd name="T17" fmla="*/ 16 h 22"/>
                <a:gd name="T18" fmla="*/ 142 w 143"/>
                <a:gd name="T19" fmla="*/ 22 h 22"/>
                <a:gd name="T20" fmla="*/ 142 w 143"/>
                <a:gd name="T21"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3" h="22">
                  <a:moveTo>
                    <a:pt x="142" y="3"/>
                  </a:moveTo>
                  <a:cubicBezTo>
                    <a:pt x="141" y="0"/>
                    <a:pt x="139" y="0"/>
                    <a:pt x="137" y="1"/>
                  </a:cubicBezTo>
                  <a:cubicBezTo>
                    <a:pt x="115" y="7"/>
                    <a:pt x="93" y="8"/>
                    <a:pt x="71" y="8"/>
                  </a:cubicBezTo>
                  <a:cubicBezTo>
                    <a:pt x="52" y="9"/>
                    <a:pt x="32" y="8"/>
                    <a:pt x="13" y="8"/>
                  </a:cubicBezTo>
                  <a:cubicBezTo>
                    <a:pt x="0" y="8"/>
                    <a:pt x="0" y="8"/>
                    <a:pt x="1" y="21"/>
                  </a:cubicBezTo>
                  <a:cubicBezTo>
                    <a:pt x="2" y="20"/>
                    <a:pt x="4" y="20"/>
                    <a:pt x="6" y="20"/>
                  </a:cubicBezTo>
                  <a:cubicBezTo>
                    <a:pt x="7" y="19"/>
                    <a:pt x="8" y="19"/>
                    <a:pt x="9" y="20"/>
                  </a:cubicBezTo>
                  <a:cubicBezTo>
                    <a:pt x="34" y="20"/>
                    <a:pt x="58" y="19"/>
                    <a:pt x="83" y="18"/>
                  </a:cubicBezTo>
                  <a:cubicBezTo>
                    <a:pt x="101" y="18"/>
                    <a:pt x="118" y="18"/>
                    <a:pt x="136" y="16"/>
                  </a:cubicBezTo>
                  <a:cubicBezTo>
                    <a:pt x="142" y="16"/>
                    <a:pt x="142" y="17"/>
                    <a:pt x="142" y="22"/>
                  </a:cubicBezTo>
                  <a:cubicBezTo>
                    <a:pt x="143" y="16"/>
                    <a:pt x="143" y="10"/>
                    <a:pt x="142" y="3"/>
                  </a:cubicBezTo>
                  <a:close/>
                </a:path>
              </a:pathLst>
            </a:custGeom>
            <a:solidFill>
              <a:srgbClr val="8683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íŝḷiḓê">
              <a:extLst>
                <a:ext uri="{FF2B5EF4-FFF2-40B4-BE49-F238E27FC236}">
                  <a16:creationId xmlns:a16="http://schemas.microsoft.com/office/drawing/2014/main" id="{CE18317A-049B-98F3-4185-D0397E9D6868}"/>
                </a:ext>
              </a:extLst>
            </p:cNvPr>
            <p:cNvSpPr/>
            <p:nvPr/>
          </p:nvSpPr>
          <p:spPr bwMode="auto">
            <a:xfrm>
              <a:off x="5072063" y="3435351"/>
              <a:ext cx="466725" cy="20638"/>
            </a:xfrm>
            <a:custGeom>
              <a:avLst/>
              <a:gdLst>
                <a:gd name="T0" fmla="*/ 135 w 141"/>
                <a:gd name="T1" fmla="*/ 0 h 6"/>
                <a:gd name="T2" fmla="*/ 82 w 141"/>
                <a:gd name="T3" fmla="*/ 2 h 6"/>
                <a:gd name="T4" fmla="*/ 8 w 141"/>
                <a:gd name="T5" fmla="*/ 4 h 6"/>
                <a:gd name="T6" fmla="*/ 5 w 141"/>
                <a:gd name="T7" fmla="*/ 4 h 6"/>
                <a:gd name="T8" fmla="*/ 0 w 141"/>
                <a:gd name="T9" fmla="*/ 5 h 6"/>
                <a:gd name="T10" fmla="*/ 60 w 141"/>
                <a:gd name="T11" fmla="*/ 4 h 6"/>
                <a:gd name="T12" fmla="*/ 110 w 141"/>
                <a:gd name="T13" fmla="*/ 3 h 6"/>
                <a:gd name="T14" fmla="*/ 136 w 141"/>
                <a:gd name="T15" fmla="*/ 1 h 6"/>
                <a:gd name="T16" fmla="*/ 141 w 141"/>
                <a:gd name="T17" fmla="*/ 6 h 6"/>
                <a:gd name="T18" fmla="*/ 135 w 141"/>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6">
                  <a:moveTo>
                    <a:pt x="135" y="0"/>
                  </a:moveTo>
                  <a:cubicBezTo>
                    <a:pt x="117" y="2"/>
                    <a:pt x="100" y="2"/>
                    <a:pt x="82" y="2"/>
                  </a:cubicBezTo>
                  <a:cubicBezTo>
                    <a:pt x="57" y="3"/>
                    <a:pt x="33" y="4"/>
                    <a:pt x="8" y="4"/>
                  </a:cubicBezTo>
                  <a:cubicBezTo>
                    <a:pt x="7" y="3"/>
                    <a:pt x="6" y="3"/>
                    <a:pt x="5" y="4"/>
                  </a:cubicBezTo>
                  <a:cubicBezTo>
                    <a:pt x="3" y="4"/>
                    <a:pt x="1" y="4"/>
                    <a:pt x="0" y="5"/>
                  </a:cubicBezTo>
                  <a:cubicBezTo>
                    <a:pt x="20" y="5"/>
                    <a:pt x="40" y="5"/>
                    <a:pt x="60" y="4"/>
                  </a:cubicBezTo>
                  <a:cubicBezTo>
                    <a:pt x="76" y="3"/>
                    <a:pt x="93" y="4"/>
                    <a:pt x="110" y="3"/>
                  </a:cubicBezTo>
                  <a:cubicBezTo>
                    <a:pt x="119" y="2"/>
                    <a:pt x="127" y="3"/>
                    <a:pt x="136" y="1"/>
                  </a:cubicBezTo>
                  <a:cubicBezTo>
                    <a:pt x="140" y="0"/>
                    <a:pt x="141" y="3"/>
                    <a:pt x="141" y="6"/>
                  </a:cubicBezTo>
                  <a:cubicBezTo>
                    <a:pt x="141" y="1"/>
                    <a:pt x="141" y="0"/>
                    <a:pt x="135" y="0"/>
                  </a:cubicBezTo>
                  <a:close/>
                </a:path>
              </a:pathLst>
            </a:custGeom>
            <a:solidFill>
              <a:srgbClr val="8683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îsľiḓe">
              <a:extLst>
                <a:ext uri="{FF2B5EF4-FFF2-40B4-BE49-F238E27FC236}">
                  <a16:creationId xmlns:a16="http://schemas.microsoft.com/office/drawing/2014/main" id="{DDD8EFF9-22C4-E822-6364-CBA44C5A3061}"/>
                </a:ext>
              </a:extLst>
            </p:cNvPr>
            <p:cNvSpPr/>
            <p:nvPr/>
          </p:nvSpPr>
          <p:spPr bwMode="auto">
            <a:xfrm>
              <a:off x="5233988" y="1073151"/>
              <a:ext cx="214313" cy="157163"/>
            </a:xfrm>
            <a:custGeom>
              <a:avLst/>
              <a:gdLst>
                <a:gd name="T0" fmla="*/ 3 w 65"/>
                <a:gd name="T1" fmla="*/ 34 h 48"/>
                <a:gd name="T2" fmla="*/ 39 w 65"/>
                <a:gd name="T3" fmla="*/ 46 h 48"/>
                <a:gd name="T4" fmla="*/ 61 w 65"/>
                <a:gd name="T5" fmla="*/ 28 h 48"/>
                <a:gd name="T6" fmla="*/ 65 w 65"/>
                <a:gd name="T7" fmla="*/ 20 h 48"/>
                <a:gd name="T8" fmla="*/ 29 w 65"/>
                <a:gd name="T9" fmla="*/ 3 h 48"/>
                <a:gd name="T10" fmla="*/ 0 w 65"/>
                <a:gd name="T11" fmla="*/ 33 h 48"/>
                <a:gd name="T12" fmla="*/ 3 w 65"/>
                <a:gd name="T13" fmla="*/ 34 h 48"/>
                <a:gd name="T14" fmla="*/ 45 w 65"/>
                <a:gd name="T15" fmla="*/ 38 h 48"/>
                <a:gd name="T16" fmla="*/ 40 w 65"/>
                <a:gd name="T17" fmla="*/ 33 h 48"/>
                <a:gd name="T18" fmla="*/ 45 w 65"/>
                <a:gd name="T19" fmla="*/ 28 h 48"/>
                <a:gd name="T20" fmla="*/ 49 w 65"/>
                <a:gd name="T21" fmla="*/ 33 h 48"/>
                <a:gd name="T22" fmla="*/ 45 w 65"/>
                <a:gd name="T23" fmla="*/ 38 h 48"/>
                <a:gd name="T24" fmla="*/ 16 w 65"/>
                <a:gd name="T25" fmla="*/ 25 h 48"/>
                <a:gd name="T26" fmla="*/ 38 w 65"/>
                <a:gd name="T27" fmla="*/ 14 h 48"/>
                <a:gd name="T28" fmla="*/ 46 w 65"/>
                <a:gd name="T29" fmla="*/ 15 h 48"/>
                <a:gd name="T30" fmla="*/ 50 w 65"/>
                <a:gd name="T31" fmla="*/ 21 h 48"/>
                <a:gd name="T32" fmla="*/ 43 w 65"/>
                <a:gd name="T33" fmla="*/ 24 h 48"/>
                <a:gd name="T34" fmla="*/ 29 w 65"/>
                <a:gd name="T35" fmla="*/ 24 h 48"/>
                <a:gd name="T36" fmla="*/ 21 w 65"/>
                <a:gd name="T37" fmla="*/ 30 h 48"/>
                <a:gd name="T38" fmla="*/ 15 w 65"/>
                <a:gd name="T39" fmla="*/ 31 h 48"/>
                <a:gd name="T40" fmla="*/ 16 w 65"/>
                <a:gd name="T41" fmla="*/ 2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48">
                  <a:moveTo>
                    <a:pt x="3" y="34"/>
                  </a:moveTo>
                  <a:cubicBezTo>
                    <a:pt x="13" y="44"/>
                    <a:pt x="25" y="48"/>
                    <a:pt x="39" y="46"/>
                  </a:cubicBezTo>
                  <a:cubicBezTo>
                    <a:pt x="50" y="45"/>
                    <a:pt x="58" y="39"/>
                    <a:pt x="61" y="28"/>
                  </a:cubicBezTo>
                  <a:cubicBezTo>
                    <a:pt x="62" y="25"/>
                    <a:pt x="62" y="22"/>
                    <a:pt x="65" y="20"/>
                  </a:cubicBezTo>
                  <a:cubicBezTo>
                    <a:pt x="58" y="7"/>
                    <a:pt x="45" y="0"/>
                    <a:pt x="29" y="3"/>
                  </a:cubicBezTo>
                  <a:cubicBezTo>
                    <a:pt x="14" y="5"/>
                    <a:pt x="2" y="18"/>
                    <a:pt x="0" y="33"/>
                  </a:cubicBezTo>
                  <a:cubicBezTo>
                    <a:pt x="1" y="33"/>
                    <a:pt x="2" y="33"/>
                    <a:pt x="3" y="34"/>
                  </a:cubicBezTo>
                  <a:close/>
                  <a:moveTo>
                    <a:pt x="45" y="38"/>
                  </a:moveTo>
                  <a:cubicBezTo>
                    <a:pt x="42" y="37"/>
                    <a:pt x="40" y="35"/>
                    <a:pt x="40" y="33"/>
                  </a:cubicBezTo>
                  <a:cubicBezTo>
                    <a:pt x="40" y="30"/>
                    <a:pt x="42" y="28"/>
                    <a:pt x="45" y="28"/>
                  </a:cubicBezTo>
                  <a:cubicBezTo>
                    <a:pt x="48" y="28"/>
                    <a:pt x="49" y="30"/>
                    <a:pt x="49" y="33"/>
                  </a:cubicBezTo>
                  <a:cubicBezTo>
                    <a:pt x="50" y="36"/>
                    <a:pt x="48" y="38"/>
                    <a:pt x="45" y="38"/>
                  </a:cubicBezTo>
                  <a:close/>
                  <a:moveTo>
                    <a:pt x="16" y="25"/>
                  </a:moveTo>
                  <a:cubicBezTo>
                    <a:pt x="21" y="17"/>
                    <a:pt x="29" y="14"/>
                    <a:pt x="38" y="14"/>
                  </a:cubicBezTo>
                  <a:cubicBezTo>
                    <a:pt x="41" y="14"/>
                    <a:pt x="43" y="14"/>
                    <a:pt x="46" y="15"/>
                  </a:cubicBezTo>
                  <a:cubicBezTo>
                    <a:pt x="48" y="16"/>
                    <a:pt x="51" y="17"/>
                    <a:pt x="50" y="21"/>
                  </a:cubicBezTo>
                  <a:cubicBezTo>
                    <a:pt x="49" y="24"/>
                    <a:pt x="46" y="25"/>
                    <a:pt x="43" y="24"/>
                  </a:cubicBezTo>
                  <a:cubicBezTo>
                    <a:pt x="38" y="22"/>
                    <a:pt x="33" y="22"/>
                    <a:pt x="29" y="24"/>
                  </a:cubicBezTo>
                  <a:cubicBezTo>
                    <a:pt x="25" y="25"/>
                    <a:pt x="23" y="28"/>
                    <a:pt x="21" y="30"/>
                  </a:cubicBezTo>
                  <a:cubicBezTo>
                    <a:pt x="19" y="31"/>
                    <a:pt x="18" y="33"/>
                    <a:pt x="15" y="31"/>
                  </a:cubicBezTo>
                  <a:cubicBezTo>
                    <a:pt x="13" y="30"/>
                    <a:pt x="14" y="27"/>
                    <a:pt x="16" y="25"/>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íṡľiḍe">
              <a:extLst>
                <a:ext uri="{FF2B5EF4-FFF2-40B4-BE49-F238E27FC236}">
                  <a16:creationId xmlns:a16="http://schemas.microsoft.com/office/drawing/2014/main" id="{481B6B5F-8F4E-E372-D14F-824BFB6E49A1}"/>
                </a:ext>
              </a:extLst>
            </p:cNvPr>
            <p:cNvSpPr/>
            <p:nvPr/>
          </p:nvSpPr>
          <p:spPr bwMode="auto">
            <a:xfrm>
              <a:off x="5233988" y="1138238"/>
              <a:ext cx="214313" cy="92075"/>
            </a:xfrm>
            <a:custGeom>
              <a:avLst/>
              <a:gdLst>
                <a:gd name="T0" fmla="*/ 6 w 65"/>
                <a:gd name="T1" fmla="*/ 19 h 28"/>
                <a:gd name="T2" fmla="*/ 35 w 65"/>
                <a:gd name="T3" fmla="*/ 28 h 28"/>
                <a:gd name="T4" fmla="*/ 62 w 65"/>
                <a:gd name="T5" fmla="*/ 9 h 28"/>
                <a:gd name="T6" fmla="*/ 65 w 65"/>
                <a:gd name="T7" fmla="*/ 0 h 28"/>
                <a:gd name="T8" fmla="*/ 61 w 65"/>
                <a:gd name="T9" fmla="*/ 8 h 28"/>
                <a:gd name="T10" fmla="*/ 39 w 65"/>
                <a:gd name="T11" fmla="*/ 26 h 28"/>
                <a:gd name="T12" fmla="*/ 3 w 65"/>
                <a:gd name="T13" fmla="*/ 14 h 28"/>
                <a:gd name="T14" fmla="*/ 0 w 65"/>
                <a:gd name="T15" fmla="*/ 13 h 28"/>
                <a:gd name="T16" fmla="*/ 6 w 65"/>
                <a:gd name="T17"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28">
                  <a:moveTo>
                    <a:pt x="6" y="19"/>
                  </a:moveTo>
                  <a:cubicBezTo>
                    <a:pt x="15" y="25"/>
                    <a:pt x="24" y="28"/>
                    <a:pt x="35" y="28"/>
                  </a:cubicBezTo>
                  <a:cubicBezTo>
                    <a:pt x="48" y="27"/>
                    <a:pt x="58" y="21"/>
                    <a:pt x="62" y="9"/>
                  </a:cubicBezTo>
                  <a:cubicBezTo>
                    <a:pt x="63" y="6"/>
                    <a:pt x="64" y="3"/>
                    <a:pt x="65" y="0"/>
                  </a:cubicBezTo>
                  <a:cubicBezTo>
                    <a:pt x="62" y="2"/>
                    <a:pt x="62" y="5"/>
                    <a:pt x="61" y="8"/>
                  </a:cubicBezTo>
                  <a:cubicBezTo>
                    <a:pt x="58" y="19"/>
                    <a:pt x="50" y="25"/>
                    <a:pt x="39" y="26"/>
                  </a:cubicBezTo>
                  <a:cubicBezTo>
                    <a:pt x="25" y="28"/>
                    <a:pt x="13" y="24"/>
                    <a:pt x="3" y="14"/>
                  </a:cubicBezTo>
                  <a:cubicBezTo>
                    <a:pt x="2" y="13"/>
                    <a:pt x="1" y="13"/>
                    <a:pt x="0" y="13"/>
                  </a:cubicBezTo>
                  <a:cubicBezTo>
                    <a:pt x="2" y="14"/>
                    <a:pt x="3" y="17"/>
                    <a:pt x="6" y="19"/>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íṥľíḓé">
              <a:extLst>
                <a:ext uri="{FF2B5EF4-FFF2-40B4-BE49-F238E27FC236}">
                  <a16:creationId xmlns:a16="http://schemas.microsoft.com/office/drawing/2014/main" id="{C7FEBCD5-B1DA-1A48-91EC-C3AFE7278B6C}"/>
                </a:ext>
              </a:extLst>
            </p:cNvPr>
            <p:cNvSpPr/>
            <p:nvPr/>
          </p:nvSpPr>
          <p:spPr bwMode="auto">
            <a:xfrm>
              <a:off x="4122738" y="4446588"/>
              <a:ext cx="184150" cy="231775"/>
            </a:xfrm>
            <a:custGeom>
              <a:avLst/>
              <a:gdLst>
                <a:gd name="T0" fmla="*/ 0 w 56"/>
                <a:gd name="T1" fmla="*/ 56 h 70"/>
                <a:gd name="T2" fmla="*/ 21 w 56"/>
                <a:gd name="T3" fmla="*/ 68 h 70"/>
                <a:gd name="T4" fmla="*/ 26 w 56"/>
                <a:gd name="T5" fmla="*/ 67 h 70"/>
                <a:gd name="T6" fmla="*/ 54 w 56"/>
                <a:gd name="T7" fmla="*/ 18 h 70"/>
                <a:gd name="T8" fmla="*/ 54 w 56"/>
                <a:gd name="T9" fmla="*/ 12 h 70"/>
                <a:gd name="T10" fmla="*/ 34 w 56"/>
                <a:gd name="T11" fmla="*/ 0 h 70"/>
                <a:gd name="T12" fmla="*/ 4 w 56"/>
                <a:gd name="T13" fmla="*/ 49 h 70"/>
                <a:gd name="T14" fmla="*/ 0 w 56"/>
                <a:gd name="T15" fmla="*/ 56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70">
                  <a:moveTo>
                    <a:pt x="0" y="56"/>
                  </a:moveTo>
                  <a:cubicBezTo>
                    <a:pt x="7" y="59"/>
                    <a:pt x="14" y="63"/>
                    <a:pt x="21" y="68"/>
                  </a:cubicBezTo>
                  <a:cubicBezTo>
                    <a:pt x="23" y="70"/>
                    <a:pt x="24" y="70"/>
                    <a:pt x="26" y="67"/>
                  </a:cubicBezTo>
                  <a:cubicBezTo>
                    <a:pt x="35" y="51"/>
                    <a:pt x="45" y="34"/>
                    <a:pt x="54" y="18"/>
                  </a:cubicBezTo>
                  <a:cubicBezTo>
                    <a:pt x="56" y="16"/>
                    <a:pt x="55" y="14"/>
                    <a:pt x="54" y="12"/>
                  </a:cubicBezTo>
                  <a:cubicBezTo>
                    <a:pt x="48" y="7"/>
                    <a:pt x="42" y="2"/>
                    <a:pt x="34" y="0"/>
                  </a:cubicBezTo>
                  <a:cubicBezTo>
                    <a:pt x="23" y="15"/>
                    <a:pt x="15" y="33"/>
                    <a:pt x="4" y="49"/>
                  </a:cubicBezTo>
                  <a:cubicBezTo>
                    <a:pt x="2" y="51"/>
                    <a:pt x="1" y="54"/>
                    <a:pt x="0" y="56"/>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ïSḻiďè">
              <a:extLst>
                <a:ext uri="{FF2B5EF4-FFF2-40B4-BE49-F238E27FC236}">
                  <a16:creationId xmlns:a16="http://schemas.microsoft.com/office/drawing/2014/main" id="{652C7CCE-FAC5-4D7E-77C6-EA2F0DF2349D}"/>
                </a:ext>
              </a:extLst>
            </p:cNvPr>
            <p:cNvSpPr/>
            <p:nvPr/>
          </p:nvSpPr>
          <p:spPr bwMode="auto">
            <a:xfrm>
              <a:off x="6224588" y="2443163"/>
              <a:ext cx="149225" cy="177800"/>
            </a:xfrm>
            <a:custGeom>
              <a:avLst/>
              <a:gdLst>
                <a:gd name="T0" fmla="*/ 12 w 45"/>
                <a:gd name="T1" fmla="*/ 53 h 54"/>
                <a:gd name="T2" fmla="*/ 43 w 45"/>
                <a:gd name="T3" fmla="*/ 27 h 54"/>
                <a:gd name="T4" fmla="*/ 44 w 45"/>
                <a:gd name="T5" fmla="*/ 0 h 54"/>
                <a:gd name="T6" fmla="*/ 42 w 45"/>
                <a:gd name="T7" fmla="*/ 2 h 54"/>
                <a:gd name="T8" fmla="*/ 1 w 45"/>
                <a:gd name="T9" fmla="*/ 8 h 54"/>
                <a:gd name="T10" fmla="*/ 2 w 45"/>
                <a:gd name="T11" fmla="*/ 42 h 54"/>
                <a:gd name="T12" fmla="*/ 12 w 45"/>
                <a:gd name="T13" fmla="*/ 53 h 54"/>
              </a:gdLst>
              <a:ahLst/>
              <a:cxnLst>
                <a:cxn ang="0">
                  <a:pos x="T0" y="T1"/>
                </a:cxn>
                <a:cxn ang="0">
                  <a:pos x="T2" y="T3"/>
                </a:cxn>
                <a:cxn ang="0">
                  <a:pos x="T4" y="T5"/>
                </a:cxn>
                <a:cxn ang="0">
                  <a:pos x="T6" y="T7"/>
                </a:cxn>
                <a:cxn ang="0">
                  <a:pos x="T8" y="T9"/>
                </a:cxn>
                <a:cxn ang="0">
                  <a:pos x="T10" y="T11"/>
                </a:cxn>
                <a:cxn ang="0">
                  <a:pos x="T12" y="T13"/>
                </a:cxn>
              </a:cxnLst>
              <a:rect l="0" t="0" r="r" b="b"/>
              <a:pathLst>
                <a:path w="45" h="54">
                  <a:moveTo>
                    <a:pt x="12" y="53"/>
                  </a:moveTo>
                  <a:cubicBezTo>
                    <a:pt x="29" y="53"/>
                    <a:pt x="40" y="43"/>
                    <a:pt x="43" y="27"/>
                  </a:cubicBezTo>
                  <a:cubicBezTo>
                    <a:pt x="44" y="18"/>
                    <a:pt x="45" y="9"/>
                    <a:pt x="44" y="0"/>
                  </a:cubicBezTo>
                  <a:cubicBezTo>
                    <a:pt x="44" y="1"/>
                    <a:pt x="43" y="2"/>
                    <a:pt x="42" y="2"/>
                  </a:cubicBezTo>
                  <a:cubicBezTo>
                    <a:pt x="29" y="10"/>
                    <a:pt x="15" y="11"/>
                    <a:pt x="1" y="8"/>
                  </a:cubicBezTo>
                  <a:cubicBezTo>
                    <a:pt x="0" y="20"/>
                    <a:pt x="1" y="31"/>
                    <a:pt x="2" y="42"/>
                  </a:cubicBezTo>
                  <a:cubicBezTo>
                    <a:pt x="2" y="54"/>
                    <a:pt x="1" y="52"/>
                    <a:pt x="12" y="53"/>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iSlíḋè">
              <a:extLst>
                <a:ext uri="{FF2B5EF4-FFF2-40B4-BE49-F238E27FC236}">
                  <a16:creationId xmlns:a16="http://schemas.microsoft.com/office/drawing/2014/main" id="{124FA2E2-5C81-E0AA-A76D-575FAC606F74}"/>
                </a:ext>
              </a:extLst>
            </p:cNvPr>
            <p:cNvSpPr/>
            <p:nvPr/>
          </p:nvSpPr>
          <p:spPr bwMode="auto">
            <a:xfrm>
              <a:off x="6227763" y="2443163"/>
              <a:ext cx="142875" cy="36513"/>
            </a:xfrm>
            <a:custGeom>
              <a:avLst/>
              <a:gdLst>
                <a:gd name="T0" fmla="*/ 41 w 43"/>
                <a:gd name="T1" fmla="*/ 2 h 11"/>
                <a:gd name="T2" fmla="*/ 43 w 43"/>
                <a:gd name="T3" fmla="*/ 0 h 11"/>
                <a:gd name="T4" fmla="*/ 8 w 43"/>
                <a:gd name="T5" fmla="*/ 8 h 11"/>
                <a:gd name="T6" fmla="*/ 0 w 43"/>
                <a:gd name="T7" fmla="*/ 8 h 11"/>
                <a:gd name="T8" fmla="*/ 41 w 43"/>
                <a:gd name="T9" fmla="*/ 2 h 11"/>
              </a:gdLst>
              <a:ahLst/>
              <a:cxnLst>
                <a:cxn ang="0">
                  <a:pos x="T0" y="T1"/>
                </a:cxn>
                <a:cxn ang="0">
                  <a:pos x="T2" y="T3"/>
                </a:cxn>
                <a:cxn ang="0">
                  <a:pos x="T4" y="T5"/>
                </a:cxn>
                <a:cxn ang="0">
                  <a:pos x="T6" y="T7"/>
                </a:cxn>
                <a:cxn ang="0">
                  <a:pos x="T8" y="T9"/>
                </a:cxn>
              </a:cxnLst>
              <a:rect l="0" t="0" r="r" b="b"/>
              <a:pathLst>
                <a:path w="43" h="11">
                  <a:moveTo>
                    <a:pt x="41" y="2"/>
                  </a:moveTo>
                  <a:cubicBezTo>
                    <a:pt x="42" y="2"/>
                    <a:pt x="43" y="1"/>
                    <a:pt x="43" y="0"/>
                  </a:cubicBezTo>
                  <a:cubicBezTo>
                    <a:pt x="33" y="6"/>
                    <a:pt x="21" y="10"/>
                    <a:pt x="8" y="8"/>
                  </a:cubicBezTo>
                  <a:cubicBezTo>
                    <a:pt x="5" y="8"/>
                    <a:pt x="3" y="7"/>
                    <a:pt x="0" y="8"/>
                  </a:cubicBezTo>
                  <a:cubicBezTo>
                    <a:pt x="14" y="11"/>
                    <a:pt x="28" y="10"/>
                    <a:pt x="41" y="2"/>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iṡlíḓê">
              <a:extLst>
                <a:ext uri="{FF2B5EF4-FFF2-40B4-BE49-F238E27FC236}">
                  <a16:creationId xmlns:a16="http://schemas.microsoft.com/office/drawing/2014/main" id="{91BD1864-71A8-C2AC-72AD-DA05C05B296F}"/>
                </a:ext>
              </a:extLst>
            </p:cNvPr>
            <p:cNvSpPr/>
            <p:nvPr/>
          </p:nvSpPr>
          <p:spPr bwMode="auto">
            <a:xfrm>
              <a:off x="4065588" y="5014913"/>
              <a:ext cx="152400" cy="144463"/>
            </a:xfrm>
            <a:custGeom>
              <a:avLst/>
              <a:gdLst>
                <a:gd name="T0" fmla="*/ 38 w 46"/>
                <a:gd name="T1" fmla="*/ 44 h 44"/>
                <a:gd name="T2" fmla="*/ 43 w 46"/>
                <a:gd name="T3" fmla="*/ 41 h 44"/>
                <a:gd name="T4" fmla="*/ 46 w 46"/>
                <a:gd name="T5" fmla="*/ 8 h 44"/>
                <a:gd name="T6" fmla="*/ 42 w 46"/>
                <a:gd name="T7" fmla="*/ 4 h 44"/>
                <a:gd name="T8" fmla="*/ 17 w 46"/>
                <a:gd name="T9" fmla="*/ 0 h 44"/>
                <a:gd name="T10" fmla="*/ 8 w 46"/>
                <a:gd name="T11" fmla="*/ 4 h 44"/>
                <a:gd name="T12" fmla="*/ 1 w 46"/>
                <a:gd name="T13" fmla="*/ 44 h 44"/>
                <a:gd name="T14" fmla="*/ 38 w 46"/>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4">
                  <a:moveTo>
                    <a:pt x="38" y="44"/>
                  </a:moveTo>
                  <a:cubicBezTo>
                    <a:pt x="41" y="44"/>
                    <a:pt x="42" y="43"/>
                    <a:pt x="43" y="41"/>
                  </a:cubicBezTo>
                  <a:cubicBezTo>
                    <a:pt x="44" y="30"/>
                    <a:pt x="45" y="19"/>
                    <a:pt x="46" y="8"/>
                  </a:cubicBezTo>
                  <a:cubicBezTo>
                    <a:pt x="46" y="5"/>
                    <a:pt x="45" y="4"/>
                    <a:pt x="42" y="4"/>
                  </a:cubicBezTo>
                  <a:cubicBezTo>
                    <a:pt x="34" y="3"/>
                    <a:pt x="25" y="2"/>
                    <a:pt x="17" y="0"/>
                  </a:cubicBezTo>
                  <a:cubicBezTo>
                    <a:pt x="13" y="0"/>
                    <a:pt x="10" y="1"/>
                    <a:pt x="8" y="4"/>
                  </a:cubicBezTo>
                  <a:cubicBezTo>
                    <a:pt x="2" y="17"/>
                    <a:pt x="0" y="30"/>
                    <a:pt x="1" y="44"/>
                  </a:cubicBezTo>
                  <a:cubicBezTo>
                    <a:pt x="13" y="44"/>
                    <a:pt x="26" y="44"/>
                    <a:pt x="38" y="44"/>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îṥḷíḓè">
              <a:extLst>
                <a:ext uri="{FF2B5EF4-FFF2-40B4-BE49-F238E27FC236}">
                  <a16:creationId xmlns:a16="http://schemas.microsoft.com/office/drawing/2014/main" id="{4CDDC556-B064-9358-F5F4-7CD7F2F387EE}"/>
                </a:ext>
              </a:extLst>
            </p:cNvPr>
            <p:cNvSpPr/>
            <p:nvPr/>
          </p:nvSpPr>
          <p:spPr bwMode="auto">
            <a:xfrm>
              <a:off x="4025900" y="4430713"/>
              <a:ext cx="207963" cy="201613"/>
            </a:xfrm>
            <a:custGeom>
              <a:avLst/>
              <a:gdLst>
                <a:gd name="T0" fmla="*/ 29 w 63"/>
                <a:gd name="T1" fmla="*/ 61 h 61"/>
                <a:gd name="T2" fmla="*/ 36 w 63"/>
                <a:gd name="T3" fmla="*/ 47 h 61"/>
                <a:gd name="T4" fmla="*/ 49 w 63"/>
                <a:gd name="T5" fmla="*/ 24 h 61"/>
                <a:gd name="T6" fmla="*/ 63 w 63"/>
                <a:gd name="T7" fmla="*/ 5 h 61"/>
                <a:gd name="T8" fmla="*/ 37 w 63"/>
                <a:gd name="T9" fmla="*/ 0 h 61"/>
                <a:gd name="T10" fmla="*/ 24 w 63"/>
                <a:gd name="T11" fmla="*/ 8 h 61"/>
                <a:gd name="T12" fmla="*/ 4 w 63"/>
                <a:gd name="T13" fmla="*/ 46 h 61"/>
                <a:gd name="T14" fmla="*/ 0 w 63"/>
                <a:gd name="T15" fmla="*/ 57 h 61"/>
                <a:gd name="T16" fmla="*/ 29 w 63"/>
                <a:gd name="T17" fmla="*/ 61 h 61"/>
                <a:gd name="T18" fmla="*/ 12 w 63"/>
                <a:gd name="T19" fmla="*/ 39 h 61"/>
                <a:gd name="T20" fmla="*/ 16 w 63"/>
                <a:gd name="T21" fmla="*/ 31 h 61"/>
                <a:gd name="T22" fmla="*/ 28 w 63"/>
                <a:gd name="T23" fmla="*/ 12 h 61"/>
                <a:gd name="T24" fmla="*/ 31 w 63"/>
                <a:gd name="T25" fmla="*/ 9 h 61"/>
                <a:gd name="T26" fmla="*/ 34 w 63"/>
                <a:gd name="T27" fmla="*/ 13 h 61"/>
                <a:gd name="T28" fmla="*/ 17 w 63"/>
                <a:gd name="T29" fmla="*/ 42 h 61"/>
                <a:gd name="T30" fmla="*/ 12 w 63"/>
                <a:gd name="T31" fmla="*/ 43 h 61"/>
                <a:gd name="T32" fmla="*/ 12 w 63"/>
                <a:gd name="T33" fmla="*/ 3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61">
                  <a:moveTo>
                    <a:pt x="29" y="61"/>
                  </a:moveTo>
                  <a:cubicBezTo>
                    <a:pt x="30" y="55"/>
                    <a:pt x="33" y="51"/>
                    <a:pt x="36" y="47"/>
                  </a:cubicBezTo>
                  <a:cubicBezTo>
                    <a:pt x="41" y="39"/>
                    <a:pt x="45" y="32"/>
                    <a:pt x="49" y="24"/>
                  </a:cubicBezTo>
                  <a:cubicBezTo>
                    <a:pt x="53" y="17"/>
                    <a:pt x="58" y="10"/>
                    <a:pt x="63" y="5"/>
                  </a:cubicBezTo>
                  <a:cubicBezTo>
                    <a:pt x="55" y="1"/>
                    <a:pt x="46" y="0"/>
                    <a:pt x="37" y="0"/>
                  </a:cubicBezTo>
                  <a:cubicBezTo>
                    <a:pt x="30" y="0"/>
                    <a:pt x="27" y="2"/>
                    <a:pt x="24" y="8"/>
                  </a:cubicBezTo>
                  <a:cubicBezTo>
                    <a:pt x="18" y="21"/>
                    <a:pt x="11" y="33"/>
                    <a:pt x="4" y="46"/>
                  </a:cubicBezTo>
                  <a:cubicBezTo>
                    <a:pt x="3" y="49"/>
                    <a:pt x="1" y="53"/>
                    <a:pt x="0" y="57"/>
                  </a:cubicBezTo>
                  <a:cubicBezTo>
                    <a:pt x="10" y="56"/>
                    <a:pt x="19" y="58"/>
                    <a:pt x="29" y="61"/>
                  </a:cubicBezTo>
                  <a:close/>
                  <a:moveTo>
                    <a:pt x="12" y="39"/>
                  </a:moveTo>
                  <a:cubicBezTo>
                    <a:pt x="12" y="36"/>
                    <a:pt x="14" y="34"/>
                    <a:pt x="16" y="31"/>
                  </a:cubicBezTo>
                  <a:cubicBezTo>
                    <a:pt x="20" y="25"/>
                    <a:pt x="24" y="19"/>
                    <a:pt x="28" y="12"/>
                  </a:cubicBezTo>
                  <a:cubicBezTo>
                    <a:pt x="29" y="11"/>
                    <a:pt x="29" y="10"/>
                    <a:pt x="31" y="9"/>
                  </a:cubicBezTo>
                  <a:cubicBezTo>
                    <a:pt x="34" y="10"/>
                    <a:pt x="35" y="11"/>
                    <a:pt x="34" y="13"/>
                  </a:cubicBezTo>
                  <a:cubicBezTo>
                    <a:pt x="29" y="24"/>
                    <a:pt x="24" y="33"/>
                    <a:pt x="17" y="42"/>
                  </a:cubicBezTo>
                  <a:cubicBezTo>
                    <a:pt x="16" y="43"/>
                    <a:pt x="14" y="44"/>
                    <a:pt x="12" y="43"/>
                  </a:cubicBezTo>
                  <a:cubicBezTo>
                    <a:pt x="11" y="43"/>
                    <a:pt x="11" y="41"/>
                    <a:pt x="12" y="39"/>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îṩ1iḑé">
              <a:extLst>
                <a:ext uri="{FF2B5EF4-FFF2-40B4-BE49-F238E27FC236}">
                  <a16:creationId xmlns:a16="http://schemas.microsoft.com/office/drawing/2014/main" id="{E5C44986-8CC7-D14B-7C6B-B8EA577365A3}"/>
                </a:ext>
              </a:extLst>
            </p:cNvPr>
            <p:cNvSpPr/>
            <p:nvPr/>
          </p:nvSpPr>
          <p:spPr bwMode="auto">
            <a:xfrm>
              <a:off x="4122738" y="4446588"/>
              <a:ext cx="111125" cy="185738"/>
            </a:xfrm>
            <a:custGeom>
              <a:avLst/>
              <a:gdLst>
                <a:gd name="T0" fmla="*/ 7 w 34"/>
                <a:gd name="T1" fmla="*/ 42 h 56"/>
                <a:gd name="T2" fmla="*/ 0 w 34"/>
                <a:gd name="T3" fmla="*/ 56 h 56"/>
                <a:gd name="T4" fmla="*/ 4 w 34"/>
                <a:gd name="T5" fmla="*/ 49 h 56"/>
                <a:gd name="T6" fmla="*/ 34 w 34"/>
                <a:gd name="T7" fmla="*/ 0 h 56"/>
                <a:gd name="T8" fmla="*/ 20 w 34"/>
                <a:gd name="T9" fmla="*/ 19 h 56"/>
                <a:gd name="T10" fmla="*/ 7 w 34"/>
                <a:gd name="T11" fmla="*/ 42 h 56"/>
              </a:gdLst>
              <a:ahLst/>
              <a:cxnLst>
                <a:cxn ang="0">
                  <a:pos x="T0" y="T1"/>
                </a:cxn>
                <a:cxn ang="0">
                  <a:pos x="T2" y="T3"/>
                </a:cxn>
                <a:cxn ang="0">
                  <a:pos x="T4" y="T5"/>
                </a:cxn>
                <a:cxn ang="0">
                  <a:pos x="T6" y="T7"/>
                </a:cxn>
                <a:cxn ang="0">
                  <a:pos x="T8" y="T9"/>
                </a:cxn>
                <a:cxn ang="0">
                  <a:pos x="T10" y="T11"/>
                </a:cxn>
              </a:cxnLst>
              <a:rect l="0" t="0" r="r" b="b"/>
              <a:pathLst>
                <a:path w="34" h="56">
                  <a:moveTo>
                    <a:pt x="7" y="42"/>
                  </a:moveTo>
                  <a:cubicBezTo>
                    <a:pt x="4" y="46"/>
                    <a:pt x="1" y="50"/>
                    <a:pt x="0" y="56"/>
                  </a:cubicBezTo>
                  <a:cubicBezTo>
                    <a:pt x="1" y="54"/>
                    <a:pt x="2" y="51"/>
                    <a:pt x="4" y="49"/>
                  </a:cubicBezTo>
                  <a:cubicBezTo>
                    <a:pt x="15" y="33"/>
                    <a:pt x="23" y="15"/>
                    <a:pt x="34" y="0"/>
                  </a:cubicBezTo>
                  <a:cubicBezTo>
                    <a:pt x="29" y="5"/>
                    <a:pt x="24" y="12"/>
                    <a:pt x="20" y="19"/>
                  </a:cubicBezTo>
                  <a:cubicBezTo>
                    <a:pt x="16" y="27"/>
                    <a:pt x="12" y="34"/>
                    <a:pt x="7" y="42"/>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iSḻiḍé">
              <a:extLst>
                <a:ext uri="{FF2B5EF4-FFF2-40B4-BE49-F238E27FC236}">
                  <a16:creationId xmlns:a16="http://schemas.microsoft.com/office/drawing/2014/main" id="{FC49A835-9862-2D4F-311B-FB7BC29C8CBE}"/>
                </a:ext>
              </a:extLst>
            </p:cNvPr>
            <p:cNvSpPr/>
            <p:nvPr/>
          </p:nvSpPr>
          <p:spPr bwMode="auto">
            <a:xfrm>
              <a:off x="4244975" y="4237038"/>
              <a:ext cx="180975" cy="223838"/>
            </a:xfrm>
            <a:custGeom>
              <a:avLst/>
              <a:gdLst>
                <a:gd name="T0" fmla="*/ 33 w 55"/>
                <a:gd name="T1" fmla="*/ 4 h 68"/>
                <a:gd name="T2" fmla="*/ 6 w 55"/>
                <a:gd name="T3" fmla="*/ 52 h 68"/>
                <a:gd name="T4" fmla="*/ 0 w 55"/>
                <a:gd name="T5" fmla="*/ 55 h 68"/>
                <a:gd name="T6" fmla="*/ 20 w 55"/>
                <a:gd name="T7" fmla="*/ 66 h 68"/>
                <a:gd name="T8" fmla="*/ 26 w 55"/>
                <a:gd name="T9" fmla="*/ 65 h 68"/>
                <a:gd name="T10" fmla="*/ 54 w 55"/>
                <a:gd name="T11" fmla="*/ 20 h 68"/>
                <a:gd name="T12" fmla="*/ 54 w 55"/>
                <a:gd name="T13" fmla="*/ 15 h 68"/>
                <a:gd name="T14" fmla="*/ 34 w 55"/>
                <a:gd name="T15" fmla="*/ 0 h 68"/>
                <a:gd name="T16" fmla="*/ 33 w 55"/>
                <a:gd name="T17" fmla="*/ 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8">
                  <a:moveTo>
                    <a:pt x="33" y="4"/>
                  </a:moveTo>
                  <a:cubicBezTo>
                    <a:pt x="24" y="20"/>
                    <a:pt x="17" y="38"/>
                    <a:pt x="6" y="52"/>
                  </a:cubicBezTo>
                  <a:cubicBezTo>
                    <a:pt x="4" y="54"/>
                    <a:pt x="3" y="57"/>
                    <a:pt x="0" y="55"/>
                  </a:cubicBezTo>
                  <a:cubicBezTo>
                    <a:pt x="7" y="59"/>
                    <a:pt x="14" y="62"/>
                    <a:pt x="20" y="66"/>
                  </a:cubicBezTo>
                  <a:cubicBezTo>
                    <a:pt x="23" y="68"/>
                    <a:pt x="24" y="67"/>
                    <a:pt x="26" y="65"/>
                  </a:cubicBezTo>
                  <a:cubicBezTo>
                    <a:pt x="38" y="52"/>
                    <a:pt x="47" y="36"/>
                    <a:pt x="54" y="20"/>
                  </a:cubicBezTo>
                  <a:cubicBezTo>
                    <a:pt x="55" y="18"/>
                    <a:pt x="55" y="17"/>
                    <a:pt x="54" y="15"/>
                  </a:cubicBezTo>
                  <a:cubicBezTo>
                    <a:pt x="48" y="9"/>
                    <a:pt x="42" y="4"/>
                    <a:pt x="34" y="0"/>
                  </a:cubicBezTo>
                  <a:cubicBezTo>
                    <a:pt x="35" y="2"/>
                    <a:pt x="34" y="3"/>
                    <a:pt x="33" y="4"/>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ïṡ1ïdé">
              <a:extLst>
                <a:ext uri="{FF2B5EF4-FFF2-40B4-BE49-F238E27FC236}">
                  <a16:creationId xmlns:a16="http://schemas.microsoft.com/office/drawing/2014/main" id="{55ABA88C-A398-6AD2-2D09-736568EDD4DF}"/>
                </a:ext>
              </a:extLst>
            </p:cNvPr>
            <p:cNvSpPr/>
            <p:nvPr/>
          </p:nvSpPr>
          <p:spPr bwMode="auto">
            <a:xfrm>
              <a:off x="4244975" y="4237038"/>
              <a:ext cx="114300" cy="187325"/>
            </a:xfrm>
            <a:custGeom>
              <a:avLst/>
              <a:gdLst>
                <a:gd name="T0" fmla="*/ 4 w 35"/>
                <a:gd name="T1" fmla="*/ 54 h 57"/>
                <a:gd name="T2" fmla="*/ 0 w 35"/>
                <a:gd name="T3" fmla="*/ 55 h 57"/>
                <a:gd name="T4" fmla="*/ 6 w 35"/>
                <a:gd name="T5" fmla="*/ 52 h 57"/>
                <a:gd name="T6" fmla="*/ 33 w 35"/>
                <a:gd name="T7" fmla="*/ 4 h 57"/>
                <a:gd name="T8" fmla="*/ 34 w 35"/>
                <a:gd name="T9" fmla="*/ 0 h 57"/>
                <a:gd name="T10" fmla="*/ 19 w 35"/>
                <a:gd name="T11" fmla="*/ 30 h 57"/>
                <a:gd name="T12" fmla="*/ 4 w 35"/>
                <a:gd name="T13" fmla="*/ 54 h 57"/>
              </a:gdLst>
              <a:ahLst/>
              <a:cxnLst>
                <a:cxn ang="0">
                  <a:pos x="T0" y="T1"/>
                </a:cxn>
                <a:cxn ang="0">
                  <a:pos x="T2" y="T3"/>
                </a:cxn>
                <a:cxn ang="0">
                  <a:pos x="T4" y="T5"/>
                </a:cxn>
                <a:cxn ang="0">
                  <a:pos x="T6" y="T7"/>
                </a:cxn>
                <a:cxn ang="0">
                  <a:pos x="T8" y="T9"/>
                </a:cxn>
                <a:cxn ang="0">
                  <a:pos x="T10" y="T11"/>
                </a:cxn>
                <a:cxn ang="0">
                  <a:pos x="T12" y="T13"/>
                </a:cxn>
              </a:cxnLst>
              <a:rect l="0" t="0" r="r" b="b"/>
              <a:pathLst>
                <a:path w="35" h="57">
                  <a:moveTo>
                    <a:pt x="4" y="54"/>
                  </a:moveTo>
                  <a:cubicBezTo>
                    <a:pt x="3" y="55"/>
                    <a:pt x="2" y="55"/>
                    <a:pt x="0" y="55"/>
                  </a:cubicBezTo>
                  <a:cubicBezTo>
                    <a:pt x="3" y="57"/>
                    <a:pt x="4" y="54"/>
                    <a:pt x="6" y="52"/>
                  </a:cubicBezTo>
                  <a:cubicBezTo>
                    <a:pt x="17" y="38"/>
                    <a:pt x="24" y="20"/>
                    <a:pt x="33" y="4"/>
                  </a:cubicBezTo>
                  <a:cubicBezTo>
                    <a:pt x="34" y="3"/>
                    <a:pt x="35" y="2"/>
                    <a:pt x="34" y="0"/>
                  </a:cubicBezTo>
                  <a:cubicBezTo>
                    <a:pt x="29" y="10"/>
                    <a:pt x="23" y="20"/>
                    <a:pt x="19" y="30"/>
                  </a:cubicBezTo>
                  <a:cubicBezTo>
                    <a:pt x="15" y="38"/>
                    <a:pt x="9" y="46"/>
                    <a:pt x="4" y="54"/>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ïşlïde">
              <a:extLst>
                <a:ext uri="{FF2B5EF4-FFF2-40B4-BE49-F238E27FC236}">
                  <a16:creationId xmlns:a16="http://schemas.microsoft.com/office/drawing/2014/main" id="{C52615EF-1243-1274-8016-50F16435280A}"/>
                </a:ext>
              </a:extLst>
            </p:cNvPr>
            <p:cNvSpPr/>
            <p:nvPr/>
          </p:nvSpPr>
          <p:spPr bwMode="auto">
            <a:xfrm>
              <a:off x="4373563" y="4041776"/>
              <a:ext cx="161925" cy="220663"/>
            </a:xfrm>
            <a:custGeom>
              <a:avLst/>
              <a:gdLst>
                <a:gd name="T0" fmla="*/ 0 w 49"/>
                <a:gd name="T1" fmla="*/ 47 h 67"/>
                <a:gd name="T2" fmla="*/ 22 w 49"/>
                <a:gd name="T3" fmla="*/ 65 h 67"/>
                <a:gd name="T4" fmla="*/ 26 w 49"/>
                <a:gd name="T5" fmla="*/ 65 h 67"/>
                <a:gd name="T6" fmla="*/ 46 w 49"/>
                <a:gd name="T7" fmla="*/ 36 h 67"/>
                <a:gd name="T8" fmla="*/ 48 w 49"/>
                <a:gd name="T9" fmla="*/ 27 h 67"/>
                <a:gd name="T10" fmla="*/ 24 w 49"/>
                <a:gd name="T11" fmla="*/ 0 h 67"/>
                <a:gd name="T12" fmla="*/ 3 w 49"/>
                <a:gd name="T13" fmla="*/ 45 h 67"/>
                <a:gd name="T14" fmla="*/ 0 w 49"/>
                <a:gd name="T15" fmla="*/ 4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67">
                  <a:moveTo>
                    <a:pt x="0" y="47"/>
                  </a:moveTo>
                  <a:cubicBezTo>
                    <a:pt x="9" y="51"/>
                    <a:pt x="16" y="57"/>
                    <a:pt x="22" y="65"/>
                  </a:cubicBezTo>
                  <a:cubicBezTo>
                    <a:pt x="23" y="67"/>
                    <a:pt x="24" y="67"/>
                    <a:pt x="26" y="65"/>
                  </a:cubicBezTo>
                  <a:cubicBezTo>
                    <a:pt x="33" y="55"/>
                    <a:pt x="39" y="46"/>
                    <a:pt x="46" y="36"/>
                  </a:cubicBezTo>
                  <a:cubicBezTo>
                    <a:pt x="48" y="33"/>
                    <a:pt x="49" y="30"/>
                    <a:pt x="48" y="27"/>
                  </a:cubicBezTo>
                  <a:cubicBezTo>
                    <a:pt x="44" y="14"/>
                    <a:pt x="38" y="4"/>
                    <a:pt x="24" y="0"/>
                  </a:cubicBezTo>
                  <a:cubicBezTo>
                    <a:pt x="19" y="16"/>
                    <a:pt x="11" y="31"/>
                    <a:pt x="3" y="45"/>
                  </a:cubicBezTo>
                  <a:cubicBezTo>
                    <a:pt x="2" y="46"/>
                    <a:pt x="1" y="47"/>
                    <a:pt x="0" y="47"/>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ïšḷíḓe">
              <a:extLst>
                <a:ext uri="{FF2B5EF4-FFF2-40B4-BE49-F238E27FC236}">
                  <a16:creationId xmlns:a16="http://schemas.microsoft.com/office/drawing/2014/main" id="{C6690D32-5503-6E7C-54F3-F7AEECC40686}"/>
                </a:ext>
              </a:extLst>
            </p:cNvPr>
            <p:cNvSpPr/>
            <p:nvPr/>
          </p:nvSpPr>
          <p:spPr bwMode="auto">
            <a:xfrm>
              <a:off x="4237038" y="5037138"/>
              <a:ext cx="152400" cy="122238"/>
            </a:xfrm>
            <a:custGeom>
              <a:avLst/>
              <a:gdLst>
                <a:gd name="T0" fmla="*/ 44 w 46"/>
                <a:gd name="T1" fmla="*/ 11 h 37"/>
                <a:gd name="T2" fmla="*/ 37 w 46"/>
                <a:gd name="T3" fmla="*/ 5 h 37"/>
                <a:gd name="T4" fmla="*/ 12 w 46"/>
                <a:gd name="T5" fmla="*/ 1 h 37"/>
                <a:gd name="T6" fmla="*/ 3 w 46"/>
                <a:gd name="T7" fmla="*/ 6 h 37"/>
                <a:gd name="T8" fmla="*/ 0 w 46"/>
                <a:gd name="T9" fmla="*/ 37 h 37"/>
                <a:gd name="T10" fmla="*/ 44 w 46"/>
                <a:gd name="T11" fmla="*/ 37 h 37"/>
                <a:gd name="T12" fmla="*/ 44 w 46"/>
                <a:gd name="T13" fmla="*/ 11 h 37"/>
              </a:gdLst>
              <a:ahLst/>
              <a:cxnLst>
                <a:cxn ang="0">
                  <a:pos x="T0" y="T1"/>
                </a:cxn>
                <a:cxn ang="0">
                  <a:pos x="T2" y="T3"/>
                </a:cxn>
                <a:cxn ang="0">
                  <a:pos x="T4" y="T5"/>
                </a:cxn>
                <a:cxn ang="0">
                  <a:pos x="T6" y="T7"/>
                </a:cxn>
                <a:cxn ang="0">
                  <a:pos x="T8" y="T9"/>
                </a:cxn>
                <a:cxn ang="0">
                  <a:pos x="T10" y="T11"/>
                </a:cxn>
                <a:cxn ang="0">
                  <a:pos x="T12" y="T13"/>
                </a:cxn>
              </a:cxnLst>
              <a:rect l="0" t="0" r="r" b="b"/>
              <a:pathLst>
                <a:path w="46" h="37">
                  <a:moveTo>
                    <a:pt x="44" y="11"/>
                  </a:moveTo>
                  <a:cubicBezTo>
                    <a:pt x="43" y="8"/>
                    <a:pt x="41" y="6"/>
                    <a:pt x="37" y="5"/>
                  </a:cubicBezTo>
                  <a:cubicBezTo>
                    <a:pt x="29" y="3"/>
                    <a:pt x="20" y="1"/>
                    <a:pt x="12" y="1"/>
                  </a:cubicBezTo>
                  <a:cubicBezTo>
                    <a:pt x="7" y="0"/>
                    <a:pt x="4" y="2"/>
                    <a:pt x="3" y="6"/>
                  </a:cubicBezTo>
                  <a:cubicBezTo>
                    <a:pt x="1" y="16"/>
                    <a:pt x="0" y="27"/>
                    <a:pt x="0" y="37"/>
                  </a:cubicBezTo>
                  <a:cubicBezTo>
                    <a:pt x="15" y="37"/>
                    <a:pt x="30" y="37"/>
                    <a:pt x="44" y="37"/>
                  </a:cubicBezTo>
                  <a:cubicBezTo>
                    <a:pt x="46" y="28"/>
                    <a:pt x="46" y="20"/>
                    <a:pt x="44" y="11"/>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ïṩľîḑé">
              <a:extLst>
                <a:ext uri="{FF2B5EF4-FFF2-40B4-BE49-F238E27FC236}">
                  <a16:creationId xmlns:a16="http://schemas.microsoft.com/office/drawing/2014/main" id="{BFF34557-6776-79E3-C184-94D0CB6E16D3}"/>
                </a:ext>
              </a:extLst>
            </p:cNvPr>
            <p:cNvSpPr/>
            <p:nvPr/>
          </p:nvSpPr>
          <p:spPr bwMode="auto">
            <a:xfrm>
              <a:off x="6032500" y="4311651"/>
              <a:ext cx="168275" cy="171450"/>
            </a:xfrm>
            <a:custGeom>
              <a:avLst/>
              <a:gdLst>
                <a:gd name="T0" fmla="*/ 49 w 51"/>
                <a:gd name="T1" fmla="*/ 41 h 52"/>
                <a:gd name="T2" fmla="*/ 29 w 51"/>
                <a:gd name="T3" fmla="*/ 0 h 52"/>
                <a:gd name="T4" fmla="*/ 2 w 51"/>
                <a:gd name="T5" fmla="*/ 14 h 52"/>
                <a:gd name="T6" fmla="*/ 1 w 51"/>
                <a:gd name="T7" fmla="*/ 18 h 52"/>
                <a:gd name="T8" fmla="*/ 16 w 51"/>
                <a:gd name="T9" fmla="*/ 45 h 52"/>
                <a:gd name="T10" fmla="*/ 28 w 51"/>
                <a:gd name="T11" fmla="*/ 51 h 52"/>
                <a:gd name="T12" fmla="*/ 51 w 51"/>
                <a:gd name="T13" fmla="*/ 43 h 52"/>
                <a:gd name="T14" fmla="*/ 49 w 51"/>
                <a:gd name="T15" fmla="*/ 4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2">
                  <a:moveTo>
                    <a:pt x="49" y="41"/>
                  </a:moveTo>
                  <a:cubicBezTo>
                    <a:pt x="43" y="27"/>
                    <a:pt x="34" y="15"/>
                    <a:pt x="29" y="0"/>
                  </a:cubicBezTo>
                  <a:cubicBezTo>
                    <a:pt x="21" y="5"/>
                    <a:pt x="12" y="10"/>
                    <a:pt x="2" y="14"/>
                  </a:cubicBezTo>
                  <a:cubicBezTo>
                    <a:pt x="0" y="15"/>
                    <a:pt x="0" y="16"/>
                    <a:pt x="1" y="18"/>
                  </a:cubicBezTo>
                  <a:cubicBezTo>
                    <a:pt x="6" y="27"/>
                    <a:pt x="11" y="36"/>
                    <a:pt x="16" y="45"/>
                  </a:cubicBezTo>
                  <a:cubicBezTo>
                    <a:pt x="19" y="50"/>
                    <a:pt x="23" y="52"/>
                    <a:pt x="28" y="51"/>
                  </a:cubicBezTo>
                  <a:cubicBezTo>
                    <a:pt x="36" y="50"/>
                    <a:pt x="44" y="48"/>
                    <a:pt x="51" y="43"/>
                  </a:cubicBezTo>
                  <a:cubicBezTo>
                    <a:pt x="50" y="43"/>
                    <a:pt x="49" y="42"/>
                    <a:pt x="49" y="41"/>
                  </a:cubicBezTo>
                  <a:close/>
                </a:path>
              </a:pathLst>
            </a:custGeom>
            <a:solidFill>
              <a:srgbClr val="8582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íṧľîḋe">
              <a:extLst>
                <a:ext uri="{FF2B5EF4-FFF2-40B4-BE49-F238E27FC236}">
                  <a16:creationId xmlns:a16="http://schemas.microsoft.com/office/drawing/2014/main" id="{F0D88CE5-E896-A717-7C6C-A2DB04073835}"/>
                </a:ext>
              </a:extLst>
            </p:cNvPr>
            <p:cNvSpPr/>
            <p:nvPr/>
          </p:nvSpPr>
          <p:spPr bwMode="auto">
            <a:xfrm>
              <a:off x="4267200" y="4008438"/>
              <a:ext cx="185738" cy="188913"/>
            </a:xfrm>
            <a:custGeom>
              <a:avLst/>
              <a:gdLst>
                <a:gd name="T0" fmla="*/ 3 w 56"/>
                <a:gd name="T1" fmla="*/ 49 h 57"/>
                <a:gd name="T2" fmla="*/ 32 w 56"/>
                <a:gd name="T3" fmla="*/ 57 h 57"/>
                <a:gd name="T4" fmla="*/ 54 w 56"/>
                <a:gd name="T5" fmla="*/ 12 h 57"/>
                <a:gd name="T6" fmla="*/ 56 w 56"/>
                <a:gd name="T7" fmla="*/ 10 h 57"/>
                <a:gd name="T8" fmla="*/ 36 w 56"/>
                <a:gd name="T9" fmla="*/ 2 h 57"/>
                <a:gd name="T10" fmla="*/ 26 w 56"/>
                <a:gd name="T11" fmla="*/ 5 h 57"/>
                <a:gd name="T12" fmla="*/ 2 w 56"/>
                <a:gd name="T13" fmla="*/ 46 h 57"/>
                <a:gd name="T14" fmla="*/ 3 w 56"/>
                <a:gd name="T15" fmla="*/ 49 h 57"/>
                <a:gd name="T16" fmla="*/ 16 w 56"/>
                <a:gd name="T17" fmla="*/ 33 h 57"/>
                <a:gd name="T18" fmla="*/ 31 w 56"/>
                <a:gd name="T19" fmla="*/ 13 h 57"/>
                <a:gd name="T20" fmla="*/ 37 w 56"/>
                <a:gd name="T21" fmla="*/ 10 h 57"/>
                <a:gd name="T22" fmla="*/ 38 w 56"/>
                <a:gd name="T23" fmla="*/ 18 h 57"/>
                <a:gd name="T24" fmla="*/ 23 w 56"/>
                <a:gd name="T25" fmla="*/ 40 h 57"/>
                <a:gd name="T26" fmla="*/ 19 w 56"/>
                <a:gd name="T27" fmla="*/ 44 h 57"/>
                <a:gd name="T28" fmla="*/ 15 w 56"/>
                <a:gd name="T29" fmla="*/ 44 h 57"/>
                <a:gd name="T30" fmla="*/ 13 w 56"/>
                <a:gd name="T31" fmla="*/ 41 h 57"/>
                <a:gd name="T32" fmla="*/ 16 w 56"/>
                <a:gd name="T33" fmla="*/ 3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57">
                  <a:moveTo>
                    <a:pt x="3" y="49"/>
                  </a:moveTo>
                  <a:cubicBezTo>
                    <a:pt x="14" y="50"/>
                    <a:pt x="23" y="53"/>
                    <a:pt x="32" y="57"/>
                  </a:cubicBezTo>
                  <a:cubicBezTo>
                    <a:pt x="41" y="42"/>
                    <a:pt x="49" y="28"/>
                    <a:pt x="54" y="12"/>
                  </a:cubicBezTo>
                  <a:cubicBezTo>
                    <a:pt x="55" y="11"/>
                    <a:pt x="55" y="10"/>
                    <a:pt x="56" y="10"/>
                  </a:cubicBezTo>
                  <a:cubicBezTo>
                    <a:pt x="50" y="6"/>
                    <a:pt x="43" y="4"/>
                    <a:pt x="36" y="2"/>
                  </a:cubicBezTo>
                  <a:cubicBezTo>
                    <a:pt x="31" y="0"/>
                    <a:pt x="29" y="1"/>
                    <a:pt x="26" y="5"/>
                  </a:cubicBezTo>
                  <a:cubicBezTo>
                    <a:pt x="18" y="19"/>
                    <a:pt x="10" y="32"/>
                    <a:pt x="2" y="46"/>
                  </a:cubicBezTo>
                  <a:cubicBezTo>
                    <a:pt x="0" y="48"/>
                    <a:pt x="1" y="49"/>
                    <a:pt x="3" y="49"/>
                  </a:cubicBezTo>
                  <a:close/>
                  <a:moveTo>
                    <a:pt x="16" y="33"/>
                  </a:moveTo>
                  <a:cubicBezTo>
                    <a:pt x="20" y="26"/>
                    <a:pt x="25" y="19"/>
                    <a:pt x="31" y="13"/>
                  </a:cubicBezTo>
                  <a:cubicBezTo>
                    <a:pt x="32" y="11"/>
                    <a:pt x="34" y="8"/>
                    <a:pt x="37" y="10"/>
                  </a:cubicBezTo>
                  <a:cubicBezTo>
                    <a:pt x="40" y="12"/>
                    <a:pt x="40" y="15"/>
                    <a:pt x="38" y="18"/>
                  </a:cubicBezTo>
                  <a:cubicBezTo>
                    <a:pt x="33" y="25"/>
                    <a:pt x="28" y="33"/>
                    <a:pt x="23" y="40"/>
                  </a:cubicBezTo>
                  <a:cubicBezTo>
                    <a:pt x="22" y="41"/>
                    <a:pt x="21" y="43"/>
                    <a:pt x="19" y="44"/>
                  </a:cubicBezTo>
                  <a:cubicBezTo>
                    <a:pt x="18" y="45"/>
                    <a:pt x="16" y="45"/>
                    <a:pt x="15" y="44"/>
                  </a:cubicBezTo>
                  <a:cubicBezTo>
                    <a:pt x="13" y="43"/>
                    <a:pt x="13" y="42"/>
                    <a:pt x="13" y="41"/>
                  </a:cubicBezTo>
                  <a:cubicBezTo>
                    <a:pt x="13" y="38"/>
                    <a:pt x="14" y="36"/>
                    <a:pt x="16" y="33"/>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íş1îḑè">
              <a:extLst>
                <a:ext uri="{FF2B5EF4-FFF2-40B4-BE49-F238E27FC236}">
                  <a16:creationId xmlns:a16="http://schemas.microsoft.com/office/drawing/2014/main" id="{DD3468A8-A371-0978-3BF0-05A86FE8EB8F}"/>
                </a:ext>
              </a:extLst>
            </p:cNvPr>
            <p:cNvSpPr/>
            <p:nvPr/>
          </p:nvSpPr>
          <p:spPr bwMode="auto">
            <a:xfrm>
              <a:off x="4373563" y="4041776"/>
              <a:ext cx="79375" cy="155575"/>
            </a:xfrm>
            <a:custGeom>
              <a:avLst/>
              <a:gdLst>
                <a:gd name="T0" fmla="*/ 22 w 24"/>
                <a:gd name="T1" fmla="*/ 2 h 47"/>
                <a:gd name="T2" fmla="*/ 0 w 24"/>
                <a:gd name="T3" fmla="*/ 47 h 47"/>
                <a:gd name="T4" fmla="*/ 3 w 24"/>
                <a:gd name="T5" fmla="*/ 45 h 47"/>
                <a:gd name="T6" fmla="*/ 24 w 24"/>
                <a:gd name="T7" fmla="*/ 0 h 47"/>
                <a:gd name="T8" fmla="*/ 22 w 24"/>
                <a:gd name="T9" fmla="*/ 2 h 47"/>
              </a:gdLst>
              <a:ahLst/>
              <a:cxnLst>
                <a:cxn ang="0">
                  <a:pos x="T0" y="T1"/>
                </a:cxn>
                <a:cxn ang="0">
                  <a:pos x="T2" y="T3"/>
                </a:cxn>
                <a:cxn ang="0">
                  <a:pos x="T4" y="T5"/>
                </a:cxn>
                <a:cxn ang="0">
                  <a:pos x="T6" y="T7"/>
                </a:cxn>
                <a:cxn ang="0">
                  <a:pos x="T8" y="T9"/>
                </a:cxn>
              </a:cxnLst>
              <a:rect l="0" t="0" r="r" b="b"/>
              <a:pathLst>
                <a:path w="24" h="47">
                  <a:moveTo>
                    <a:pt x="22" y="2"/>
                  </a:moveTo>
                  <a:cubicBezTo>
                    <a:pt x="17" y="18"/>
                    <a:pt x="9" y="32"/>
                    <a:pt x="0" y="47"/>
                  </a:cubicBezTo>
                  <a:cubicBezTo>
                    <a:pt x="1" y="47"/>
                    <a:pt x="2" y="46"/>
                    <a:pt x="3" y="45"/>
                  </a:cubicBezTo>
                  <a:cubicBezTo>
                    <a:pt x="11" y="31"/>
                    <a:pt x="19" y="16"/>
                    <a:pt x="24" y="0"/>
                  </a:cubicBezTo>
                  <a:cubicBezTo>
                    <a:pt x="23" y="0"/>
                    <a:pt x="23" y="1"/>
                    <a:pt x="22" y="2"/>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ïṣļiḑé">
              <a:extLst>
                <a:ext uri="{FF2B5EF4-FFF2-40B4-BE49-F238E27FC236}">
                  <a16:creationId xmlns:a16="http://schemas.microsoft.com/office/drawing/2014/main" id="{54293098-60A8-6F68-A213-BFDD619606AC}"/>
                </a:ext>
              </a:extLst>
            </p:cNvPr>
            <p:cNvSpPr/>
            <p:nvPr/>
          </p:nvSpPr>
          <p:spPr bwMode="auto">
            <a:xfrm>
              <a:off x="5997575" y="4140201"/>
              <a:ext cx="125413" cy="188913"/>
            </a:xfrm>
            <a:custGeom>
              <a:avLst/>
              <a:gdLst>
                <a:gd name="T0" fmla="*/ 11 w 38"/>
                <a:gd name="T1" fmla="*/ 57 h 57"/>
                <a:gd name="T2" fmla="*/ 38 w 38"/>
                <a:gd name="T3" fmla="*/ 47 h 57"/>
                <a:gd name="T4" fmla="*/ 29 w 38"/>
                <a:gd name="T5" fmla="*/ 23 h 57"/>
                <a:gd name="T6" fmla="*/ 25 w 38"/>
                <a:gd name="T7" fmla="*/ 0 h 57"/>
                <a:gd name="T8" fmla="*/ 14 w 38"/>
                <a:gd name="T9" fmla="*/ 6 h 57"/>
                <a:gd name="T10" fmla="*/ 7 w 38"/>
                <a:gd name="T11" fmla="*/ 15 h 57"/>
                <a:gd name="T12" fmla="*/ 2 w 38"/>
                <a:gd name="T13" fmla="*/ 46 h 57"/>
                <a:gd name="T14" fmla="*/ 11 w 3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57">
                  <a:moveTo>
                    <a:pt x="11" y="57"/>
                  </a:moveTo>
                  <a:cubicBezTo>
                    <a:pt x="21" y="56"/>
                    <a:pt x="30" y="53"/>
                    <a:pt x="38" y="47"/>
                  </a:cubicBezTo>
                  <a:cubicBezTo>
                    <a:pt x="36" y="39"/>
                    <a:pt x="32" y="31"/>
                    <a:pt x="29" y="23"/>
                  </a:cubicBezTo>
                  <a:cubicBezTo>
                    <a:pt x="26" y="16"/>
                    <a:pt x="25" y="8"/>
                    <a:pt x="25" y="0"/>
                  </a:cubicBezTo>
                  <a:cubicBezTo>
                    <a:pt x="22" y="2"/>
                    <a:pt x="18" y="4"/>
                    <a:pt x="14" y="6"/>
                  </a:cubicBezTo>
                  <a:cubicBezTo>
                    <a:pt x="10" y="7"/>
                    <a:pt x="8" y="10"/>
                    <a:pt x="7" y="15"/>
                  </a:cubicBezTo>
                  <a:cubicBezTo>
                    <a:pt x="5" y="25"/>
                    <a:pt x="3" y="36"/>
                    <a:pt x="2" y="46"/>
                  </a:cubicBezTo>
                  <a:cubicBezTo>
                    <a:pt x="0" y="53"/>
                    <a:pt x="4" y="57"/>
                    <a:pt x="11" y="57"/>
                  </a:cubicBezTo>
                  <a:close/>
                </a:path>
              </a:pathLst>
            </a:custGeom>
            <a:solidFill>
              <a:srgbClr val="8582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iṣlïḍé">
              <a:extLst>
                <a:ext uri="{FF2B5EF4-FFF2-40B4-BE49-F238E27FC236}">
                  <a16:creationId xmlns:a16="http://schemas.microsoft.com/office/drawing/2014/main" id="{B2A71BD3-9050-6049-73CD-A8D170AC07D5}"/>
                </a:ext>
              </a:extLst>
            </p:cNvPr>
            <p:cNvSpPr/>
            <p:nvPr/>
          </p:nvSpPr>
          <p:spPr bwMode="auto">
            <a:xfrm>
              <a:off x="3933825" y="4641851"/>
              <a:ext cx="174625" cy="161925"/>
            </a:xfrm>
            <a:custGeom>
              <a:avLst/>
              <a:gdLst>
                <a:gd name="T0" fmla="*/ 5 w 53"/>
                <a:gd name="T1" fmla="*/ 47 h 49"/>
                <a:gd name="T2" fmla="*/ 33 w 53"/>
                <a:gd name="T3" fmla="*/ 49 h 49"/>
                <a:gd name="T4" fmla="*/ 35 w 53"/>
                <a:gd name="T5" fmla="*/ 47 h 49"/>
                <a:gd name="T6" fmla="*/ 53 w 53"/>
                <a:gd name="T7" fmla="*/ 7 h 49"/>
                <a:gd name="T8" fmla="*/ 25 w 53"/>
                <a:gd name="T9" fmla="*/ 2 h 49"/>
                <a:gd name="T10" fmla="*/ 21 w 53"/>
                <a:gd name="T11" fmla="*/ 6 h 49"/>
                <a:gd name="T12" fmla="*/ 2 w 53"/>
                <a:gd name="T13" fmla="*/ 43 h 49"/>
                <a:gd name="T14" fmla="*/ 5 w 53"/>
                <a:gd name="T15" fmla="*/ 47 h 49"/>
                <a:gd name="T16" fmla="*/ 16 w 53"/>
                <a:gd name="T17" fmla="*/ 25 h 49"/>
                <a:gd name="T18" fmla="*/ 22 w 53"/>
                <a:gd name="T19" fmla="*/ 12 h 49"/>
                <a:gd name="T20" fmla="*/ 28 w 53"/>
                <a:gd name="T21" fmla="*/ 14 h 49"/>
                <a:gd name="T22" fmla="*/ 22 w 53"/>
                <a:gd name="T23" fmla="*/ 28 h 49"/>
                <a:gd name="T24" fmla="*/ 18 w 53"/>
                <a:gd name="T25" fmla="*/ 29 h 49"/>
                <a:gd name="T26" fmla="*/ 16 w 53"/>
                <a:gd name="T27"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49">
                  <a:moveTo>
                    <a:pt x="5" y="47"/>
                  </a:moveTo>
                  <a:cubicBezTo>
                    <a:pt x="15" y="45"/>
                    <a:pt x="24" y="47"/>
                    <a:pt x="33" y="49"/>
                  </a:cubicBezTo>
                  <a:cubicBezTo>
                    <a:pt x="34" y="49"/>
                    <a:pt x="35" y="48"/>
                    <a:pt x="35" y="47"/>
                  </a:cubicBezTo>
                  <a:cubicBezTo>
                    <a:pt x="40" y="33"/>
                    <a:pt x="45" y="20"/>
                    <a:pt x="53" y="7"/>
                  </a:cubicBezTo>
                  <a:cubicBezTo>
                    <a:pt x="44" y="2"/>
                    <a:pt x="35" y="0"/>
                    <a:pt x="25" y="2"/>
                  </a:cubicBezTo>
                  <a:cubicBezTo>
                    <a:pt x="23" y="3"/>
                    <a:pt x="22" y="4"/>
                    <a:pt x="21" y="6"/>
                  </a:cubicBezTo>
                  <a:cubicBezTo>
                    <a:pt x="14" y="18"/>
                    <a:pt x="8" y="31"/>
                    <a:pt x="2" y="43"/>
                  </a:cubicBezTo>
                  <a:cubicBezTo>
                    <a:pt x="0" y="47"/>
                    <a:pt x="2" y="48"/>
                    <a:pt x="5" y="47"/>
                  </a:cubicBezTo>
                  <a:close/>
                  <a:moveTo>
                    <a:pt x="16" y="25"/>
                  </a:moveTo>
                  <a:cubicBezTo>
                    <a:pt x="17" y="20"/>
                    <a:pt x="20" y="16"/>
                    <a:pt x="22" y="12"/>
                  </a:cubicBezTo>
                  <a:cubicBezTo>
                    <a:pt x="23" y="10"/>
                    <a:pt x="27" y="11"/>
                    <a:pt x="28" y="14"/>
                  </a:cubicBezTo>
                  <a:cubicBezTo>
                    <a:pt x="29" y="18"/>
                    <a:pt x="25" y="26"/>
                    <a:pt x="22" y="28"/>
                  </a:cubicBezTo>
                  <a:cubicBezTo>
                    <a:pt x="21" y="29"/>
                    <a:pt x="20" y="30"/>
                    <a:pt x="18" y="29"/>
                  </a:cubicBezTo>
                  <a:cubicBezTo>
                    <a:pt x="17" y="28"/>
                    <a:pt x="16" y="27"/>
                    <a:pt x="16" y="25"/>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ïŝľîḋê">
              <a:extLst>
                <a:ext uri="{FF2B5EF4-FFF2-40B4-BE49-F238E27FC236}">
                  <a16:creationId xmlns:a16="http://schemas.microsoft.com/office/drawing/2014/main" id="{33D9FA80-B3BD-8365-2F74-6F29EB252919}"/>
                </a:ext>
              </a:extLst>
            </p:cNvPr>
            <p:cNvSpPr/>
            <p:nvPr/>
          </p:nvSpPr>
          <p:spPr bwMode="auto">
            <a:xfrm>
              <a:off x="6129338" y="4246563"/>
              <a:ext cx="144463" cy="207963"/>
            </a:xfrm>
            <a:custGeom>
              <a:avLst/>
              <a:gdLst>
                <a:gd name="T0" fmla="*/ 1 w 44"/>
                <a:gd name="T1" fmla="*/ 21 h 63"/>
                <a:gd name="T2" fmla="*/ 17 w 44"/>
                <a:gd name="T3" fmla="*/ 53 h 63"/>
                <a:gd name="T4" fmla="*/ 22 w 44"/>
                <a:gd name="T5" fmla="*/ 63 h 63"/>
                <a:gd name="T6" fmla="*/ 41 w 44"/>
                <a:gd name="T7" fmla="*/ 49 h 63"/>
                <a:gd name="T8" fmla="*/ 43 w 44"/>
                <a:gd name="T9" fmla="*/ 40 h 63"/>
                <a:gd name="T10" fmla="*/ 28 w 44"/>
                <a:gd name="T11" fmla="*/ 3 h 63"/>
                <a:gd name="T12" fmla="*/ 23 w 44"/>
                <a:gd name="T13" fmla="*/ 2 h 63"/>
                <a:gd name="T14" fmla="*/ 0 w 44"/>
                <a:gd name="T15" fmla="*/ 20 h 63"/>
                <a:gd name="T16" fmla="*/ 1 w 44"/>
                <a:gd name="T17" fmla="*/ 21 h 63"/>
                <a:gd name="T18" fmla="*/ 19 w 44"/>
                <a:gd name="T19" fmla="*/ 17 h 63"/>
                <a:gd name="T20" fmla="*/ 24 w 44"/>
                <a:gd name="T21" fmla="*/ 15 h 63"/>
                <a:gd name="T22" fmla="*/ 36 w 44"/>
                <a:gd name="T23" fmla="*/ 36 h 63"/>
                <a:gd name="T24" fmla="*/ 37 w 44"/>
                <a:gd name="T25" fmla="*/ 37 h 63"/>
                <a:gd name="T26" fmla="*/ 34 w 44"/>
                <a:gd name="T27" fmla="*/ 42 h 63"/>
                <a:gd name="T28" fmla="*/ 28 w 44"/>
                <a:gd name="T29" fmla="*/ 40 h 63"/>
                <a:gd name="T30" fmla="*/ 19 w 44"/>
                <a:gd name="T31" fmla="*/ 23 h 63"/>
                <a:gd name="T32" fmla="*/ 19 w 44"/>
                <a:gd name="T33" fmla="*/ 1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63">
                  <a:moveTo>
                    <a:pt x="1" y="21"/>
                  </a:moveTo>
                  <a:cubicBezTo>
                    <a:pt x="6" y="32"/>
                    <a:pt x="12" y="43"/>
                    <a:pt x="17" y="53"/>
                  </a:cubicBezTo>
                  <a:cubicBezTo>
                    <a:pt x="19" y="57"/>
                    <a:pt x="21" y="60"/>
                    <a:pt x="22" y="63"/>
                  </a:cubicBezTo>
                  <a:cubicBezTo>
                    <a:pt x="30" y="60"/>
                    <a:pt x="36" y="55"/>
                    <a:pt x="41" y="49"/>
                  </a:cubicBezTo>
                  <a:cubicBezTo>
                    <a:pt x="44" y="46"/>
                    <a:pt x="44" y="43"/>
                    <a:pt x="43" y="40"/>
                  </a:cubicBezTo>
                  <a:cubicBezTo>
                    <a:pt x="38" y="28"/>
                    <a:pt x="33" y="15"/>
                    <a:pt x="28" y="3"/>
                  </a:cubicBezTo>
                  <a:cubicBezTo>
                    <a:pt x="26" y="0"/>
                    <a:pt x="25" y="0"/>
                    <a:pt x="23" y="2"/>
                  </a:cubicBezTo>
                  <a:cubicBezTo>
                    <a:pt x="15" y="9"/>
                    <a:pt x="8" y="15"/>
                    <a:pt x="0" y="20"/>
                  </a:cubicBezTo>
                  <a:cubicBezTo>
                    <a:pt x="1" y="20"/>
                    <a:pt x="1" y="21"/>
                    <a:pt x="1" y="21"/>
                  </a:cubicBezTo>
                  <a:close/>
                  <a:moveTo>
                    <a:pt x="19" y="17"/>
                  </a:moveTo>
                  <a:cubicBezTo>
                    <a:pt x="20" y="14"/>
                    <a:pt x="22" y="12"/>
                    <a:pt x="24" y="15"/>
                  </a:cubicBezTo>
                  <a:cubicBezTo>
                    <a:pt x="29" y="21"/>
                    <a:pt x="35" y="27"/>
                    <a:pt x="36" y="36"/>
                  </a:cubicBezTo>
                  <a:cubicBezTo>
                    <a:pt x="36" y="36"/>
                    <a:pt x="37" y="37"/>
                    <a:pt x="37" y="37"/>
                  </a:cubicBezTo>
                  <a:cubicBezTo>
                    <a:pt x="36" y="39"/>
                    <a:pt x="36" y="42"/>
                    <a:pt x="34" y="42"/>
                  </a:cubicBezTo>
                  <a:cubicBezTo>
                    <a:pt x="31" y="43"/>
                    <a:pt x="29" y="42"/>
                    <a:pt x="28" y="40"/>
                  </a:cubicBezTo>
                  <a:cubicBezTo>
                    <a:pt x="25" y="34"/>
                    <a:pt x="22" y="29"/>
                    <a:pt x="19" y="23"/>
                  </a:cubicBezTo>
                  <a:cubicBezTo>
                    <a:pt x="19" y="21"/>
                    <a:pt x="19" y="19"/>
                    <a:pt x="19" y="17"/>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íśḻîḑe">
              <a:extLst>
                <a:ext uri="{FF2B5EF4-FFF2-40B4-BE49-F238E27FC236}">
                  <a16:creationId xmlns:a16="http://schemas.microsoft.com/office/drawing/2014/main" id="{77C4909D-CE84-99A8-A3D5-86BCC702083C}"/>
                </a:ext>
              </a:extLst>
            </p:cNvPr>
            <p:cNvSpPr/>
            <p:nvPr/>
          </p:nvSpPr>
          <p:spPr bwMode="auto">
            <a:xfrm>
              <a:off x="6129338" y="4311651"/>
              <a:ext cx="71438" cy="142875"/>
            </a:xfrm>
            <a:custGeom>
              <a:avLst/>
              <a:gdLst>
                <a:gd name="T0" fmla="*/ 1 w 22"/>
                <a:gd name="T1" fmla="*/ 1 h 43"/>
                <a:gd name="T2" fmla="*/ 0 w 22"/>
                <a:gd name="T3" fmla="*/ 0 h 43"/>
                <a:gd name="T4" fmla="*/ 20 w 22"/>
                <a:gd name="T5" fmla="*/ 41 h 43"/>
                <a:gd name="T6" fmla="*/ 22 w 22"/>
                <a:gd name="T7" fmla="*/ 43 h 43"/>
                <a:gd name="T8" fmla="*/ 17 w 22"/>
                <a:gd name="T9" fmla="*/ 33 h 43"/>
                <a:gd name="T10" fmla="*/ 1 w 22"/>
                <a:gd name="T11" fmla="*/ 1 h 43"/>
              </a:gdLst>
              <a:ahLst/>
              <a:cxnLst>
                <a:cxn ang="0">
                  <a:pos x="T0" y="T1"/>
                </a:cxn>
                <a:cxn ang="0">
                  <a:pos x="T2" y="T3"/>
                </a:cxn>
                <a:cxn ang="0">
                  <a:pos x="T4" y="T5"/>
                </a:cxn>
                <a:cxn ang="0">
                  <a:pos x="T6" y="T7"/>
                </a:cxn>
                <a:cxn ang="0">
                  <a:pos x="T8" y="T9"/>
                </a:cxn>
                <a:cxn ang="0">
                  <a:pos x="T10" y="T11"/>
                </a:cxn>
              </a:cxnLst>
              <a:rect l="0" t="0" r="r" b="b"/>
              <a:pathLst>
                <a:path w="22" h="43">
                  <a:moveTo>
                    <a:pt x="1" y="1"/>
                  </a:moveTo>
                  <a:cubicBezTo>
                    <a:pt x="1" y="1"/>
                    <a:pt x="1" y="0"/>
                    <a:pt x="0" y="0"/>
                  </a:cubicBezTo>
                  <a:cubicBezTo>
                    <a:pt x="5" y="15"/>
                    <a:pt x="14" y="27"/>
                    <a:pt x="20" y="41"/>
                  </a:cubicBezTo>
                  <a:cubicBezTo>
                    <a:pt x="20" y="42"/>
                    <a:pt x="21" y="43"/>
                    <a:pt x="22" y="43"/>
                  </a:cubicBezTo>
                  <a:cubicBezTo>
                    <a:pt x="21" y="40"/>
                    <a:pt x="19" y="37"/>
                    <a:pt x="17" y="33"/>
                  </a:cubicBezTo>
                  <a:cubicBezTo>
                    <a:pt x="12" y="23"/>
                    <a:pt x="6" y="12"/>
                    <a:pt x="1" y="1"/>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iśḷiḑe">
              <a:extLst>
                <a:ext uri="{FF2B5EF4-FFF2-40B4-BE49-F238E27FC236}">
                  <a16:creationId xmlns:a16="http://schemas.microsoft.com/office/drawing/2014/main" id="{47EA075C-D1FD-0BCC-B831-625C77E2B153}"/>
                </a:ext>
              </a:extLst>
            </p:cNvPr>
            <p:cNvSpPr/>
            <p:nvPr/>
          </p:nvSpPr>
          <p:spPr bwMode="auto">
            <a:xfrm>
              <a:off x="6119813" y="4470401"/>
              <a:ext cx="153988" cy="171450"/>
            </a:xfrm>
            <a:custGeom>
              <a:avLst/>
              <a:gdLst>
                <a:gd name="T0" fmla="*/ 45 w 47"/>
                <a:gd name="T1" fmla="*/ 43 h 52"/>
                <a:gd name="T2" fmla="*/ 28 w 47"/>
                <a:gd name="T3" fmla="*/ 2 h 52"/>
                <a:gd name="T4" fmla="*/ 28 w 47"/>
                <a:gd name="T5" fmla="*/ 0 h 52"/>
                <a:gd name="T6" fmla="*/ 5 w 47"/>
                <a:gd name="T7" fmla="*/ 8 h 52"/>
                <a:gd name="T8" fmla="*/ 2 w 47"/>
                <a:gd name="T9" fmla="*/ 14 h 52"/>
                <a:gd name="T10" fmla="*/ 25 w 47"/>
                <a:gd name="T11" fmla="*/ 48 h 52"/>
                <a:gd name="T12" fmla="*/ 33 w 47"/>
                <a:gd name="T13" fmla="*/ 51 h 52"/>
                <a:gd name="T14" fmla="*/ 47 w 47"/>
                <a:gd name="T15" fmla="*/ 44 h 52"/>
                <a:gd name="T16" fmla="*/ 45 w 47"/>
                <a:gd name="T17" fmla="*/ 4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52">
                  <a:moveTo>
                    <a:pt x="45" y="43"/>
                  </a:moveTo>
                  <a:cubicBezTo>
                    <a:pt x="41" y="29"/>
                    <a:pt x="35" y="15"/>
                    <a:pt x="28" y="2"/>
                  </a:cubicBezTo>
                  <a:cubicBezTo>
                    <a:pt x="28" y="2"/>
                    <a:pt x="28" y="1"/>
                    <a:pt x="28" y="0"/>
                  </a:cubicBezTo>
                  <a:cubicBezTo>
                    <a:pt x="20" y="3"/>
                    <a:pt x="13" y="6"/>
                    <a:pt x="5" y="8"/>
                  </a:cubicBezTo>
                  <a:cubicBezTo>
                    <a:pt x="0" y="9"/>
                    <a:pt x="0" y="10"/>
                    <a:pt x="2" y="14"/>
                  </a:cubicBezTo>
                  <a:cubicBezTo>
                    <a:pt x="10" y="26"/>
                    <a:pt x="17" y="37"/>
                    <a:pt x="25" y="48"/>
                  </a:cubicBezTo>
                  <a:cubicBezTo>
                    <a:pt x="27" y="51"/>
                    <a:pt x="29" y="52"/>
                    <a:pt x="33" y="51"/>
                  </a:cubicBezTo>
                  <a:cubicBezTo>
                    <a:pt x="38" y="49"/>
                    <a:pt x="43" y="47"/>
                    <a:pt x="47" y="44"/>
                  </a:cubicBezTo>
                  <a:cubicBezTo>
                    <a:pt x="46" y="44"/>
                    <a:pt x="45" y="44"/>
                    <a:pt x="45" y="43"/>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isľíḑe">
              <a:extLst>
                <a:ext uri="{FF2B5EF4-FFF2-40B4-BE49-F238E27FC236}">
                  <a16:creationId xmlns:a16="http://schemas.microsoft.com/office/drawing/2014/main" id="{E759C820-80F9-C83A-B781-16631E1E6392}"/>
                </a:ext>
              </a:extLst>
            </p:cNvPr>
            <p:cNvSpPr/>
            <p:nvPr/>
          </p:nvSpPr>
          <p:spPr bwMode="auto">
            <a:xfrm>
              <a:off x="4043363" y="4664076"/>
              <a:ext cx="141288" cy="174625"/>
            </a:xfrm>
            <a:custGeom>
              <a:avLst/>
              <a:gdLst>
                <a:gd name="T0" fmla="*/ 18 w 43"/>
                <a:gd name="T1" fmla="*/ 6 h 53"/>
                <a:gd name="T2" fmla="*/ 4 w 43"/>
                <a:gd name="T3" fmla="*/ 38 h 53"/>
                <a:gd name="T4" fmla="*/ 0 w 43"/>
                <a:gd name="T5" fmla="*/ 42 h 53"/>
                <a:gd name="T6" fmla="*/ 21 w 43"/>
                <a:gd name="T7" fmla="*/ 52 h 53"/>
                <a:gd name="T8" fmla="*/ 26 w 43"/>
                <a:gd name="T9" fmla="*/ 50 h 53"/>
                <a:gd name="T10" fmla="*/ 42 w 43"/>
                <a:gd name="T11" fmla="*/ 15 h 53"/>
                <a:gd name="T12" fmla="*/ 41 w 43"/>
                <a:gd name="T13" fmla="*/ 11 h 53"/>
                <a:gd name="T14" fmla="*/ 20 w 43"/>
                <a:gd name="T15" fmla="*/ 0 h 53"/>
                <a:gd name="T16" fmla="*/ 18 w 43"/>
                <a:gd name="T17" fmla="*/ 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53">
                  <a:moveTo>
                    <a:pt x="18" y="6"/>
                  </a:moveTo>
                  <a:cubicBezTo>
                    <a:pt x="12" y="16"/>
                    <a:pt x="9" y="27"/>
                    <a:pt x="4" y="38"/>
                  </a:cubicBezTo>
                  <a:cubicBezTo>
                    <a:pt x="3" y="40"/>
                    <a:pt x="3" y="42"/>
                    <a:pt x="0" y="42"/>
                  </a:cubicBezTo>
                  <a:cubicBezTo>
                    <a:pt x="7" y="45"/>
                    <a:pt x="14" y="48"/>
                    <a:pt x="21" y="52"/>
                  </a:cubicBezTo>
                  <a:cubicBezTo>
                    <a:pt x="24" y="53"/>
                    <a:pt x="25" y="52"/>
                    <a:pt x="26" y="50"/>
                  </a:cubicBezTo>
                  <a:cubicBezTo>
                    <a:pt x="31" y="38"/>
                    <a:pt x="36" y="27"/>
                    <a:pt x="42" y="15"/>
                  </a:cubicBezTo>
                  <a:cubicBezTo>
                    <a:pt x="43" y="13"/>
                    <a:pt x="43" y="12"/>
                    <a:pt x="41" y="11"/>
                  </a:cubicBezTo>
                  <a:cubicBezTo>
                    <a:pt x="34" y="7"/>
                    <a:pt x="27" y="3"/>
                    <a:pt x="20" y="0"/>
                  </a:cubicBezTo>
                  <a:cubicBezTo>
                    <a:pt x="21" y="2"/>
                    <a:pt x="19" y="4"/>
                    <a:pt x="18" y="6"/>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îŝḻîḍê">
              <a:extLst>
                <a:ext uri="{FF2B5EF4-FFF2-40B4-BE49-F238E27FC236}">
                  <a16:creationId xmlns:a16="http://schemas.microsoft.com/office/drawing/2014/main" id="{AF4EE385-7213-98B7-2799-C773D63B566A}"/>
                </a:ext>
              </a:extLst>
            </p:cNvPr>
            <p:cNvSpPr/>
            <p:nvPr/>
          </p:nvSpPr>
          <p:spPr bwMode="auto">
            <a:xfrm>
              <a:off x="4043363" y="4664076"/>
              <a:ext cx="68263" cy="139700"/>
            </a:xfrm>
            <a:custGeom>
              <a:avLst/>
              <a:gdLst>
                <a:gd name="T0" fmla="*/ 0 w 21"/>
                <a:gd name="T1" fmla="*/ 42 h 42"/>
                <a:gd name="T2" fmla="*/ 4 w 21"/>
                <a:gd name="T3" fmla="*/ 38 h 42"/>
                <a:gd name="T4" fmla="*/ 18 w 21"/>
                <a:gd name="T5" fmla="*/ 6 h 42"/>
                <a:gd name="T6" fmla="*/ 20 w 21"/>
                <a:gd name="T7" fmla="*/ 0 h 42"/>
                <a:gd name="T8" fmla="*/ 2 w 21"/>
                <a:gd name="T9" fmla="*/ 40 h 42"/>
                <a:gd name="T10" fmla="*/ 0 w 21"/>
                <a:gd name="T11" fmla="*/ 42 h 42"/>
              </a:gdLst>
              <a:ahLst/>
              <a:cxnLst>
                <a:cxn ang="0">
                  <a:pos x="T0" y="T1"/>
                </a:cxn>
                <a:cxn ang="0">
                  <a:pos x="T2" y="T3"/>
                </a:cxn>
                <a:cxn ang="0">
                  <a:pos x="T4" y="T5"/>
                </a:cxn>
                <a:cxn ang="0">
                  <a:pos x="T6" y="T7"/>
                </a:cxn>
                <a:cxn ang="0">
                  <a:pos x="T8" y="T9"/>
                </a:cxn>
                <a:cxn ang="0">
                  <a:pos x="T10" y="T11"/>
                </a:cxn>
              </a:cxnLst>
              <a:rect l="0" t="0" r="r" b="b"/>
              <a:pathLst>
                <a:path w="21" h="42">
                  <a:moveTo>
                    <a:pt x="0" y="42"/>
                  </a:moveTo>
                  <a:cubicBezTo>
                    <a:pt x="3" y="42"/>
                    <a:pt x="3" y="40"/>
                    <a:pt x="4" y="38"/>
                  </a:cubicBezTo>
                  <a:cubicBezTo>
                    <a:pt x="9" y="27"/>
                    <a:pt x="12" y="16"/>
                    <a:pt x="18" y="6"/>
                  </a:cubicBezTo>
                  <a:cubicBezTo>
                    <a:pt x="19" y="4"/>
                    <a:pt x="21" y="2"/>
                    <a:pt x="20" y="0"/>
                  </a:cubicBezTo>
                  <a:cubicBezTo>
                    <a:pt x="12" y="13"/>
                    <a:pt x="7" y="26"/>
                    <a:pt x="2" y="40"/>
                  </a:cubicBezTo>
                  <a:cubicBezTo>
                    <a:pt x="2" y="41"/>
                    <a:pt x="1" y="42"/>
                    <a:pt x="0" y="42"/>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iṩlîḓé">
              <a:extLst>
                <a:ext uri="{FF2B5EF4-FFF2-40B4-BE49-F238E27FC236}">
                  <a16:creationId xmlns:a16="http://schemas.microsoft.com/office/drawing/2014/main" id="{7C1A14DE-564E-1C5C-22A4-70FAA8BC7627}"/>
                </a:ext>
              </a:extLst>
            </p:cNvPr>
            <p:cNvSpPr/>
            <p:nvPr/>
          </p:nvSpPr>
          <p:spPr bwMode="auto">
            <a:xfrm>
              <a:off x="6080125" y="4084638"/>
              <a:ext cx="128588" cy="211138"/>
            </a:xfrm>
            <a:custGeom>
              <a:avLst/>
              <a:gdLst>
                <a:gd name="T0" fmla="*/ 10 w 39"/>
                <a:gd name="T1" fmla="*/ 52 h 64"/>
                <a:gd name="T2" fmla="*/ 13 w 39"/>
                <a:gd name="T3" fmla="*/ 61 h 64"/>
                <a:gd name="T4" fmla="*/ 13 w 39"/>
                <a:gd name="T5" fmla="*/ 64 h 64"/>
                <a:gd name="T6" fmla="*/ 29 w 39"/>
                <a:gd name="T7" fmla="*/ 50 h 64"/>
                <a:gd name="T8" fmla="*/ 32 w 39"/>
                <a:gd name="T9" fmla="*/ 29 h 64"/>
                <a:gd name="T10" fmla="*/ 27 w 39"/>
                <a:gd name="T11" fmla="*/ 19 h 64"/>
                <a:gd name="T12" fmla="*/ 18 w 39"/>
                <a:gd name="T13" fmla="*/ 0 h 64"/>
                <a:gd name="T14" fmla="*/ 0 w 39"/>
                <a:gd name="T15" fmla="*/ 17 h 64"/>
                <a:gd name="T16" fmla="*/ 2 w 39"/>
                <a:gd name="T17" fmla="*/ 20 h 64"/>
                <a:gd name="T18" fmla="*/ 10 w 39"/>
                <a:gd name="T19" fmla="*/ 52 h 64"/>
                <a:gd name="T20" fmla="*/ 15 w 39"/>
                <a:gd name="T21" fmla="*/ 13 h 64"/>
                <a:gd name="T22" fmla="*/ 20 w 39"/>
                <a:gd name="T23" fmla="*/ 14 h 64"/>
                <a:gd name="T24" fmla="*/ 29 w 39"/>
                <a:gd name="T25" fmla="*/ 32 h 64"/>
                <a:gd name="T26" fmla="*/ 27 w 39"/>
                <a:gd name="T27" fmla="*/ 37 h 64"/>
                <a:gd name="T28" fmla="*/ 22 w 39"/>
                <a:gd name="T29" fmla="*/ 36 h 64"/>
                <a:gd name="T30" fmla="*/ 19 w 39"/>
                <a:gd name="T31" fmla="*/ 31 h 64"/>
                <a:gd name="T32" fmla="*/ 14 w 39"/>
                <a:gd name="T33" fmla="*/ 17 h 64"/>
                <a:gd name="T34" fmla="*/ 15 w 39"/>
                <a:gd name="T35"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64">
                  <a:moveTo>
                    <a:pt x="10" y="52"/>
                  </a:moveTo>
                  <a:cubicBezTo>
                    <a:pt x="11" y="55"/>
                    <a:pt x="13" y="58"/>
                    <a:pt x="13" y="61"/>
                  </a:cubicBezTo>
                  <a:cubicBezTo>
                    <a:pt x="13" y="62"/>
                    <a:pt x="13" y="63"/>
                    <a:pt x="13" y="64"/>
                  </a:cubicBezTo>
                  <a:cubicBezTo>
                    <a:pt x="19" y="61"/>
                    <a:pt x="24" y="55"/>
                    <a:pt x="29" y="50"/>
                  </a:cubicBezTo>
                  <a:cubicBezTo>
                    <a:pt x="39" y="39"/>
                    <a:pt x="38" y="41"/>
                    <a:pt x="32" y="29"/>
                  </a:cubicBezTo>
                  <a:cubicBezTo>
                    <a:pt x="30" y="26"/>
                    <a:pt x="29" y="23"/>
                    <a:pt x="27" y="19"/>
                  </a:cubicBezTo>
                  <a:cubicBezTo>
                    <a:pt x="24" y="13"/>
                    <a:pt x="22" y="6"/>
                    <a:pt x="18" y="0"/>
                  </a:cubicBezTo>
                  <a:cubicBezTo>
                    <a:pt x="13" y="7"/>
                    <a:pt x="7" y="12"/>
                    <a:pt x="0" y="17"/>
                  </a:cubicBezTo>
                  <a:cubicBezTo>
                    <a:pt x="1" y="18"/>
                    <a:pt x="2" y="19"/>
                    <a:pt x="2" y="20"/>
                  </a:cubicBezTo>
                  <a:cubicBezTo>
                    <a:pt x="1" y="31"/>
                    <a:pt x="6" y="42"/>
                    <a:pt x="10" y="52"/>
                  </a:cubicBezTo>
                  <a:close/>
                  <a:moveTo>
                    <a:pt x="15" y="13"/>
                  </a:moveTo>
                  <a:cubicBezTo>
                    <a:pt x="17" y="12"/>
                    <a:pt x="19" y="12"/>
                    <a:pt x="20" y="14"/>
                  </a:cubicBezTo>
                  <a:cubicBezTo>
                    <a:pt x="25" y="19"/>
                    <a:pt x="27" y="26"/>
                    <a:pt x="29" y="32"/>
                  </a:cubicBezTo>
                  <a:cubicBezTo>
                    <a:pt x="29" y="35"/>
                    <a:pt x="29" y="37"/>
                    <a:pt x="27" y="37"/>
                  </a:cubicBezTo>
                  <a:cubicBezTo>
                    <a:pt x="25" y="38"/>
                    <a:pt x="23" y="37"/>
                    <a:pt x="22" y="36"/>
                  </a:cubicBezTo>
                  <a:cubicBezTo>
                    <a:pt x="20" y="35"/>
                    <a:pt x="19" y="33"/>
                    <a:pt x="19" y="31"/>
                  </a:cubicBezTo>
                  <a:cubicBezTo>
                    <a:pt x="17" y="26"/>
                    <a:pt x="15" y="22"/>
                    <a:pt x="14" y="17"/>
                  </a:cubicBezTo>
                  <a:cubicBezTo>
                    <a:pt x="13" y="16"/>
                    <a:pt x="13" y="14"/>
                    <a:pt x="15" y="13"/>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ïṧļiḍe">
              <a:extLst>
                <a:ext uri="{FF2B5EF4-FFF2-40B4-BE49-F238E27FC236}">
                  <a16:creationId xmlns:a16="http://schemas.microsoft.com/office/drawing/2014/main" id="{E7ECE7E2-FE2D-ECAD-E9C3-B856690CEA1D}"/>
                </a:ext>
              </a:extLst>
            </p:cNvPr>
            <p:cNvSpPr/>
            <p:nvPr/>
          </p:nvSpPr>
          <p:spPr bwMode="auto">
            <a:xfrm>
              <a:off x="6080125" y="4140201"/>
              <a:ext cx="42863" cy="155575"/>
            </a:xfrm>
            <a:custGeom>
              <a:avLst/>
              <a:gdLst>
                <a:gd name="T0" fmla="*/ 4 w 13"/>
                <a:gd name="T1" fmla="*/ 23 h 47"/>
                <a:gd name="T2" fmla="*/ 13 w 13"/>
                <a:gd name="T3" fmla="*/ 47 h 47"/>
                <a:gd name="T4" fmla="*/ 13 w 13"/>
                <a:gd name="T5" fmla="*/ 44 h 47"/>
                <a:gd name="T6" fmla="*/ 10 w 13"/>
                <a:gd name="T7" fmla="*/ 35 h 47"/>
                <a:gd name="T8" fmla="*/ 2 w 13"/>
                <a:gd name="T9" fmla="*/ 3 h 47"/>
                <a:gd name="T10" fmla="*/ 0 w 13"/>
                <a:gd name="T11" fmla="*/ 0 h 47"/>
                <a:gd name="T12" fmla="*/ 4 w 13"/>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13" h="47">
                  <a:moveTo>
                    <a:pt x="4" y="23"/>
                  </a:moveTo>
                  <a:cubicBezTo>
                    <a:pt x="7" y="31"/>
                    <a:pt x="11" y="39"/>
                    <a:pt x="13" y="47"/>
                  </a:cubicBezTo>
                  <a:cubicBezTo>
                    <a:pt x="13" y="46"/>
                    <a:pt x="13" y="45"/>
                    <a:pt x="13" y="44"/>
                  </a:cubicBezTo>
                  <a:cubicBezTo>
                    <a:pt x="13" y="41"/>
                    <a:pt x="11" y="38"/>
                    <a:pt x="10" y="35"/>
                  </a:cubicBezTo>
                  <a:cubicBezTo>
                    <a:pt x="6" y="25"/>
                    <a:pt x="1" y="14"/>
                    <a:pt x="2" y="3"/>
                  </a:cubicBezTo>
                  <a:cubicBezTo>
                    <a:pt x="2" y="2"/>
                    <a:pt x="1" y="1"/>
                    <a:pt x="0" y="0"/>
                  </a:cubicBezTo>
                  <a:cubicBezTo>
                    <a:pt x="0" y="8"/>
                    <a:pt x="1" y="16"/>
                    <a:pt x="4" y="23"/>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î$1íďe">
              <a:extLst>
                <a:ext uri="{FF2B5EF4-FFF2-40B4-BE49-F238E27FC236}">
                  <a16:creationId xmlns:a16="http://schemas.microsoft.com/office/drawing/2014/main" id="{9F747815-55AD-D184-3D4D-EE5527B86E6F}"/>
                </a:ext>
              </a:extLst>
            </p:cNvPr>
            <p:cNvSpPr/>
            <p:nvPr/>
          </p:nvSpPr>
          <p:spPr bwMode="auto">
            <a:xfrm>
              <a:off x="4416425" y="5067301"/>
              <a:ext cx="144463" cy="92075"/>
            </a:xfrm>
            <a:custGeom>
              <a:avLst/>
              <a:gdLst>
                <a:gd name="T0" fmla="*/ 44 w 44"/>
                <a:gd name="T1" fmla="*/ 28 h 28"/>
                <a:gd name="T2" fmla="*/ 43 w 44"/>
                <a:gd name="T3" fmla="*/ 11 h 28"/>
                <a:gd name="T4" fmla="*/ 40 w 44"/>
                <a:gd name="T5" fmla="*/ 8 h 28"/>
                <a:gd name="T6" fmla="*/ 4 w 44"/>
                <a:gd name="T7" fmla="*/ 1 h 28"/>
                <a:gd name="T8" fmla="*/ 1 w 44"/>
                <a:gd name="T9" fmla="*/ 3 h 28"/>
                <a:gd name="T10" fmla="*/ 0 w 44"/>
                <a:gd name="T11" fmla="*/ 28 h 28"/>
                <a:gd name="T12" fmla="*/ 44 w 44"/>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44" h="28">
                  <a:moveTo>
                    <a:pt x="44" y="28"/>
                  </a:moveTo>
                  <a:cubicBezTo>
                    <a:pt x="44" y="22"/>
                    <a:pt x="44" y="17"/>
                    <a:pt x="43" y="11"/>
                  </a:cubicBezTo>
                  <a:cubicBezTo>
                    <a:pt x="43" y="9"/>
                    <a:pt x="42" y="8"/>
                    <a:pt x="40" y="8"/>
                  </a:cubicBezTo>
                  <a:cubicBezTo>
                    <a:pt x="28" y="5"/>
                    <a:pt x="16" y="3"/>
                    <a:pt x="4" y="1"/>
                  </a:cubicBezTo>
                  <a:cubicBezTo>
                    <a:pt x="2" y="0"/>
                    <a:pt x="1" y="1"/>
                    <a:pt x="1" y="3"/>
                  </a:cubicBezTo>
                  <a:cubicBezTo>
                    <a:pt x="1" y="11"/>
                    <a:pt x="1" y="20"/>
                    <a:pt x="0" y="28"/>
                  </a:cubicBezTo>
                  <a:cubicBezTo>
                    <a:pt x="14" y="28"/>
                    <a:pt x="29" y="28"/>
                    <a:pt x="44" y="28"/>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iş1iďè">
              <a:extLst>
                <a:ext uri="{FF2B5EF4-FFF2-40B4-BE49-F238E27FC236}">
                  <a16:creationId xmlns:a16="http://schemas.microsoft.com/office/drawing/2014/main" id="{A7D307DC-37A9-1A4D-5042-DB86B98463E2}"/>
                </a:ext>
              </a:extLst>
            </p:cNvPr>
            <p:cNvSpPr/>
            <p:nvPr/>
          </p:nvSpPr>
          <p:spPr bwMode="auto">
            <a:xfrm>
              <a:off x="6211888" y="4418013"/>
              <a:ext cx="114300" cy="196850"/>
            </a:xfrm>
            <a:custGeom>
              <a:avLst/>
              <a:gdLst>
                <a:gd name="T0" fmla="*/ 0 w 35"/>
                <a:gd name="T1" fmla="*/ 16 h 60"/>
                <a:gd name="T2" fmla="*/ 8 w 35"/>
                <a:gd name="T3" fmla="*/ 31 h 60"/>
                <a:gd name="T4" fmla="*/ 19 w 35"/>
                <a:gd name="T5" fmla="*/ 60 h 60"/>
                <a:gd name="T6" fmla="*/ 28 w 35"/>
                <a:gd name="T7" fmla="*/ 49 h 60"/>
                <a:gd name="T8" fmla="*/ 31 w 35"/>
                <a:gd name="T9" fmla="*/ 41 h 60"/>
                <a:gd name="T10" fmla="*/ 32 w 35"/>
                <a:gd name="T11" fmla="*/ 22 h 60"/>
                <a:gd name="T12" fmla="*/ 23 w 35"/>
                <a:gd name="T13" fmla="*/ 3 h 60"/>
                <a:gd name="T14" fmla="*/ 19 w 35"/>
                <a:gd name="T15" fmla="*/ 3 h 60"/>
                <a:gd name="T16" fmla="*/ 0 w 35"/>
                <a:gd name="T17" fmla="*/ 16 h 60"/>
                <a:gd name="T18" fmla="*/ 22 w 35"/>
                <a:gd name="T19" fmla="*/ 14 h 60"/>
                <a:gd name="T20" fmla="*/ 26 w 35"/>
                <a:gd name="T21" fmla="*/ 19 h 60"/>
                <a:gd name="T22" fmla="*/ 29 w 35"/>
                <a:gd name="T23" fmla="*/ 27 h 60"/>
                <a:gd name="T24" fmla="*/ 26 w 35"/>
                <a:gd name="T25" fmla="*/ 32 h 60"/>
                <a:gd name="T26" fmla="*/ 22 w 35"/>
                <a:gd name="T27" fmla="*/ 30 h 60"/>
                <a:gd name="T28" fmla="*/ 18 w 35"/>
                <a:gd name="T29" fmla="*/ 20 h 60"/>
                <a:gd name="T30" fmla="*/ 22 w 35"/>
                <a:gd name="T31"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60">
                  <a:moveTo>
                    <a:pt x="0" y="16"/>
                  </a:moveTo>
                  <a:cubicBezTo>
                    <a:pt x="4" y="20"/>
                    <a:pt x="6" y="26"/>
                    <a:pt x="8" y="31"/>
                  </a:cubicBezTo>
                  <a:cubicBezTo>
                    <a:pt x="11" y="40"/>
                    <a:pt x="16" y="50"/>
                    <a:pt x="19" y="60"/>
                  </a:cubicBezTo>
                  <a:cubicBezTo>
                    <a:pt x="23" y="58"/>
                    <a:pt x="26" y="54"/>
                    <a:pt x="28" y="49"/>
                  </a:cubicBezTo>
                  <a:cubicBezTo>
                    <a:pt x="29" y="46"/>
                    <a:pt x="29" y="43"/>
                    <a:pt x="31" y="41"/>
                  </a:cubicBezTo>
                  <a:cubicBezTo>
                    <a:pt x="34" y="35"/>
                    <a:pt x="35" y="29"/>
                    <a:pt x="32" y="22"/>
                  </a:cubicBezTo>
                  <a:cubicBezTo>
                    <a:pt x="29" y="16"/>
                    <a:pt x="27" y="9"/>
                    <a:pt x="23" y="3"/>
                  </a:cubicBezTo>
                  <a:cubicBezTo>
                    <a:pt x="22" y="2"/>
                    <a:pt x="21" y="0"/>
                    <a:pt x="19" y="3"/>
                  </a:cubicBezTo>
                  <a:cubicBezTo>
                    <a:pt x="14" y="9"/>
                    <a:pt x="7" y="13"/>
                    <a:pt x="0" y="16"/>
                  </a:cubicBezTo>
                  <a:close/>
                  <a:moveTo>
                    <a:pt x="22" y="14"/>
                  </a:moveTo>
                  <a:cubicBezTo>
                    <a:pt x="25" y="14"/>
                    <a:pt x="25" y="16"/>
                    <a:pt x="26" y="19"/>
                  </a:cubicBezTo>
                  <a:cubicBezTo>
                    <a:pt x="27" y="21"/>
                    <a:pt x="29" y="24"/>
                    <a:pt x="29" y="27"/>
                  </a:cubicBezTo>
                  <a:cubicBezTo>
                    <a:pt x="29" y="29"/>
                    <a:pt x="28" y="31"/>
                    <a:pt x="26" y="32"/>
                  </a:cubicBezTo>
                  <a:cubicBezTo>
                    <a:pt x="24" y="32"/>
                    <a:pt x="23" y="31"/>
                    <a:pt x="22" y="30"/>
                  </a:cubicBezTo>
                  <a:cubicBezTo>
                    <a:pt x="20" y="27"/>
                    <a:pt x="18" y="24"/>
                    <a:pt x="18" y="20"/>
                  </a:cubicBezTo>
                  <a:cubicBezTo>
                    <a:pt x="18" y="17"/>
                    <a:pt x="19" y="15"/>
                    <a:pt x="22" y="14"/>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íṥ1ídé">
              <a:extLst>
                <a:ext uri="{FF2B5EF4-FFF2-40B4-BE49-F238E27FC236}">
                  <a16:creationId xmlns:a16="http://schemas.microsoft.com/office/drawing/2014/main" id="{622628FB-770E-278B-80E0-A005B00DD2E8}"/>
                </a:ext>
              </a:extLst>
            </p:cNvPr>
            <p:cNvSpPr/>
            <p:nvPr/>
          </p:nvSpPr>
          <p:spPr bwMode="auto">
            <a:xfrm>
              <a:off x="6211888" y="4470401"/>
              <a:ext cx="61913" cy="144463"/>
            </a:xfrm>
            <a:custGeom>
              <a:avLst/>
              <a:gdLst>
                <a:gd name="T0" fmla="*/ 0 w 19"/>
                <a:gd name="T1" fmla="*/ 0 h 44"/>
                <a:gd name="T2" fmla="*/ 0 w 19"/>
                <a:gd name="T3" fmla="*/ 2 h 44"/>
                <a:gd name="T4" fmla="*/ 17 w 19"/>
                <a:gd name="T5" fmla="*/ 43 h 44"/>
                <a:gd name="T6" fmla="*/ 19 w 19"/>
                <a:gd name="T7" fmla="*/ 44 h 44"/>
                <a:gd name="T8" fmla="*/ 8 w 19"/>
                <a:gd name="T9" fmla="*/ 15 h 44"/>
                <a:gd name="T10" fmla="*/ 0 w 19"/>
                <a:gd name="T11" fmla="*/ 0 h 44"/>
              </a:gdLst>
              <a:ahLst/>
              <a:cxnLst>
                <a:cxn ang="0">
                  <a:pos x="T0" y="T1"/>
                </a:cxn>
                <a:cxn ang="0">
                  <a:pos x="T2" y="T3"/>
                </a:cxn>
                <a:cxn ang="0">
                  <a:pos x="T4" y="T5"/>
                </a:cxn>
                <a:cxn ang="0">
                  <a:pos x="T6" y="T7"/>
                </a:cxn>
                <a:cxn ang="0">
                  <a:pos x="T8" y="T9"/>
                </a:cxn>
                <a:cxn ang="0">
                  <a:pos x="T10" y="T11"/>
                </a:cxn>
              </a:cxnLst>
              <a:rect l="0" t="0" r="r" b="b"/>
              <a:pathLst>
                <a:path w="19" h="44">
                  <a:moveTo>
                    <a:pt x="0" y="0"/>
                  </a:moveTo>
                  <a:cubicBezTo>
                    <a:pt x="0" y="1"/>
                    <a:pt x="0" y="2"/>
                    <a:pt x="0" y="2"/>
                  </a:cubicBezTo>
                  <a:cubicBezTo>
                    <a:pt x="7" y="15"/>
                    <a:pt x="13" y="29"/>
                    <a:pt x="17" y="43"/>
                  </a:cubicBezTo>
                  <a:cubicBezTo>
                    <a:pt x="17" y="44"/>
                    <a:pt x="18" y="44"/>
                    <a:pt x="19" y="44"/>
                  </a:cubicBezTo>
                  <a:cubicBezTo>
                    <a:pt x="16" y="34"/>
                    <a:pt x="11" y="24"/>
                    <a:pt x="8" y="15"/>
                  </a:cubicBezTo>
                  <a:cubicBezTo>
                    <a:pt x="6" y="10"/>
                    <a:pt x="4" y="4"/>
                    <a:pt x="0" y="0"/>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ïṣḷïḍe">
              <a:extLst>
                <a:ext uri="{FF2B5EF4-FFF2-40B4-BE49-F238E27FC236}">
                  <a16:creationId xmlns:a16="http://schemas.microsoft.com/office/drawing/2014/main" id="{A1E6FF2F-8D1E-73B9-1E54-5CE79C2051C9}"/>
                </a:ext>
              </a:extLst>
            </p:cNvPr>
            <p:cNvSpPr/>
            <p:nvPr/>
          </p:nvSpPr>
          <p:spPr bwMode="auto">
            <a:xfrm>
              <a:off x="4395788" y="5159376"/>
              <a:ext cx="165100" cy="76200"/>
            </a:xfrm>
            <a:custGeom>
              <a:avLst/>
              <a:gdLst>
                <a:gd name="T0" fmla="*/ 11 w 50"/>
                <a:gd name="T1" fmla="*/ 1 h 23"/>
                <a:gd name="T2" fmla="*/ 6 w 50"/>
                <a:gd name="T3" fmla="*/ 0 h 23"/>
                <a:gd name="T4" fmla="*/ 1 w 50"/>
                <a:gd name="T5" fmla="*/ 19 h 23"/>
                <a:gd name="T6" fmla="*/ 4 w 50"/>
                <a:gd name="T7" fmla="*/ 23 h 23"/>
                <a:gd name="T8" fmla="*/ 39 w 50"/>
                <a:gd name="T9" fmla="*/ 21 h 23"/>
                <a:gd name="T10" fmla="*/ 46 w 50"/>
                <a:gd name="T11" fmla="*/ 16 h 23"/>
                <a:gd name="T12" fmla="*/ 50 w 50"/>
                <a:gd name="T13" fmla="*/ 0 h 23"/>
                <a:gd name="T14" fmla="*/ 44 w 50"/>
                <a:gd name="T15" fmla="*/ 1 h 23"/>
                <a:gd name="T16" fmla="*/ 11 w 50"/>
                <a:gd name="T17"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23">
                  <a:moveTo>
                    <a:pt x="11" y="1"/>
                  </a:moveTo>
                  <a:cubicBezTo>
                    <a:pt x="9" y="1"/>
                    <a:pt x="7" y="1"/>
                    <a:pt x="6" y="0"/>
                  </a:cubicBezTo>
                  <a:cubicBezTo>
                    <a:pt x="4" y="6"/>
                    <a:pt x="3" y="13"/>
                    <a:pt x="1" y="19"/>
                  </a:cubicBezTo>
                  <a:cubicBezTo>
                    <a:pt x="0" y="23"/>
                    <a:pt x="1" y="23"/>
                    <a:pt x="4" y="23"/>
                  </a:cubicBezTo>
                  <a:cubicBezTo>
                    <a:pt x="15" y="22"/>
                    <a:pt x="27" y="22"/>
                    <a:pt x="39" y="21"/>
                  </a:cubicBezTo>
                  <a:cubicBezTo>
                    <a:pt x="42" y="21"/>
                    <a:pt x="45" y="19"/>
                    <a:pt x="46" y="16"/>
                  </a:cubicBezTo>
                  <a:cubicBezTo>
                    <a:pt x="48" y="11"/>
                    <a:pt x="49" y="5"/>
                    <a:pt x="50" y="0"/>
                  </a:cubicBezTo>
                  <a:cubicBezTo>
                    <a:pt x="48" y="1"/>
                    <a:pt x="46" y="1"/>
                    <a:pt x="44" y="1"/>
                  </a:cubicBezTo>
                  <a:cubicBezTo>
                    <a:pt x="33" y="1"/>
                    <a:pt x="22" y="1"/>
                    <a:pt x="11" y="1"/>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ïṥļiḋé">
              <a:extLst>
                <a:ext uri="{FF2B5EF4-FFF2-40B4-BE49-F238E27FC236}">
                  <a16:creationId xmlns:a16="http://schemas.microsoft.com/office/drawing/2014/main" id="{8D24542A-65B9-20B4-4885-25B0AB293920}"/>
                </a:ext>
              </a:extLst>
            </p:cNvPr>
            <p:cNvSpPr/>
            <p:nvPr/>
          </p:nvSpPr>
          <p:spPr bwMode="auto">
            <a:xfrm>
              <a:off x="4416425" y="5159376"/>
              <a:ext cx="144463" cy="3175"/>
            </a:xfrm>
            <a:custGeom>
              <a:avLst/>
              <a:gdLst>
                <a:gd name="T0" fmla="*/ 5 w 44"/>
                <a:gd name="T1" fmla="*/ 1 h 1"/>
                <a:gd name="T2" fmla="*/ 38 w 44"/>
                <a:gd name="T3" fmla="*/ 1 h 1"/>
                <a:gd name="T4" fmla="*/ 44 w 44"/>
                <a:gd name="T5" fmla="*/ 0 h 1"/>
                <a:gd name="T6" fmla="*/ 0 w 44"/>
                <a:gd name="T7" fmla="*/ 0 h 1"/>
                <a:gd name="T8" fmla="*/ 5 w 44"/>
                <a:gd name="T9" fmla="*/ 1 h 1"/>
              </a:gdLst>
              <a:ahLst/>
              <a:cxnLst>
                <a:cxn ang="0">
                  <a:pos x="T0" y="T1"/>
                </a:cxn>
                <a:cxn ang="0">
                  <a:pos x="T2" y="T3"/>
                </a:cxn>
                <a:cxn ang="0">
                  <a:pos x="T4" y="T5"/>
                </a:cxn>
                <a:cxn ang="0">
                  <a:pos x="T6" y="T7"/>
                </a:cxn>
                <a:cxn ang="0">
                  <a:pos x="T8" y="T9"/>
                </a:cxn>
              </a:cxnLst>
              <a:rect l="0" t="0" r="r" b="b"/>
              <a:pathLst>
                <a:path w="44" h="1">
                  <a:moveTo>
                    <a:pt x="5" y="1"/>
                  </a:moveTo>
                  <a:cubicBezTo>
                    <a:pt x="16" y="1"/>
                    <a:pt x="27" y="1"/>
                    <a:pt x="38" y="1"/>
                  </a:cubicBezTo>
                  <a:cubicBezTo>
                    <a:pt x="40" y="1"/>
                    <a:pt x="42" y="1"/>
                    <a:pt x="44" y="0"/>
                  </a:cubicBezTo>
                  <a:cubicBezTo>
                    <a:pt x="29" y="0"/>
                    <a:pt x="14" y="0"/>
                    <a:pt x="0" y="0"/>
                  </a:cubicBezTo>
                  <a:cubicBezTo>
                    <a:pt x="1" y="1"/>
                    <a:pt x="3" y="1"/>
                    <a:pt x="5" y="1"/>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îşḷiḓè">
              <a:extLst>
                <a:ext uri="{FF2B5EF4-FFF2-40B4-BE49-F238E27FC236}">
                  <a16:creationId xmlns:a16="http://schemas.microsoft.com/office/drawing/2014/main" id="{A5292B84-3F51-9AA6-745B-302C0F3F0EA2}"/>
                </a:ext>
              </a:extLst>
            </p:cNvPr>
            <p:cNvSpPr/>
            <p:nvPr/>
          </p:nvSpPr>
          <p:spPr bwMode="auto">
            <a:xfrm>
              <a:off x="4237038" y="5159376"/>
              <a:ext cx="146050" cy="76200"/>
            </a:xfrm>
            <a:custGeom>
              <a:avLst/>
              <a:gdLst>
                <a:gd name="T0" fmla="*/ 2 w 44"/>
                <a:gd name="T1" fmla="*/ 19 h 23"/>
                <a:gd name="T2" fmla="*/ 6 w 44"/>
                <a:gd name="T3" fmla="*/ 23 h 23"/>
                <a:gd name="T4" fmla="*/ 28 w 44"/>
                <a:gd name="T5" fmla="*/ 22 h 23"/>
                <a:gd name="T6" fmla="*/ 37 w 44"/>
                <a:gd name="T7" fmla="*/ 18 h 23"/>
                <a:gd name="T8" fmla="*/ 44 w 44"/>
                <a:gd name="T9" fmla="*/ 0 h 23"/>
                <a:gd name="T10" fmla="*/ 39 w 44"/>
                <a:gd name="T11" fmla="*/ 1 h 23"/>
                <a:gd name="T12" fmla="*/ 6 w 44"/>
                <a:gd name="T13" fmla="*/ 1 h 23"/>
                <a:gd name="T14" fmla="*/ 0 w 44"/>
                <a:gd name="T15" fmla="*/ 0 h 23"/>
                <a:gd name="T16" fmla="*/ 2 w 4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3">
                  <a:moveTo>
                    <a:pt x="2" y="19"/>
                  </a:moveTo>
                  <a:cubicBezTo>
                    <a:pt x="2" y="22"/>
                    <a:pt x="3" y="23"/>
                    <a:pt x="6" y="23"/>
                  </a:cubicBezTo>
                  <a:cubicBezTo>
                    <a:pt x="13" y="22"/>
                    <a:pt x="21" y="22"/>
                    <a:pt x="28" y="22"/>
                  </a:cubicBezTo>
                  <a:cubicBezTo>
                    <a:pt x="32" y="22"/>
                    <a:pt x="35" y="21"/>
                    <a:pt x="37" y="18"/>
                  </a:cubicBezTo>
                  <a:cubicBezTo>
                    <a:pt x="41" y="13"/>
                    <a:pt x="44" y="7"/>
                    <a:pt x="44" y="0"/>
                  </a:cubicBezTo>
                  <a:cubicBezTo>
                    <a:pt x="43" y="1"/>
                    <a:pt x="41" y="1"/>
                    <a:pt x="39" y="1"/>
                  </a:cubicBezTo>
                  <a:cubicBezTo>
                    <a:pt x="28" y="1"/>
                    <a:pt x="17" y="1"/>
                    <a:pt x="6" y="1"/>
                  </a:cubicBezTo>
                  <a:cubicBezTo>
                    <a:pt x="4" y="1"/>
                    <a:pt x="2" y="1"/>
                    <a:pt x="0" y="0"/>
                  </a:cubicBezTo>
                  <a:cubicBezTo>
                    <a:pt x="0" y="6"/>
                    <a:pt x="1" y="13"/>
                    <a:pt x="2" y="19"/>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iṡḷîḑé">
              <a:extLst>
                <a:ext uri="{FF2B5EF4-FFF2-40B4-BE49-F238E27FC236}">
                  <a16:creationId xmlns:a16="http://schemas.microsoft.com/office/drawing/2014/main" id="{97E2582C-644C-CF69-F137-F1B479907D7A}"/>
                </a:ext>
              </a:extLst>
            </p:cNvPr>
            <p:cNvSpPr/>
            <p:nvPr/>
          </p:nvSpPr>
          <p:spPr bwMode="auto">
            <a:xfrm>
              <a:off x="4237038" y="5159376"/>
              <a:ext cx="146050" cy="3175"/>
            </a:xfrm>
            <a:custGeom>
              <a:avLst/>
              <a:gdLst>
                <a:gd name="T0" fmla="*/ 39 w 44"/>
                <a:gd name="T1" fmla="*/ 1 h 1"/>
                <a:gd name="T2" fmla="*/ 44 w 44"/>
                <a:gd name="T3" fmla="*/ 0 h 1"/>
                <a:gd name="T4" fmla="*/ 0 w 44"/>
                <a:gd name="T5" fmla="*/ 0 h 1"/>
                <a:gd name="T6" fmla="*/ 6 w 44"/>
                <a:gd name="T7" fmla="*/ 1 h 1"/>
                <a:gd name="T8" fmla="*/ 39 w 44"/>
                <a:gd name="T9" fmla="*/ 1 h 1"/>
              </a:gdLst>
              <a:ahLst/>
              <a:cxnLst>
                <a:cxn ang="0">
                  <a:pos x="T0" y="T1"/>
                </a:cxn>
                <a:cxn ang="0">
                  <a:pos x="T2" y="T3"/>
                </a:cxn>
                <a:cxn ang="0">
                  <a:pos x="T4" y="T5"/>
                </a:cxn>
                <a:cxn ang="0">
                  <a:pos x="T6" y="T7"/>
                </a:cxn>
                <a:cxn ang="0">
                  <a:pos x="T8" y="T9"/>
                </a:cxn>
              </a:cxnLst>
              <a:rect l="0" t="0" r="r" b="b"/>
              <a:pathLst>
                <a:path w="44" h="1">
                  <a:moveTo>
                    <a:pt x="39" y="1"/>
                  </a:moveTo>
                  <a:cubicBezTo>
                    <a:pt x="41" y="1"/>
                    <a:pt x="43" y="1"/>
                    <a:pt x="44" y="0"/>
                  </a:cubicBezTo>
                  <a:cubicBezTo>
                    <a:pt x="30" y="0"/>
                    <a:pt x="15" y="0"/>
                    <a:pt x="0" y="0"/>
                  </a:cubicBezTo>
                  <a:cubicBezTo>
                    <a:pt x="2" y="1"/>
                    <a:pt x="4" y="1"/>
                    <a:pt x="6" y="1"/>
                  </a:cubicBezTo>
                  <a:cubicBezTo>
                    <a:pt x="17" y="1"/>
                    <a:pt x="28" y="1"/>
                    <a:pt x="39" y="1"/>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ïSļïḋe">
              <a:extLst>
                <a:ext uri="{FF2B5EF4-FFF2-40B4-BE49-F238E27FC236}">
                  <a16:creationId xmlns:a16="http://schemas.microsoft.com/office/drawing/2014/main" id="{E2E80798-1488-EC82-EBBF-86B2133AF1FB}"/>
                </a:ext>
              </a:extLst>
            </p:cNvPr>
            <p:cNvSpPr/>
            <p:nvPr/>
          </p:nvSpPr>
          <p:spPr bwMode="auto">
            <a:xfrm>
              <a:off x="4587875" y="5159376"/>
              <a:ext cx="150813" cy="65088"/>
            </a:xfrm>
            <a:custGeom>
              <a:avLst/>
              <a:gdLst>
                <a:gd name="T0" fmla="*/ 5 w 46"/>
                <a:gd name="T1" fmla="*/ 20 h 20"/>
                <a:gd name="T2" fmla="*/ 40 w 46"/>
                <a:gd name="T3" fmla="*/ 19 h 20"/>
                <a:gd name="T4" fmla="*/ 46 w 46"/>
                <a:gd name="T5" fmla="*/ 12 h 20"/>
                <a:gd name="T6" fmla="*/ 45 w 46"/>
                <a:gd name="T7" fmla="*/ 1 h 20"/>
                <a:gd name="T8" fmla="*/ 0 w 46"/>
                <a:gd name="T9" fmla="*/ 0 h 20"/>
                <a:gd name="T10" fmla="*/ 0 w 46"/>
                <a:gd name="T11" fmla="*/ 15 h 20"/>
                <a:gd name="T12" fmla="*/ 5 w 46"/>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46" h="20">
                  <a:moveTo>
                    <a:pt x="5" y="20"/>
                  </a:moveTo>
                  <a:cubicBezTo>
                    <a:pt x="17" y="20"/>
                    <a:pt x="28" y="20"/>
                    <a:pt x="40" y="19"/>
                  </a:cubicBezTo>
                  <a:cubicBezTo>
                    <a:pt x="44" y="18"/>
                    <a:pt x="46" y="16"/>
                    <a:pt x="46" y="12"/>
                  </a:cubicBezTo>
                  <a:cubicBezTo>
                    <a:pt x="46" y="8"/>
                    <a:pt x="46" y="4"/>
                    <a:pt x="45" y="1"/>
                  </a:cubicBezTo>
                  <a:cubicBezTo>
                    <a:pt x="30" y="1"/>
                    <a:pt x="15" y="0"/>
                    <a:pt x="0" y="0"/>
                  </a:cubicBezTo>
                  <a:cubicBezTo>
                    <a:pt x="0" y="5"/>
                    <a:pt x="0" y="10"/>
                    <a:pt x="0" y="15"/>
                  </a:cubicBezTo>
                  <a:cubicBezTo>
                    <a:pt x="0" y="19"/>
                    <a:pt x="2" y="20"/>
                    <a:pt x="5" y="20"/>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íṥḷidé">
              <a:extLst>
                <a:ext uri="{FF2B5EF4-FFF2-40B4-BE49-F238E27FC236}">
                  <a16:creationId xmlns:a16="http://schemas.microsoft.com/office/drawing/2014/main" id="{2EAD9BF9-2FAE-C1F1-5625-2B190FDA51B6}"/>
                </a:ext>
              </a:extLst>
            </p:cNvPr>
            <p:cNvSpPr/>
            <p:nvPr/>
          </p:nvSpPr>
          <p:spPr bwMode="auto">
            <a:xfrm>
              <a:off x="4068763" y="5149851"/>
              <a:ext cx="139700" cy="77788"/>
            </a:xfrm>
            <a:custGeom>
              <a:avLst/>
              <a:gdLst>
                <a:gd name="T0" fmla="*/ 2 w 42"/>
                <a:gd name="T1" fmla="*/ 19 h 24"/>
                <a:gd name="T2" fmla="*/ 7 w 42"/>
                <a:gd name="T3" fmla="*/ 24 h 24"/>
                <a:gd name="T4" fmla="*/ 37 w 42"/>
                <a:gd name="T5" fmla="*/ 24 h 24"/>
                <a:gd name="T6" fmla="*/ 40 w 42"/>
                <a:gd name="T7" fmla="*/ 22 h 24"/>
                <a:gd name="T8" fmla="*/ 42 w 42"/>
                <a:gd name="T9" fmla="*/ 0 h 24"/>
                <a:gd name="T10" fmla="*/ 37 w 42"/>
                <a:gd name="T11" fmla="*/ 4 h 24"/>
                <a:gd name="T12" fmla="*/ 4 w 42"/>
                <a:gd name="T13" fmla="*/ 4 h 24"/>
                <a:gd name="T14" fmla="*/ 0 w 42"/>
                <a:gd name="T15" fmla="*/ 3 h 24"/>
                <a:gd name="T16" fmla="*/ 2 w 42"/>
                <a:gd name="T17"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4">
                  <a:moveTo>
                    <a:pt x="2" y="19"/>
                  </a:moveTo>
                  <a:cubicBezTo>
                    <a:pt x="2" y="23"/>
                    <a:pt x="4" y="24"/>
                    <a:pt x="7" y="24"/>
                  </a:cubicBezTo>
                  <a:cubicBezTo>
                    <a:pt x="17" y="24"/>
                    <a:pt x="27" y="24"/>
                    <a:pt x="37" y="24"/>
                  </a:cubicBezTo>
                  <a:cubicBezTo>
                    <a:pt x="39" y="24"/>
                    <a:pt x="40" y="24"/>
                    <a:pt x="40" y="22"/>
                  </a:cubicBezTo>
                  <a:cubicBezTo>
                    <a:pt x="41" y="15"/>
                    <a:pt x="41" y="7"/>
                    <a:pt x="42" y="0"/>
                  </a:cubicBezTo>
                  <a:cubicBezTo>
                    <a:pt x="42" y="3"/>
                    <a:pt x="40" y="4"/>
                    <a:pt x="37" y="4"/>
                  </a:cubicBezTo>
                  <a:cubicBezTo>
                    <a:pt x="26" y="4"/>
                    <a:pt x="15" y="4"/>
                    <a:pt x="4" y="4"/>
                  </a:cubicBezTo>
                  <a:cubicBezTo>
                    <a:pt x="2" y="4"/>
                    <a:pt x="1" y="4"/>
                    <a:pt x="0" y="3"/>
                  </a:cubicBezTo>
                  <a:cubicBezTo>
                    <a:pt x="0" y="8"/>
                    <a:pt x="1" y="14"/>
                    <a:pt x="2" y="19"/>
                  </a:cubicBezTo>
                  <a:close/>
                </a:path>
              </a:pathLst>
            </a:custGeom>
            <a:solidFill>
              <a:srgbClr val="8582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íṣḷïḍè">
              <a:extLst>
                <a:ext uri="{FF2B5EF4-FFF2-40B4-BE49-F238E27FC236}">
                  <a16:creationId xmlns:a16="http://schemas.microsoft.com/office/drawing/2014/main" id="{3255FF98-ACC2-BEDF-0B12-CEA250F2C3C3}"/>
                </a:ext>
              </a:extLst>
            </p:cNvPr>
            <p:cNvSpPr/>
            <p:nvPr/>
          </p:nvSpPr>
          <p:spPr bwMode="auto">
            <a:xfrm>
              <a:off x="4068763" y="5149851"/>
              <a:ext cx="139700" cy="12700"/>
            </a:xfrm>
            <a:custGeom>
              <a:avLst/>
              <a:gdLst>
                <a:gd name="T0" fmla="*/ 37 w 42"/>
                <a:gd name="T1" fmla="*/ 4 h 4"/>
                <a:gd name="T2" fmla="*/ 42 w 42"/>
                <a:gd name="T3" fmla="*/ 0 h 4"/>
                <a:gd name="T4" fmla="*/ 37 w 42"/>
                <a:gd name="T5" fmla="*/ 3 h 4"/>
                <a:gd name="T6" fmla="*/ 0 w 42"/>
                <a:gd name="T7" fmla="*/ 3 h 4"/>
                <a:gd name="T8" fmla="*/ 4 w 42"/>
                <a:gd name="T9" fmla="*/ 4 h 4"/>
                <a:gd name="T10" fmla="*/ 37 w 42"/>
                <a:gd name="T11" fmla="*/ 4 h 4"/>
              </a:gdLst>
              <a:ahLst/>
              <a:cxnLst>
                <a:cxn ang="0">
                  <a:pos x="T0" y="T1"/>
                </a:cxn>
                <a:cxn ang="0">
                  <a:pos x="T2" y="T3"/>
                </a:cxn>
                <a:cxn ang="0">
                  <a:pos x="T4" y="T5"/>
                </a:cxn>
                <a:cxn ang="0">
                  <a:pos x="T6" y="T7"/>
                </a:cxn>
                <a:cxn ang="0">
                  <a:pos x="T8" y="T9"/>
                </a:cxn>
                <a:cxn ang="0">
                  <a:pos x="T10" y="T11"/>
                </a:cxn>
              </a:cxnLst>
              <a:rect l="0" t="0" r="r" b="b"/>
              <a:pathLst>
                <a:path w="42" h="4">
                  <a:moveTo>
                    <a:pt x="37" y="4"/>
                  </a:moveTo>
                  <a:cubicBezTo>
                    <a:pt x="40" y="4"/>
                    <a:pt x="42" y="3"/>
                    <a:pt x="42" y="0"/>
                  </a:cubicBezTo>
                  <a:cubicBezTo>
                    <a:pt x="41" y="2"/>
                    <a:pt x="40" y="3"/>
                    <a:pt x="37" y="3"/>
                  </a:cubicBezTo>
                  <a:cubicBezTo>
                    <a:pt x="25" y="3"/>
                    <a:pt x="12" y="3"/>
                    <a:pt x="0" y="3"/>
                  </a:cubicBezTo>
                  <a:cubicBezTo>
                    <a:pt x="1" y="4"/>
                    <a:pt x="2" y="4"/>
                    <a:pt x="4" y="4"/>
                  </a:cubicBezTo>
                  <a:cubicBezTo>
                    <a:pt x="15" y="4"/>
                    <a:pt x="26" y="4"/>
                    <a:pt x="37" y="4"/>
                  </a:cubicBezTo>
                  <a:close/>
                </a:path>
              </a:pathLst>
            </a:custGeom>
            <a:solidFill>
              <a:srgbClr val="8582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îšļíḑê">
              <a:extLst>
                <a:ext uri="{FF2B5EF4-FFF2-40B4-BE49-F238E27FC236}">
                  <a16:creationId xmlns:a16="http://schemas.microsoft.com/office/drawing/2014/main" id="{B7657E65-EEA5-4331-8D32-80232A416C01}"/>
                </a:ext>
              </a:extLst>
            </p:cNvPr>
            <p:cNvSpPr/>
            <p:nvPr/>
          </p:nvSpPr>
          <p:spPr bwMode="auto">
            <a:xfrm>
              <a:off x="6026150" y="3876676"/>
              <a:ext cx="53975" cy="260350"/>
            </a:xfrm>
            <a:custGeom>
              <a:avLst/>
              <a:gdLst>
                <a:gd name="T0" fmla="*/ 5 w 16"/>
                <a:gd name="T1" fmla="*/ 78 h 79"/>
                <a:gd name="T2" fmla="*/ 16 w 16"/>
                <a:gd name="T3" fmla="*/ 72 h 79"/>
                <a:gd name="T4" fmla="*/ 14 w 16"/>
                <a:gd name="T5" fmla="*/ 54 h 79"/>
                <a:gd name="T6" fmla="*/ 14 w 16"/>
                <a:gd name="T7" fmla="*/ 21 h 79"/>
                <a:gd name="T8" fmla="*/ 15 w 16"/>
                <a:gd name="T9" fmla="*/ 19 h 79"/>
                <a:gd name="T10" fmla="*/ 4 w 16"/>
                <a:gd name="T11" fmla="*/ 0 h 79"/>
                <a:gd name="T12" fmla="*/ 3 w 16"/>
                <a:gd name="T13" fmla="*/ 17 h 79"/>
                <a:gd name="T14" fmla="*/ 0 w 16"/>
                <a:gd name="T15" fmla="*/ 74 h 79"/>
                <a:gd name="T16" fmla="*/ 5 w 16"/>
                <a:gd name="T17" fmla="*/ 7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79">
                  <a:moveTo>
                    <a:pt x="5" y="78"/>
                  </a:moveTo>
                  <a:cubicBezTo>
                    <a:pt x="9" y="76"/>
                    <a:pt x="13" y="75"/>
                    <a:pt x="16" y="72"/>
                  </a:cubicBezTo>
                  <a:cubicBezTo>
                    <a:pt x="14" y="66"/>
                    <a:pt x="14" y="60"/>
                    <a:pt x="14" y="54"/>
                  </a:cubicBezTo>
                  <a:cubicBezTo>
                    <a:pt x="14" y="43"/>
                    <a:pt x="13" y="32"/>
                    <a:pt x="14" y="21"/>
                  </a:cubicBezTo>
                  <a:cubicBezTo>
                    <a:pt x="14" y="20"/>
                    <a:pt x="14" y="19"/>
                    <a:pt x="15" y="19"/>
                  </a:cubicBezTo>
                  <a:cubicBezTo>
                    <a:pt x="12" y="13"/>
                    <a:pt x="10" y="5"/>
                    <a:pt x="4" y="0"/>
                  </a:cubicBezTo>
                  <a:cubicBezTo>
                    <a:pt x="3" y="7"/>
                    <a:pt x="3" y="12"/>
                    <a:pt x="3" y="17"/>
                  </a:cubicBezTo>
                  <a:cubicBezTo>
                    <a:pt x="2" y="36"/>
                    <a:pt x="1" y="55"/>
                    <a:pt x="0" y="74"/>
                  </a:cubicBezTo>
                  <a:cubicBezTo>
                    <a:pt x="0" y="78"/>
                    <a:pt x="2" y="79"/>
                    <a:pt x="5" y="78"/>
                  </a:cubicBezTo>
                  <a:close/>
                </a:path>
              </a:pathLst>
            </a:custGeom>
            <a:solidFill>
              <a:srgbClr val="85828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îśḷîḋé">
              <a:extLst>
                <a:ext uri="{FF2B5EF4-FFF2-40B4-BE49-F238E27FC236}">
                  <a16:creationId xmlns:a16="http://schemas.microsoft.com/office/drawing/2014/main" id="{B30D5437-6425-9D45-FD46-415CBEBB15F1}"/>
                </a:ext>
              </a:extLst>
            </p:cNvPr>
            <p:cNvSpPr/>
            <p:nvPr/>
          </p:nvSpPr>
          <p:spPr bwMode="auto">
            <a:xfrm>
              <a:off x="3897313" y="5126038"/>
              <a:ext cx="149225" cy="101600"/>
            </a:xfrm>
            <a:custGeom>
              <a:avLst/>
              <a:gdLst>
                <a:gd name="T0" fmla="*/ 45 w 45"/>
                <a:gd name="T1" fmla="*/ 5 h 31"/>
                <a:gd name="T2" fmla="*/ 39 w 45"/>
                <a:gd name="T3" fmla="*/ 12 h 31"/>
                <a:gd name="T4" fmla="*/ 4 w 45"/>
                <a:gd name="T5" fmla="*/ 12 h 31"/>
                <a:gd name="T6" fmla="*/ 0 w 45"/>
                <a:gd name="T7" fmla="*/ 11 h 31"/>
                <a:gd name="T8" fmla="*/ 11 w 45"/>
                <a:gd name="T9" fmla="*/ 26 h 31"/>
                <a:gd name="T10" fmla="*/ 42 w 45"/>
                <a:gd name="T11" fmla="*/ 30 h 31"/>
                <a:gd name="T12" fmla="*/ 45 w 45"/>
                <a:gd name="T13" fmla="*/ 27 h 31"/>
                <a:gd name="T14" fmla="*/ 45 w 45"/>
                <a:gd name="T15" fmla="*/ 0 h 31"/>
                <a:gd name="T16" fmla="*/ 45 w 45"/>
                <a:gd name="T17"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
                  <a:moveTo>
                    <a:pt x="45" y="5"/>
                  </a:moveTo>
                  <a:cubicBezTo>
                    <a:pt x="45" y="11"/>
                    <a:pt x="44" y="11"/>
                    <a:pt x="39" y="12"/>
                  </a:cubicBezTo>
                  <a:cubicBezTo>
                    <a:pt x="27" y="13"/>
                    <a:pt x="15" y="13"/>
                    <a:pt x="4" y="12"/>
                  </a:cubicBezTo>
                  <a:cubicBezTo>
                    <a:pt x="2" y="12"/>
                    <a:pt x="1" y="12"/>
                    <a:pt x="0" y="11"/>
                  </a:cubicBezTo>
                  <a:cubicBezTo>
                    <a:pt x="2" y="17"/>
                    <a:pt x="3" y="24"/>
                    <a:pt x="11" y="26"/>
                  </a:cubicBezTo>
                  <a:cubicBezTo>
                    <a:pt x="21" y="30"/>
                    <a:pt x="31" y="31"/>
                    <a:pt x="42" y="30"/>
                  </a:cubicBezTo>
                  <a:cubicBezTo>
                    <a:pt x="44" y="30"/>
                    <a:pt x="45" y="29"/>
                    <a:pt x="45" y="27"/>
                  </a:cubicBezTo>
                  <a:cubicBezTo>
                    <a:pt x="45" y="18"/>
                    <a:pt x="45" y="9"/>
                    <a:pt x="45" y="0"/>
                  </a:cubicBezTo>
                  <a:cubicBezTo>
                    <a:pt x="45" y="2"/>
                    <a:pt x="45" y="3"/>
                    <a:pt x="45" y="5"/>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ïś1íḋè">
              <a:extLst>
                <a:ext uri="{FF2B5EF4-FFF2-40B4-BE49-F238E27FC236}">
                  <a16:creationId xmlns:a16="http://schemas.microsoft.com/office/drawing/2014/main" id="{187D6309-6E21-F9B0-5035-CFEFC6460033}"/>
                </a:ext>
              </a:extLst>
            </p:cNvPr>
            <p:cNvSpPr/>
            <p:nvPr/>
          </p:nvSpPr>
          <p:spPr bwMode="auto">
            <a:xfrm>
              <a:off x="3897313" y="5126038"/>
              <a:ext cx="149225" cy="42863"/>
            </a:xfrm>
            <a:custGeom>
              <a:avLst/>
              <a:gdLst>
                <a:gd name="T0" fmla="*/ 44 w 45"/>
                <a:gd name="T1" fmla="*/ 7 h 13"/>
                <a:gd name="T2" fmla="*/ 42 w 45"/>
                <a:gd name="T3" fmla="*/ 10 h 13"/>
                <a:gd name="T4" fmla="*/ 16 w 45"/>
                <a:gd name="T5" fmla="*/ 11 h 13"/>
                <a:gd name="T6" fmla="*/ 0 w 45"/>
                <a:gd name="T7" fmla="*/ 11 h 13"/>
                <a:gd name="T8" fmla="*/ 4 w 45"/>
                <a:gd name="T9" fmla="*/ 12 h 13"/>
                <a:gd name="T10" fmla="*/ 39 w 45"/>
                <a:gd name="T11" fmla="*/ 12 h 13"/>
                <a:gd name="T12" fmla="*/ 45 w 45"/>
                <a:gd name="T13" fmla="*/ 5 h 13"/>
                <a:gd name="T14" fmla="*/ 45 w 45"/>
                <a:gd name="T15" fmla="*/ 0 h 13"/>
                <a:gd name="T16" fmla="*/ 44 w 45"/>
                <a:gd name="T17"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3">
                  <a:moveTo>
                    <a:pt x="44" y="7"/>
                  </a:moveTo>
                  <a:cubicBezTo>
                    <a:pt x="44" y="9"/>
                    <a:pt x="44" y="10"/>
                    <a:pt x="42" y="10"/>
                  </a:cubicBezTo>
                  <a:cubicBezTo>
                    <a:pt x="33" y="11"/>
                    <a:pt x="25" y="12"/>
                    <a:pt x="16" y="11"/>
                  </a:cubicBezTo>
                  <a:cubicBezTo>
                    <a:pt x="11" y="11"/>
                    <a:pt x="6" y="11"/>
                    <a:pt x="0" y="11"/>
                  </a:cubicBezTo>
                  <a:cubicBezTo>
                    <a:pt x="1" y="12"/>
                    <a:pt x="2" y="12"/>
                    <a:pt x="4" y="12"/>
                  </a:cubicBezTo>
                  <a:cubicBezTo>
                    <a:pt x="15" y="13"/>
                    <a:pt x="27" y="13"/>
                    <a:pt x="39" y="12"/>
                  </a:cubicBezTo>
                  <a:cubicBezTo>
                    <a:pt x="44" y="11"/>
                    <a:pt x="45" y="11"/>
                    <a:pt x="45" y="5"/>
                  </a:cubicBezTo>
                  <a:cubicBezTo>
                    <a:pt x="45" y="3"/>
                    <a:pt x="45" y="2"/>
                    <a:pt x="45" y="0"/>
                  </a:cubicBezTo>
                  <a:cubicBezTo>
                    <a:pt x="44" y="3"/>
                    <a:pt x="45" y="5"/>
                    <a:pt x="44" y="7"/>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îşlíḓê">
              <a:extLst>
                <a:ext uri="{FF2B5EF4-FFF2-40B4-BE49-F238E27FC236}">
                  <a16:creationId xmlns:a16="http://schemas.microsoft.com/office/drawing/2014/main" id="{DD3225FF-1181-4A05-0832-DBFDD085FBC3}"/>
                </a:ext>
              </a:extLst>
            </p:cNvPr>
            <p:cNvSpPr/>
            <p:nvPr/>
          </p:nvSpPr>
          <p:spPr bwMode="auto">
            <a:xfrm>
              <a:off x="4030663" y="4832351"/>
              <a:ext cx="77788" cy="131763"/>
            </a:xfrm>
            <a:custGeom>
              <a:avLst/>
              <a:gdLst>
                <a:gd name="T0" fmla="*/ 2 w 24"/>
                <a:gd name="T1" fmla="*/ 5 h 40"/>
                <a:gd name="T2" fmla="*/ 0 w 24"/>
                <a:gd name="T3" fmla="*/ 22 h 40"/>
                <a:gd name="T4" fmla="*/ 4 w 24"/>
                <a:gd name="T5" fmla="*/ 37 h 40"/>
                <a:gd name="T6" fmla="*/ 4 w 24"/>
                <a:gd name="T7" fmla="*/ 40 h 40"/>
                <a:gd name="T8" fmla="*/ 12 w 24"/>
                <a:gd name="T9" fmla="*/ 39 h 40"/>
                <a:gd name="T10" fmla="*/ 15 w 24"/>
                <a:gd name="T11" fmla="*/ 37 h 40"/>
                <a:gd name="T12" fmla="*/ 23 w 24"/>
                <a:gd name="T13" fmla="*/ 18 h 40"/>
                <a:gd name="T14" fmla="*/ 19 w 24"/>
                <a:gd name="T15" fmla="*/ 8 h 40"/>
                <a:gd name="T16" fmla="*/ 1 w 24"/>
                <a:gd name="T17" fmla="*/ 0 h 40"/>
                <a:gd name="T18" fmla="*/ 2 w 24"/>
                <a:gd name="T19"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40">
                  <a:moveTo>
                    <a:pt x="2" y="5"/>
                  </a:moveTo>
                  <a:cubicBezTo>
                    <a:pt x="1" y="11"/>
                    <a:pt x="0" y="16"/>
                    <a:pt x="0" y="22"/>
                  </a:cubicBezTo>
                  <a:cubicBezTo>
                    <a:pt x="0" y="27"/>
                    <a:pt x="1" y="32"/>
                    <a:pt x="4" y="37"/>
                  </a:cubicBezTo>
                  <a:cubicBezTo>
                    <a:pt x="4" y="38"/>
                    <a:pt x="5" y="39"/>
                    <a:pt x="4" y="40"/>
                  </a:cubicBezTo>
                  <a:cubicBezTo>
                    <a:pt x="7" y="40"/>
                    <a:pt x="10" y="39"/>
                    <a:pt x="12" y="39"/>
                  </a:cubicBezTo>
                  <a:cubicBezTo>
                    <a:pt x="14" y="39"/>
                    <a:pt x="14" y="39"/>
                    <a:pt x="15" y="37"/>
                  </a:cubicBezTo>
                  <a:cubicBezTo>
                    <a:pt x="17" y="30"/>
                    <a:pt x="20" y="24"/>
                    <a:pt x="23" y="18"/>
                  </a:cubicBezTo>
                  <a:cubicBezTo>
                    <a:pt x="24" y="13"/>
                    <a:pt x="23" y="10"/>
                    <a:pt x="19" y="8"/>
                  </a:cubicBezTo>
                  <a:cubicBezTo>
                    <a:pt x="13" y="4"/>
                    <a:pt x="7" y="2"/>
                    <a:pt x="1" y="0"/>
                  </a:cubicBezTo>
                  <a:cubicBezTo>
                    <a:pt x="3" y="1"/>
                    <a:pt x="3" y="3"/>
                    <a:pt x="2" y="5"/>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ïṥḻiḑe">
              <a:extLst>
                <a:ext uri="{FF2B5EF4-FFF2-40B4-BE49-F238E27FC236}">
                  <a16:creationId xmlns:a16="http://schemas.microsoft.com/office/drawing/2014/main" id="{53B3A561-1623-CD9B-894D-7C6EBD0F214B}"/>
                </a:ext>
              </a:extLst>
            </p:cNvPr>
            <p:cNvSpPr/>
            <p:nvPr/>
          </p:nvSpPr>
          <p:spPr bwMode="auto">
            <a:xfrm>
              <a:off x="4016375" y="4832351"/>
              <a:ext cx="30163" cy="131763"/>
            </a:xfrm>
            <a:custGeom>
              <a:avLst/>
              <a:gdLst>
                <a:gd name="T0" fmla="*/ 4 w 9"/>
                <a:gd name="T1" fmla="*/ 9 h 40"/>
                <a:gd name="T2" fmla="*/ 8 w 9"/>
                <a:gd name="T3" fmla="*/ 40 h 40"/>
                <a:gd name="T4" fmla="*/ 8 w 9"/>
                <a:gd name="T5" fmla="*/ 37 h 40"/>
                <a:gd name="T6" fmla="*/ 4 w 9"/>
                <a:gd name="T7" fmla="*/ 22 h 40"/>
                <a:gd name="T8" fmla="*/ 6 w 9"/>
                <a:gd name="T9" fmla="*/ 5 h 40"/>
                <a:gd name="T10" fmla="*/ 5 w 9"/>
                <a:gd name="T11" fmla="*/ 0 h 40"/>
                <a:gd name="T12" fmla="*/ 4 w 9"/>
                <a:gd name="T13" fmla="*/ 9 h 40"/>
              </a:gdLst>
              <a:ahLst/>
              <a:cxnLst>
                <a:cxn ang="0">
                  <a:pos x="T0" y="T1"/>
                </a:cxn>
                <a:cxn ang="0">
                  <a:pos x="T2" y="T3"/>
                </a:cxn>
                <a:cxn ang="0">
                  <a:pos x="T4" y="T5"/>
                </a:cxn>
                <a:cxn ang="0">
                  <a:pos x="T6" y="T7"/>
                </a:cxn>
                <a:cxn ang="0">
                  <a:pos x="T8" y="T9"/>
                </a:cxn>
                <a:cxn ang="0">
                  <a:pos x="T10" y="T11"/>
                </a:cxn>
                <a:cxn ang="0">
                  <a:pos x="T12" y="T13"/>
                </a:cxn>
              </a:cxnLst>
              <a:rect l="0" t="0" r="r" b="b"/>
              <a:pathLst>
                <a:path w="9" h="40">
                  <a:moveTo>
                    <a:pt x="4" y="9"/>
                  </a:moveTo>
                  <a:cubicBezTo>
                    <a:pt x="2" y="20"/>
                    <a:pt x="0" y="30"/>
                    <a:pt x="8" y="40"/>
                  </a:cubicBezTo>
                  <a:cubicBezTo>
                    <a:pt x="9" y="39"/>
                    <a:pt x="8" y="38"/>
                    <a:pt x="8" y="37"/>
                  </a:cubicBezTo>
                  <a:cubicBezTo>
                    <a:pt x="5" y="32"/>
                    <a:pt x="4" y="27"/>
                    <a:pt x="4" y="22"/>
                  </a:cubicBezTo>
                  <a:cubicBezTo>
                    <a:pt x="4" y="16"/>
                    <a:pt x="5" y="11"/>
                    <a:pt x="6" y="5"/>
                  </a:cubicBezTo>
                  <a:cubicBezTo>
                    <a:pt x="7" y="3"/>
                    <a:pt x="7" y="1"/>
                    <a:pt x="5" y="0"/>
                  </a:cubicBezTo>
                  <a:cubicBezTo>
                    <a:pt x="7" y="3"/>
                    <a:pt x="5" y="6"/>
                    <a:pt x="4" y="9"/>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ïs1ídé">
              <a:extLst>
                <a:ext uri="{FF2B5EF4-FFF2-40B4-BE49-F238E27FC236}">
                  <a16:creationId xmlns:a16="http://schemas.microsoft.com/office/drawing/2014/main" id="{DA10F8D5-B0F5-62CA-FA61-0E36A4BCB24D}"/>
                </a:ext>
              </a:extLst>
            </p:cNvPr>
            <p:cNvSpPr/>
            <p:nvPr/>
          </p:nvSpPr>
          <p:spPr bwMode="auto">
            <a:xfrm>
              <a:off x="4379913" y="3844926"/>
              <a:ext cx="107950" cy="163513"/>
            </a:xfrm>
            <a:custGeom>
              <a:avLst/>
              <a:gdLst>
                <a:gd name="T0" fmla="*/ 3 w 33"/>
                <a:gd name="T1" fmla="*/ 43 h 50"/>
                <a:gd name="T2" fmla="*/ 23 w 33"/>
                <a:gd name="T3" fmla="*/ 50 h 50"/>
                <a:gd name="T4" fmla="*/ 26 w 33"/>
                <a:gd name="T5" fmla="*/ 47 h 50"/>
                <a:gd name="T6" fmla="*/ 32 w 33"/>
                <a:gd name="T7" fmla="*/ 15 h 50"/>
                <a:gd name="T8" fmla="*/ 33 w 33"/>
                <a:gd name="T9" fmla="*/ 11 h 50"/>
                <a:gd name="T10" fmla="*/ 26 w 33"/>
                <a:gd name="T11" fmla="*/ 0 h 50"/>
                <a:gd name="T12" fmla="*/ 1 w 33"/>
                <a:gd name="T13" fmla="*/ 40 h 50"/>
                <a:gd name="T14" fmla="*/ 3 w 33"/>
                <a:gd name="T15" fmla="*/ 43 h 50"/>
                <a:gd name="T16" fmla="*/ 9 w 33"/>
                <a:gd name="T17" fmla="*/ 34 h 50"/>
                <a:gd name="T18" fmla="*/ 20 w 33"/>
                <a:gd name="T19" fmla="*/ 20 h 50"/>
                <a:gd name="T20" fmla="*/ 24 w 33"/>
                <a:gd name="T21" fmla="*/ 19 h 50"/>
                <a:gd name="T22" fmla="*/ 25 w 33"/>
                <a:gd name="T23" fmla="*/ 22 h 50"/>
                <a:gd name="T24" fmla="*/ 14 w 33"/>
                <a:gd name="T25" fmla="*/ 39 h 50"/>
                <a:gd name="T26" fmla="*/ 10 w 33"/>
                <a:gd name="T27" fmla="*/ 38 h 50"/>
                <a:gd name="T28" fmla="*/ 9 w 33"/>
                <a:gd name="T29" fmla="*/ 3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50">
                  <a:moveTo>
                    <a:pt x="3" y="43"/>
                  </a:moveTo>
                  <a:cubicBezTo>
                    <a:pt x="10" y="45"/>
                    <a:pt x="16" y="47"/>
                    <a:pt x="23" y="50"/>
                  </a:cubicBezTo>
                  <a:cubicBezTo>
                    <a:pt x="25" y="50"/>
                    <a:pt x="25" y="49"/>
                    <a:pt x="26" y="47"/>
                  </a:cubicBezTo>
                  <a:cubicBezTo>
                    <a:pt x="28" y="36"/>
                    <a:pt x="33" y="26"/>
                    <a:pt x="32" y="15"/>
                  </a:cubicBezTo>
                  <a:cubicBezTo>
                    <a:pt x="32" y="14"/>
                    <a:pt x="33" y="12"/>
                    <a:pt x="33" y="11"/>
                  </a:cubicBezTo>
                  <a:cubicBezTo>
                    <a:pt x="32" y="7"/>
                    <a:pt x="29" y="3"/>
                    <a:pt x="26" y="0"/>
                  </a:cubicBezTo>
                  <a:cubicBezTo>
                    <a:pt x="18" y="14"/>
                    <a:pt x="10" y="27"/>
                    <a:pt x="1" y="40"/>
                  </a:cubicBezTo>
                  <a:cubicBezTo>
                    <a:pt x="0" y="42"/>
                    <a:pt x="1" y="43"/>
                    <a:pt x="3" y="43"/>
                  </a:cubicBezTo>
                  <a:close/>
                  <a:moveTo>
                    <a:pt x="9" y="34"/>
                  </a:moveTo>
                  <a:cubicBezTo>
                    <a:pt x="13" y="29"/>
                    <a:pt x="16" y="24"/>
                    <a:pt x="20" y="20"/>
                  </a:cubicBezTo>
                  <a:cubicBezTo>
                    <a:pt x="21" y="19"/>
                    <a:pt x="22" y="18"/>
                    <a:pt x="24" y="19"/>
                  </a:cubicBezTo>
                  <a:cubicBezTo>
                    <a:pt x="25" y="20"/>
                    <a:pt x="25" y="20"/>
                    <a:pt x="25" y="22"/>
                  </a:cubicBezTo>
                  <a:cubicBezTo>
                    <a:pt x="22" y="28"/>
                    <a:pt x="20" y="35"/>
                    <a:pt x="14" y="39"/>
                  </a:cubicBezTo>
                  <a:cubicBezTo>
                    <a:pt x="13" y="40"/>
                    <a:pt x="11" y="39"/>
                    <a:pt x="10" y="38"/>
                  </a:cubicBezTo>
                  <a:cubicBezTo>
                    <a:pt x="9" y="37"/>
                    <a:pt x="8" y="35"/>
                    <a:pt x="9" y="34"/>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ïśľîḋê">
              <a:extLst>
                <a:ext uri="{FF2B5EF4-FFF2-40B4-BE49-F238E27FC236}">
                  <a16:creationId xmlns:a16="http://schemas.microsoft.com/office/drawing/2014/main" id="{0A787935-A172-1FBE-4F8F-CA878B09A6A4}"/>
                </a:ext>
              </a:extLst>
            </p:cNvPr>
            <p:cNvSpPr/>
            <p:nvPr/>
          </p:nvSpPr>
          <p:spPr bwMode="auto">
            <a:xfrm>
              <a:off x="4587875" y="5099051"/>
              <a:ext cx="147638" cy="63500"/>
            </a:xfrm>
            <a:custGeom>
              <a:avLst/>
              <a:gdLst>
                <a:gd name="T0" fmla="*/ 14 w 45"/>
                <a:gd name="T1" fmla="*/ 17 h 19"/>
                <a:gd name="T2" fmla="*/ 39 w 45"/>
                <a:gd name="T3" fmla="*/ 17 h 19"/>
                <a:gd name="T4" fmla="*/ 45 w 45"/>
                <a:gd name="T5" fmla="*/ 19 h 19"/>
                <a:gd name="T6" fmla="*/ 33 w 45"/>
                <a:gd name="T7" fmla="*/ 5 h 19"/>
                <a:gd name="T8" fmla="*/ 3 w 45"/>
                <a:gd name="T9" fmla="*/ 0 h 19"/>
                <a:gd name="T10" fmla="*/ 0 w 45"/>
                <a:gd name="T11" fmla="*/ 3 h 19"/>
                <a:gd name="T12" fmla="*/ 0 w 45"/>
                <a:gd name="T13" fmla="*/ 18 h 19"/>
                <a:gd name="T14" fmla="*/ 14 w 45"/>
                <a:gd name="T15" fmla="*/ 17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19">
                  <a:moveTo>
                    <a:pt x="14" y="17"/>
                  </a:moveTo>
                  <a:cubicBezTo>
                    <a:pt x="23" y="17"/>
                    <a:pt x="31" y="17"/>
                    <a:pt x="39" y="17"/>
                  </a:cubicBezTo>
                  <a:cubicBezTo>
                    <a:pt x="41" y="17"/>
                    <a:pt x="43" y="17"/>
                    <a:pt x="45" y="19"/>
                  </a:cubicBezTo>
                  <a:cubicBezTo>
                    <a:pt x="45" y="9"/>
                    <a:pt x="43" y="7"/>
                    <a:pt x="33" y="5"/>
                  </a:cubicBezTo>
                  <a:cubicBezTo>
                    <a:pt x="23" y="3"/>
                    <a:pt x="13" y="2"/>
                    <a:pt x="3" y="0"/>
                  </a:cubicBezTo>
                  <a:cubicBezTo>
                    <a:pt x="0" y="0"/>
                    <a:pt x="0" y="1"/>
                    <a:pt x="0" y="3"/>
                  </a:cubicBezTo>
                  <a:cubicBezTo>
                    <a:pt x="0" y="8"/>
                    <a:pt x="0" y="13"/>
                    <a:pt x="0" y="18"/>
                  </a:cubicBezTo>
                  <a:cubicBezTo>
                    <a:pt x="5" y="15"/>
                    <a:pt x="10" y="16"/>
                    <a:pt x="14" y="17"/>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íṧľiḋê">
              <a:extLst>
                <a:ext uri="{FF2B5EF4-FFF2-40B4-BE49-F238E27FC236}">
                  <a16:creationId xmlns:a16="http://schemas.microsoft.com/office/drawing/2014/main" id="{58DDE6E9-AB30-24C4-019E-73A68ED744E7}"/>
                </a:ext>
              </a:extLst>
            </p:cNvPr>
            <p:cNvSpPr/>
            <p:nvPr/>
          </p:nvSpPr>
          <p:spPr bwMode="auto">
            <a:xfrm>
              <a:off x="4587875" y="5149851"/>
              <a:ext cx="147638" cy="12700"/>
            </a:xfrm>
            <a:custGeom>
              <a:avLst/>
              <a:gdLst>
                <a:gd name="T0" fmla="*/ 45 w 45"/>
                <a:gd name="T1" fmla="*/ 4 h 4"/>
                <a:gd name="T2" fmla="*/ 39 w 45"/>
                <a:gd name="T3" fmla="*/ 2 h 4"/>
                <a:gd name="T4" fmla="*/ 14 w 45"/>
                <a:gd name="T5" fmla="*/ 2 h 4"/>
                <a:gd name="T6" fmla="*/ 0 w 45"/>
                <a:gd name="T7" fmla="*/ 3 h 4"/>
                <a:gd name="T8" fmla="*/ 45 w 45"/>
                <a:gd name="T9" fmla="*/ 4 h 4"/>
              </a:gdLst>
              <a:ahLst/>
              <a:cxnLst>
                <a:cxn ang="0">
                  <a:pos x="T0" y="T1"/>
                </a:cxn>
                <a:cxn ang="0">
                  <a:pos x="T2" y="T3"/>
                </a:cxn>
                <a:cxn ang="0">
                  <a:pos x="T4" y="T5"/>
                </a:cxn>
                <a:cxn ang="0">
                  <a:pos x="T6" y="T7"/>
                </a:cxn>
                <a:cxn ang="0">
                  <a:pos x="T8" y="T9"/>
                </a:cxn>
              </a:cxnLst>
              <a:rect l="0" t="0" r="r" b="b"/>
              <a:pathLst>
                <a:path w="45" h="4">
                  <a:moveTo>
                    <a:pt x="45" y="4"/>
                  </a:moveTo>
                  <a:cubicBezTo>
                    <a:pt x="43" y="2"/>
                    <a:pt x="41" y="2"/>
                    <a:pt x="39" y="2"/>
                  </a:cubicBezTo>
                  <a:cubicBezTo>
                    <a:pt x="31" y="2"/>
                    <a:pt x="23" y="2"/>
                    <a:pt x="14" y="2"/>
                  </a:cubicBezTo>
                  <a:cubicBezTo>
                    <a:pt x="10" y="1"/>
                    <a:pt x="5" y="0"/>
                    <a:pt x="0" y="3"/>
                  </a:cubicBezTo>
                  <a:cubicBezTo>
                    <a:pt x="15" y="3"/>
                    <a:pt x="30" y="4"/>
                    <a:pt x="45" y="4"/>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îsľiḍè">
              <a:extLst>
                <a:ext uri="{FF2B5EF4-FFF2-40B4-BE49-F238E27FC236}">
                  <a16:creationId xmlns:a16="http://schemas.microsoft.com/office/drawing/2014/main" id="{852D0BF7-D375-EDD3-270B-9921AB050638}"/>
                </a:ext>
              </a:extLst>
            </p:cNvPr>
            <p:cNvSpPr/>
            <p:nvPr/>
          </p:nvSpPr>
          <p:spPr bwMode="auto">
            <a:xfrm>
              <a:off x="4456113" y="3879851"/>
              <a:ext cx="79375" cy="182563"/>
            </a:xfrm>
            <a:custGeom>
              <a:avLst/>
              <a:gdLst>
                <a:gd name="T0" fmla="*/ 4 w 24"/>
                <a:gd name="T1" fmla="*/ 37 h 55"/>
                <a:gd name="T2" fmla="*/ 0 w 24"/>
                <a:gd name="T3" fmla="*/ 39 h 55"/>
                <a:gd name="T4" fmla="*/ 24 w 24"/>
                <a:gd name="T5" fmla="*/ 55 h 55"/>
                <a:gd name="T6" fmla="*/ 24 w 24"/>
                <a:gd name="T7" fmla="*/ 48 h 55"/>
                <a:gd name="T8" fmla="*/ 10 w 24"/>
                <a:gd name="T9" fmla="*/ 0 h 55"/>
                <a:gd name="T10" fmla="*/ 4 w 24"/>
                <a:gd name="T11" fmla="*/ 37 h 55"/>
              </a:gdLst>
              <a:ahLst/>
              <a:cxnLst>
                <a:cxn ang="0">
                  <a:pos x="T0" y="T1"/>
                </a:cxn>
                <a:cxn ang="0">
                  <a:pos x="T2" y="T3"/>
                </a:cxn>
                <a:cxn ang="0">
                  <a:pos x="T4" y="T5"/>
                </a:cxn>
                <a:cxn ang="0">
                  <a:pos x="T6" y="T7"/>
                </a:cxn>
                <a:cxn ang="0">
                  <a:pos x="T8" y="T9"/>
                </a:cxn>
                <a:cxn ang="0">
                  <a:pos x="T10" y="T11"/>
                </a:cxn>
              </a:cxnLst>
              <a:rect l="0" t="0" r="r" b="b"/>
              <a:pathLst>
                <a:path w="24" h="55">
                  <a:moveTo>
                    <a:pt x="4" y="37"/>
                  </a:moveTo>
                  <a:cubicBezTo>
                    <a:pt x="3" y="39"/>
                    <a:pt x="2" y="40"/>
                    <a:pt x="0" y="39"/>
                  </a:cubicBezTo>
                  <a:cubicBezTo>
                    <a:pt x="9" y="43"/>
                    <a:pt x="16" y="49"/>
                    <a:pt x="24" y="55"/>
                  </a:cubicBezTo>
                  <a:cubicBezTo>
                    <a:pt x="24" y="52"/>
                    <a:pt x="24" y="50"/>
                    <a:pt x="24" y="48"/>
                  </a:cubicBezTo>
                  <a:cubicBezTo>
                    <a:pt x="21" y="31"/>
                    <a:pt x="16" y="16"/>
                    <a:pt x="10" y="0"/>
                  </a:cubicBezTo>
                  <a:cubicBezTo>
                    <a:pt x="12" y="13"/>
                    <a:pt x="7" y="25"/>
                    <a:pt x="4" y="37"/>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i$lïḍe">
              <a:extLst>
                <a:ext uri="{FF2B5EF4-FFF2-40B4-BE49-F238E27FC236}">
                  <a16:creationId xmlns:a16="http://schemas.microsoft.com/office/drawing/2014/main" id="{C659F804-5A3E-B576-2D61-36D7E90576B0}"/>
                </a:ext>
              </a:extLst>
            </p:cNvPr>
            <p:cNvSpPr/>
            <p:nvPr/>
          </p:nvSpPr>
          <p:spPr bwMode="auto">
            <a:xfrm>
              <a:off x="4456113" y="3879851"/>
              <a:ext cx="39688" cy="131763"/>
            </a:xfrm>
            <a:custGeom>
              <a:avLst/>
              <a:gdLst>
                <a:gd name="T0" fmla="*/ 9 w 12"/>
                <a:gd name="T1" fmla="*/ 4 h 40"/>
                <a:gd name="T2" fmla="*/ 3 w 12"/>
                <a:gd name="T3" fmla="*/ 36 h 40"/>
                <a:gd name="T4" fmla="*/ 0 w 12"/>
                <a:gd name="T5" fmla="*/ 39 h 40"/>
                <a:gd name="T6" fmla="*/ 4 w 12"/>
                <a:gd name="T7" fmla="*/ 37 h 40"/>
                <a:gd name="T8" fmla="*/ 10 w 12"/>
                <a:gd name="T9" fmla="*/ 0 h 40"/>
                <a:gd name="T10" fmla="*/ 9 w 12"/>
                <a:gd name="T11" fmla="*/ 4 h 40"/>
              </a:gdLst>
              <a:ahLst/>
              <a:cxnLst>
                <a:cxn ang="0">
                  <a:pos x="T0" y="T1"/>
                </a:cxn>
                <a:cxn ang="0">
                  <a:pos x="T2" y="T3"/>
                </a:cxn>
                <a:cxn ang="0">
                  <a:pos x="T4" y="T5"/>
                </a:cxn>
                <a:cxn ang="0">
                  <a:pos x="T6" y="T7"/>
                </a:cxn>
                <a:cxn ang="0">
                  <a:pos x="T8" y="T9"/>
                </a:cxn>
                <a:cxn ang="0">
                  <a:pos x="T10" y="T11"/>
                </a:cxn>
              </a:cxnLst>
              <a:rect l="0" t="0" r="r" b="b"/>
              <a:pathLst>
                <a:path w="12" h="40">
                  <a:moveTo>
                    <a:pt x="9" y="4"/>
                  </a:moveTo>
                  <a:cubicBezTo>
                    <a:pt x="10" y="15"/>
                    <a:pt x="5" y="25"/>
                    <a:pt x="3" y="36"/>
                  </a:cubicBezTo>
                  <a:cubicBezTo>
                    <a:pt x="2" y="38"/>
                    <a:pt x="2" y="39"/>
                    <a:pt x="0" y="39"/>
                  </a:cubicBezTo>
                  <a:cubicBezTo>
                    <a:pt x="2" y="40"/>
                    <a:pt x="3" y="39"/>
                    <a:pt x="4" y="37"/>
                  </a:cubicBezTo>
                  <a:cubicBezTo>
                    <a:pt x="7" y="25"/>
                    <a:pt x="12" y="13"/>
                    <a:pt x="10" y="0"/>
                  </a:cubicBezTo>
                  <a:cubicBezTo>
                    <a:pt x="10" y="1"/>
                    <a:pt x="9" y="3"/>
                    <a:pt x="9" y="4"/>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iṥļîďe">
              <a:extLst>
                <a:ext uri="{FF2B5EF4-FFF2-40B4-BE49-F238E27FC236}">
                  <a16:creationId xmlns:a16="http://schemas.microsoft.com/office/drawing/2014/main" id="{C2B5B69E-3DF1-4119-2996-4CDE9DC3EAFF}"/>
                </a:ext>
              </a:extLst>
            </p:cNvPr>
            <p:cNvSpPr/>
            <p:nvPr/>
          </p:nvSpPr>
          <p:spPr bwMode="auto">
            <a:xfrm>
              <a:off x="4756150" y="5129213"/>
              <a:ext cx="115888" cy="88900"/>
            </a:xfrm>
            <a:custGeom>
              <a:avLst/>
              <a:gdLst>
                <a:gd name="T0" fmla="*/ 5 w 35"/>
                <a:gd name="T1" fmla="*/ 27 h 27"/>
                <a:gd name="T2" fmla="*/ 21 w 35"/>
                <a:gd name="T3" fmla="*/ 26 h 27"/>
                <a:gd name="T4" fmla="*/ 34 w 35"/>
                <a:gd name="T5" fmla="*/ 24 h 27"/>
                <a:gd name="T6" fmla="*/ 28 w 35"/>
                <a:gd name="T7" fmla="*/ 11 h 27"/>
                <a:gd name="T8" fmla="*/ 27 w 35"/>
                <a:gd name="T9" fmla="*/ 11 h 27"/>
                <a:gd name="T10" fmla="*/ 6 w 35"/>
                <a:gd name="T11" fmla="*/ 11 h 27"/>
                <a:gd name="T12" fmla="*/ 2 w 35"/>
                <a:gd name="T13" fmla="*/ 6 h 27"/>
                <a:gd name="T14" fmla="*/ 2 w 35"/>
                <a:gd name="T15" fmla="*/ 0 h 27"/>
                <a:gd name="T16" fmla="*/ 1 w 35"/>
                <a:gd name="T17" fmla="*/ 4 h 27"/>
                <a:gd name="T18" fmla="*/ 1 w 35"/>
                <a:gd name="T19" fmla="*/ 24 h 27"/>
                <a:gd name="T20" fmla="*/ 5 w 35"/>
                <a:gd name="T21"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27">
                  <a:moveTo>
                    <a:pt x="5" y="27"/>
                  </a:moveTo>
                  <a:cubicBezTo>
                    <a:pt x="10" y="26"/>
                    <a:pt x="15" y="26"/>
                    <a:pt x="21" y="26"/>
                  </a:cubicBezTo>
                  <a:cubicBezTo>
                    <a:pt x="25" y="25"/>
                    <a:pt x="32" y="27"/>
                    <a:pt x="34" y="24"/>
                  </a:cubicBezTo>
                  <a:cubicBezTo>
                    <a:pt x="35" y="20"/>
                    <a:pt x="30" y="15"/>
                    <a:pt x="28" y="11"/>
                  </a:cubicBezTo>
                  <a:cubicBezTo>
                    <a:pt x="27" y="11"/>
                    <a:pt x="27" y="11"/>
                    <a:pt x="27" y="11"/>
                  </a:cubicBezTo>
                  <a:cubicBezTo>
                    <a:pt x="20" y="11"/>
                    <a:pt x="13" y="10"/>
                    <a:pt x="6" y="11"/>
                  </a:cubicBezTo>
                  <a:cubicBezTo>
                    <a:pt x="3" y="11"/>
                    <a:pt x="1" y="10"/>
                    <a:pt x="2" y="6"/>
                  </a:cubicBezTo>
                  <a:cubicBezTo>
                    <a:pt x="2" y="4"/>
                    <a:pt x="2" y="2"/>
                    <a:pt x="2" y="0"/>
                  </a:cubicBezTo>
                  <a:cubicBezTo>
                    <a:pt x="0" y="1"/>
                    <a:pt x="1" y="3"/>
                    <a:pt x="1" y="4"/>
                  </a:cubicBezTo>
                  <a:cubicBezTo>
                    <a:pt x="1" y="10"/>
                    <a:pt x="1" y="17"/>
                    <a:pt x="1" y="24"/>
                  </a:cubicBezTo>
                  <a:cubicBezTo>
                    <a:pt x="1" y="27"/>
                    <a:pt x="2" y="27"/>
                    <a:pt x="5" y="27"/>
                  </a:cubicBezTo>
                  <a:close/>
                </a:path>
              </a:pathLst>
            </a:custGeom>
            <a:solidFill>
              <a:srgbClr val="8582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îṡ1íḍê">
              <a:extLst>
                <a:ext uri="{FF2B5EF4-FFF2-40B4-BE49-F238E27FC236}">
                  <a16:creationId xmlns:a16="http://schemas.microsoft.com/office/drawing/2014/main" id="{CA8F8721-6645-D3DD-582B-D9C46A87435F}"/>
                </a:ext>
              </a:extLst>
            </p:cNvPr>
            <p:cNvSpPr/>
            <p:nvPr/>
          </p:nvSpPr>
          <p:spPr bwMode="auto">
            <a:xfrm>
              <a:off x="6072188" y="3940176"/>
              <a:ext cx="57150" cy="174625"/>
            </a:xfrm>
            <a:custGeom>
              <a:avLst/>
              <a:gdLst>
                <a:gd name="T0" fmla="*/ 1 w 17"/>
                <a:gd name="T1" fmla="*/ 28 h 53"/>
                <a:gd name="T2" fmla="*/ 3 w 17"/>
                <a:gd name="T3" fmla="*/ 47 h 53"/>
                <a:gd name="T4" fmla="*/ 2 w 17"/>
                <a:gd name="T5" fmla="*/ 53 h 53"/>
                <a:gd name="T6" fmla="*/ 13 w 17"/>
                <a:gd name="T7" fmla="*/ 45 h 53"/>
                <a:gd name="T8" fmla="*/ 15 w 17"/>
                <a:gd name="T9" fmla="*/ 33 h 53"/>
                <a:gd name="T10" fmla="*/ 1 w 17"/>
                <a:gd name="T11" fmla="*/ 0 h 53"/>
                <a:gd name="T12" fmla="*/ 1 w 17"/>
                <a:gd name="T13" fmla="*/ 28 h 53"/>
                <a:gd name="T14" fmla="*/ 5 w 17"/>
                <a:gd name="T15" fmla="*/ 24 h 53"/>
                <a:gd name="T16" fmla="*/ 9 w 17"/>
                <a:gd name="T17" fmla="*/ 30 h 53"/>
                <a:gd name="T18" fmla="*/ 5 w 17"/>
                <a:gd name="T19" fmla="*/ 35 h 53"/>
                <a:gd name="T20" fmla="*/ 1 w 17"/>
                <a:gd name="T21" fmla="*/ 29 h 53"/>
                <a:gd name="T22" fmla="*/ 5 w 17"/>
                <a:gd name="T23" fmla="*/ 2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53">
                  <a:moveTo>
                    <a:pt x="1" y="28"/>
                  </a:moveTo>
                  <a:cubicBezTo>
                    <a:pt x="1" y="35"/>
                    <a:pt x="2" y="41"/>
                    <a:pt x="3" y="47"/>
                  </a:cubicBezTo>
                  <a:cubicBezTo>
                    <a:pt x="3" y="49"/>
                    <a:pt x="3" y="51"/>
                    <a:pt x="2" y="53"/>
                  </a:cubicBezTo>
                  <a:cubicBezTo>
                    <a:pt x="6" y="51"/>
                    <a:pt x="10" y="48"/>
                    <a:pt x="13" y="45"/>
                  </a:cubicBezTo>
                  <a:cubicBezTo>
                    <a:pt x="17" y="41"/>
                    <a:pt x="17" y="37"/>
                    <a:pt x="15" y="33"/>
                  </a:cubicBezTo>
                  <a:cubicBezTo>
                    <a:pt x="10" y="22"/>
                    <a:pt x="5" y="11"/>
                    <a:pt x="1" y="0"/>
                  </a:cubicBezTo>
                  <a:cubicBezTo>
                    <a:pt x="0" y="9"/>
                    <a:pt x="1" y="19"/>
                    <a:pt x="1" y="28"/>
                  </a:cubicBezTo>
                  <a:close/>
                  <a:moveTo>
                    <a:pt x="5" y="24"/>
                  </a:moveTo>
                  <a:cubicBezTo>
                    <a:pt x="8" y="24"/>
                    <a:pt x="9" y="27"/>
                    <a:pt x="9" y="30"/>
                  </a:cubicBezTo>
                  <a:cubicBezTo>
                    <a:pt x="9" y="32"/>
                    <a:pt x="8" y="35"/>
                    <a:pt x="5" y="35"/>
                  </a:cubicBezTo>
                  <a:cubicBezTo>
                    <a:pt x="2" y="35"/>
                    <a:pt x="2" y="32"/>
                    <a:pt x="1" y="29"/>
                  </a:cubicBezTo>
                  <a:cubicBezTo>
                    <a:pt x="1" y="27"/>
                    <a:pt x="2" y="24"/>
                    <a:pt x="5" y="24"/>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ïṧļíďê">
              <a:extLst>
                <a:ext uri="{FF2B5EF4-FFF2-40B4-BE49-F238E27FC236}">
                  <a16:creationId xmlns:a16="http://schemas.microsoft.com/office/drawing/2014/main" id="{8C4E2C70-3934-316B-BCF4-C426B5F963F9}"/>
                </a:ext>
              </a:extLst>
            </p:cNvPr>
            <p:cNvSpPr/>
            <p:nvPr/>
          </p:nvSpPr>
          <p:spPr bwMode="auto">
            <a:xfrm>
              <a:off x="6069013" y="3940176"/>
              <a:ext cx="14288" cy="174625"/>
            </a:xfrm>
            <a:custGeom>
              <a:avLst/>
              <a:gdLst>
                <a:gd name="T0" fmla="*/ 1 w 4"/>
                <a:gd name="T1" fmla="*/ 2 h 53"/>
                <a:gd name="T2" fmla="*/ 1 w 4"/>
                <a:gd name="T3" fmla="*/ 35 h 53"/>
                <a:gd name="T4" fmla="*/ 3 w 4"/>
                <a:gd name="T5" fmla="*/ 53 h 53"/>
                <a:gd name="T6" fmla="*/ 4 w 4"/>
                <a:gd name="T7" fmla="*/ 47 h 53"/>
                <a:gd name="T8" fmla="*/ 2 w 4"/>
                <a:gd name="T9" fmla="*/ 28 h 53"/>
                <a:gd name="T10" fmla="*/ 2 w 4"/>
                <a:gd name="T11" fmla="*/ 0 h 53"/>
                <a:gd name="T12" fmla="*/ 1 w 4"/>
                <a:gd name="T13" fmla="*/ 2 h 53"/>
              </a:gdLst>
              <a:ahLst/>
              <a:cxnLst>
                <a:cxn ang="0">
                  <a:pos x="T0" y="T1"/>
                </a:cxn>
                <a:cxn ang="0">
                  <a:pos x="T2" y="T3"/>
                </a:cxn>
                <a:cxn ang="0">
                  <a:pos x="T4" y="T5"/>
                </a:cxn>
                <a:cxn ang="0">
                  <a:pos x="T6" y="T7"/>
                </a:cxn>
                <a:cxn ang="0">
                  <a:pos x="T8" y="T9"/>
                </a:cxn>
                <a:cxn ang="0">
                  <a:pos x="T10" y="T11"/>
                </a:cxn>
                <a:cxn ang="0">
                  <a:pos x="T12" y="T13"/>
                </a:cxn>
              </a:cxnLst>
              <a:rect l="0" t="0" r="r" b="b"/>
              <a:pathLst>
                <a:path w="4" h="53">
                  <a:moveTo>
                    <a:pt x="1" y="2"/>
                  </a:moveTo>
                  <a:cubicBezTo>
                    <a:pt x="0" y="13"/>
                    <a:pt x="1" y="24"/>
                    <a:pt x="1" y="35"/>
                  </a:cubicBezTo>
                  <a:cubicBezTo>
                    <a:pt x="1" y="41"/>
                    <a:pt x="1" y="47"/>
                    <a:pt x="3" y="53"/>
                  </a:cubicBezTo>
                  <a:cubicBezTo>
                    <a:pt x="4" y="51"/>
                    <a:pt x="4" y="49"/>
                    <a:pt x="4" y="47"/>
                  </a:cubicBezTo>
                  <a:cubicBezTo>
                    <a:pt x="3" y="41"/>
                    <a:pt x="2" y="35"/>
                    <a:pt x="2" y="28"/>
                  </a:cubicBezTo>
                  <a:cubicBezTo>
                    <a:pt x="2" y="19"/>
                    <a:pt x="1" y="9"/>
                    <a:pt x="2" y="0"/>
                  </a:cubicBezTo>
                  <a:cubicBezTo>
                    <a:pt x="1" y="0"/>
                    <a:pt x="1" y="1"/>
                    <a:pt x="1" y="2"/>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íṧlïḍé">
              <a:extLst>
                <a:ext uri="{FF2B5EF4-FFF2-40B4-BE49-F238E27FC236}">
                  <a16:creationId xmlns:a16="http://schemas.microsoft.com/office/drawing/2014/main" id="{28AB9D3E-6D73-847E-4A1C-6D040D061E16}"/>
                </a:ext>
              </a:extLst>
            </p:cNvPr>
            <p:cNvSpPr/>
            <p:nvPr/>
          </p:nvSpPr>
          <p:spPr bwMode="auto">
            <a:xfrm>
              <a:off x="6750050" y="3916363"/>
              <a:ext cx="428625" cy="23813"/>
            </a:xfrm>
            <a:custGeom>
              <a:avLst/>
              <a:gdLst>
                <a:gd name="T0" fmla="*/ 43 w 130"/>
                <a:gd name="T1" fmla="*/ 3 h 7"/>
                <a:gd name="T2" fmla="*/ 92 w 130"/>
                <a:gd name="T3" fmla="*/ 4 h 7"/>
                <a:gd name="T4" fmla="*/ 130 w 130"/>
                <a:gd name="T5" fmla="*/ 5 h 7"/>
                <a:gd name="T6" fmla="*/ 125 w 130"/>
                <a:gd name="T7" fmla="*/ 4 h 7"/>
                <a:gd name="T8" fmla="*/ 100 w 130"/>
                <a:gd name="T9" fmla="*/ 3 h 7"/>
                <a:gd name="T10" fmla="*/ 24 w 130"/>
                <a:gd name="T11" fmla="*/ 1 h 7"/>
                <a:gd name="T12" fmla="*/ 0 w 130"/>
                <a:gd name="T13" fmla="*/ 7 h 7"/>
                <a:gd name="T14" fmla="*/ 43 w 130"/>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7">
                  <a:moveTo>
                    <a:pt x="43" y="3"/>
                  </a:moveTo>
                  <a:cubicBezTo>
                    <a:pt x="59" y="4"/>
                    <a:pt x="75" y="3"/>
                    <a:pt x="92" y="4"/>
                  </a:cubicBezTo>
                  <a:cubicBezTo>
                    <a:pt x="104" y="4"/>
                    <a:pt x="117" y="4"/>
                    <a:pt x="130" y="5"/>
                  </a:cubicBezTo>
                  <a:cubicBezTo>
                    <a:pt x="128" y="4"/>
                    <a:pt x="126" y="4"/>
                    <a:pt x="125" y="4"/>
                  </a:cubicBezTo>
                  <a:cubicBezTo>
                    <a:pt x="116" y="4"/>
                    <a:pt x="108" y="4"/>
                    <a:pt x="100" y="3"/>
                  </a:cubicBezTo>
                  <a:cubicBezTo>
                    <a:pt x="75" y="2"/>
                    <a:pt x="50" y="0"/>
                    <a:pt x="24" y="1"/>
                  </a:cubicBezTo>
                  <a:cubicBezTo>
                    <a:pt x="16" y="1"/>
                    <a:pt x="7" y="3"/>
                    <a:pt x="0" y="7"/>
                  </a:cubicBezTo>
                  <a:cubicBezTo>
                    <a:pt x="14" y="2"/>
                    <a:pt x="28" y="2"/>
                    <a:pt x="43" y="3"/>
                  </a:cubicBezTo>
                  <a:close/>
                </a:path>
              </a:pathLst>
            </a:custGeom>
            <a:solidFill>
              <a:srgbClr val="3C3F4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îṥḷîḍê">
              <a:extLst>
                <a:ext uri="{FF2B5EF4-FFF2-40B4-BE49-F238E27FC236}">
                  <a16:creationId xmlns:a16="http://schemas.microsoft.com/office/drawing/2014/main" id="{54684C6E-EC89-CC21-8747-9137BC4D7417}"/>
                </a:ext>
              </a:extLst>
            </p:cNvPr>
            <p:cNvSpPr/>
            <p:nvPr/>
          </p:nvSpPr>
          <p:spPr bwMode="auto">
            <a:xfrm>
              <a:off x="6750050" y="3922713"/>
              <a:ext cx="428625" cy="17463"/>
            </a:xfrm>
            <a:custGeom>
              <a:avLst/>
              <a:gdLst>
                <a:gd name="T0" fmla="*/ 34 w 130"/>
                <a:gd name="T1" fmla="*/ 2 h 5"/>
                <a:gd name="T2" fmla="*/ 43 w 130"/>
                <a:gd name="T3" fmla="*/ 3 h 5"/>
                <a:gd name="T4" fmla="*/ 130 w 130"/>
                <a:gd name="T5" fmla="*/ 3 h 5"/>
                <a:gd name="T6" fmla="*/ 92 w 130"/>
                <a:gd name="T7" fmla="*/ 2 h 5"/>
                <a:gd name="T8" fmla="*/ 43 w 130"/>
                <a:gd name="T9" fmla="*/ 1 h 5"/>
                <a:gd name="T10" fmla="*/ 0 w 130"/>
                <a:gd name="T11" fmla="*/ 5 h 5"/>
                <a:gd name="T12" fmla="*/ 34 w 130"/>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130" h="5">
                  <a:moveTo>
                    <a:pt x="34" y="2"/>
                  </a:moveTo>
                  <a:cubicBezTo>
                    <a:pt x="37" y="2"/>
                    <a:pt x="40" y="3"/>
                    <a:pt x="43" y="3"/>
                  </a:cubicBezTo>
                  <a:cubicBezTo>
                    <a:pt x="72" y="3"/>
                    <a:pt x="101" y="3"/>
                    <a:pt x="130" y="3"/>
                  </a:cubicBezTo>
                  <a:cubicBezTo>
                    <a:pt x="117" y="2"/>
                    <a:pt x="104" y="2"/>
                    <a:pt x="92" y="2"/>
                  </a:cubicBezTo>
                  <a:cubicBezTo>
                    <a:pt x="75" y="1"/>
                    <a:pt x="59" y="2"/>
                    <a:pt x="43" y="1"/>
                  </a:cubicBezTo>
                  <a:cubicBezTo>
                    <a:pt x="28" y="0"/>
                    <a:pt x="14" y="0"/>
                    <a:pt x="0" y="5"/>
                  </a:cubicBezTo>
                  <a:cubicBezTo>
                    <a:pt x="11" y="3"/>
                    <a:pt x="22" y="2"/>
                    <a:pt x="34" y="2"/>
                  </a:cubicBezTo>
                  <a:close/>
                </a:path>
              </a:pathLst>
            </a:custGeom>
            <a:solidFill>
              <a:srgbClr val="3C3F4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îşḻíḑê">
              <a:extLst>
                <a:ext uri="{FF2B5EF4-FFF2-40B4-BE49-F238E27FC236}">
                  <a16:creationId xmlns:a16="http://schemas.microsoft.com/office/drawing/2014/main" id="{60E9AFAD-EF93-0EF9-ED60-1A4A32CE29A5}"/>
                </a:ext>
              </a:extLst>
            </p:cNvPr>
            <p:cNvSpPr/>
            <p:nvPr/>
          </p:nvSpPr>
          <p:spPr bwMode="auto">
            <a:xfrm>
              <a:off x="5386388" y="1435101"/>
              <a:ext cx="0" cy="6350"/>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E5E5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íşḻíḑê">
              <a:extLst>
                <a:ext uri="{FF2B5EF4-FFF2-40B4-BE49-F238E27FC236}">
                  <a16:creationId xmlns:a16="http://schemas.microsoft.com/office/drawing/2014/main" id="{755A5991-C324-159B-41C9-DE62B0F99EBC}"/>
                </a:ext>
              </a:extLst>
            </p:cNvPr>
            <p:cNvSpPr/>
            <p:nvPr/>
          </p:nvSpPr>
          <p:spPr bwMode="auto">
            <a:xfrm>
              <a:off x="5337175" y="1401763"/>
              <a:ext cx="49213" cy="69850"/>
            </a:xfrm>
            <a:custGeom>
              <a:avLst/>
              <a:gdLst>
                <a:gd name="T0" fmla="*/ 15 w 15"/>
                <a:gd name="T1" fmla="*/ 3 h 21"/>
                <a:gd name="T2" fmla="*/ 11 w 15"/>
                <a:gd name="T3" fmla="*/ 1 h 21"/>
                <a:gd name="T4" fmla="*/ 1 w 15"/>
                <a:gd name="T5" fmla="*/ 2 h 21"/>
                <a:gd name="T6" fmla="*/ 1 w 15"/>
                <a:gd name="T7" fmla="*/ 16 h 21"/>
                <a:gd name="T8" fmla="*/ 6 w 15"/>
                <a:gd name="T9" fmla="*/ 21 h 21"/>
                <a:gd name="T10" fmla="*/ 15 w 15"/>
                <a:gd name="T11" fmla="*/ 12 h 21"/>
                <a:gd name="T12" fmla="*/ 15 w 15"/>
                <a:gd name="T13" fmla="*/ 3 h 21"/>
              </a:gdLst>
              <a:ahLst/>
              <a:cxnLst>
                <a:cxn ang="0">
                  <a:pos x="T0" y="T1"/>
                </a:cxn>
                <a:cxn ang="0">
                  <a:pos x="T2" y="T3"/>
                </a:cxn>
                <a:cxn ang="0">
                  <a:pos x="T4" y="T5"/>
                </a:cxn>
                <a:cxn ang="0">
                  <a:pos x="T6" y="T7"/>
                </a:cxn>
                <a:cxn ang="0">
                  <a:pos x="T8" y="T9"/>
                </a:cxn>
                <a:cxn ang="0">
                  <a:pos x="T10" y="T11"/>
                </a:cxn>
                <a:cxn ang="0">
                  <a:pos x="T12" y="T13"/>
                </a:cxn>
              </a:cxnLst>
              <a:rect l="0" t="0" r="r" b="b"/>
              <a:pathLst>
                <a:path w="15" h="21">
                  <a:moveTo>
                    <a:pt x="15" y="3"/>
                  </a:moveTo>
                  <a:cubicBezTo>
                    <a:pt x="15" y="1"/>
                    <a:pt x="14" y="0"/>
                    <a:pt x="11" y="1"/>
                  </a:cubicBezTo>
                  <a:cubicBezTo>
                    <a:pt x="8" y="1"/>
                    <a:pt x="4" y="2"/>
                    <a:pt x="1" y="2"/>
                  </a:cubicBezTo>
                  <a:cubicBezTo>
                    <a:pt x="1" y="7"/>
                    <a:pt x="1" y="11"/>
                    <a:pt x="1" y="16"/>
                  </a:cubicBezTo>
                  <a:cubicBezTo>
                    <a:pt x="0" y="20"/>
                    <a:pt x="2" y="21"/>
                    <a:pt x="6" y="21"/>
                  </a:cubicBezTo>
                  <a:cubicBezTo>
                    <a:pt x="15" y="21"/>
                    <a:pt x="15" y="21"/>
                    <a:pt x="15" y="12"/>
                  </a:cubicBezTo>
                  <a:cubicBezTo>
                    <a:pt x="15" y="9"/>
                    <a:pt x="15" y="6"/>
                    <a:pt x="15" y="3"/>
                  </a:cubicBezTo>
                  <a:close/>
                </a:path>
              </a:pathLst>
            </a:custGeom>
            <a:solidFill>
              <a:srgbClr val="E5E5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ïṡļîḋé">
              <a:extLst>
                <a:ext uri="{FF2B5EF4-FFF2-40B4-BE49-F238E27FC236}">
                  <a16:creationId xmlns:a16="http://schemas.microsoft.com/office/drawing/2014/main" id="{1F74A174-56A6-AEAF-C201-3F8C51E15F4A}"/>
                </a:ext>
              </a:extLst>
            </p:cNvPr>
            <p:cNvSpPr/>
            <p:nvPr/>
          </p:nvSpPr>
          <p:spPr bwMode="auto">
            <a:xfrm>
              <a:off x="5340350" y="1349376"/>
              <a:ext cx="49213" cy="85725"/>
            </a:xfrm>
            <a:custGeom>
              <a:avLst/>
              <a:gdLst>
                <a:gd name="T0" fmla="*/ 14 w 15"/>
                <a:gd name="T1" fmla="*/ 18 h 26"/>
                <a:gd name="T2" fmla="*/ 14 w 15"/>
                <a:gd name="T3" fmla="*/ 26 h 26"/>
                <a:gd name="T4" fmla="*/ 14 w 15"/>
                <a:gd name="T5" fmla="*/ 2 h 26"/>
                <a:gd name="T6" fmla="*/ 11 w 15"/>
                <a:gd name="T7" fmla="*/ 0 h 26"/>
                <a:gd name="T8" fmla="*/ 0 w 15"/>
                <a:gd name="T9" fmla="*/ 12 h 26"/>
                <a:gd name="T10" fmla="*/ 0 w 15"/>
                <a:gd name="T11" fmla="*/ 18 h 26"/>
                <a:gd name="T12" fmla="*/ 11 w 15"/>
                <a:gd name="T13" fmla="*/ 15 h 26"/>
                <a:gd name="T14" fmla="*/ 14 w 15"/>
                <a:gd name="T15" fmla="*/ 18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26">
                  <a:moveTo>
                    <a:pt x="14" y="18"/>
                  </a:moveTo>
                  <a:cubicBezTo>
                    <a:pt x="14" y="21"/>
                    <a:pt x="14" y="24"/>
                    <a:pt x="14" y="26"/>
                  </a:cubicBezTo>
                  <a:cubicBezTo>
                    <a:pt x="15" y="18"/>
                    <a:pt x="14" y="10"/>
                    <a:pt x="14" y="2"/>
                  </a:cubicBezTo>
                  <a:cubicBezTo>
                    <a:pt x="14" y="0"/>
                    <a:pt x="12" y="0"/>
                    <a:pt x="11" y="0"/>
                  </a:cubicBezTo>
                  <a:cubicBezTo>
                    <a:pt x="0" y="1"/>
                    <a:pt x="0" y="1"/>
                    <a:pt x="0" y="12"/>
                  </a:cubicBezTo>
                  <a:cubicBezTo>
                    <a:pt x="0" y="14"/>
                    <a:pt x="0" y="16"/>
                    <a:pt x="0" y="18"/>
                  </a:cubicBezTo>
                  <a:cubicBezTo>
                    <a:pt x="3" y="16"/>
                    <a:pt x="7" y="16"/>
                    <a:pt x="11" y="15"/>
                  </a:cubicBezTo>
                  <a:cubicBezTo>
                    <a:pt x="13" y="15"/>
                    <a:pt x="14" y="16"/>
                    <a:pt x="14" y="18"/>
                  </a:cubicBezTo>
                  <a:close/>
                </a:path>
              </a:pathLst>
            </a:custGeom>
            <a:solidFill>
              <a:srgbClr val="A19E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ïṧlíḍé">
              <a:extLst>
                <a:ext uri="{FF2B5EF4-FFF2-40B4-BE49-F238E27FC236}">
                  <a16:creationId xmlns:a16="http://schemas.microsoft.com/office/drawing/2014/main" id="{4CCDE0A9-7893-A64A-DA9C-0854642CE3E3}"/>
                </a:ext>
              </a:extLst>
            </p:cNvPr>
            <p:cNvSpPr/>
            <p:nvPr/>
          </p:nvSpPr>
          <p:spPr bwMode="auto">
            <a:xfrm>
              <a:off x="5340350" y="1398588"/>
              <a:ext cx="46038" cy="42863"/>
            </a:xfrm>
            <a:custGeom>
              <a:avLst/>
              <a:gdLst>
                <a:gd name="T0" fmla="*/ 14 w 14"/>
                <a:gd name="T1" fmla="*/ 3 h 13"/>
                <a:gd name="T2" fmla="*/ 11 w 14"/>
                <a:gd name="T3" fmla="*/ 0 h 13"/>
                <a:gd name="T4" fmla="*/ 0 w 14"/>
                <a:gd name="T5" fmla="*/ 3 h 13"/>
                <a:gd name="T6" fmla="*/ 10 w 14"/>
                <a:gd name="T7" fmla="*/ 2 h 13"/>
                <a:gd name="T8" fmla="*/ 14 w 14"/>
                <a:gd name="T9" fmla="*/ 4 h 13"/>
                <a:gd name="T10" fmla="*/ 14 w 14"/>
                <a:gd name="T11" fmla="*/ 13 h 13"/>
                <a:gd name="T12" fmla="*/ 14 w 14"/>
                <a:gd name="T13" fmla="*/ 11 h 13"/>
                <a:gd name="T14" fmla="*/ 14 w 14"/>
                <a:gd name="T15" fmla="*/ 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3">
                  <a:moveTo>
                    <a:pt x="14" y="3"/>
                  </a:moveTo>
                  <a:cubicBezTo>
                    <a:pt x="14" y="1"/>
                    <a:pt x="13" y="0"/>
                    <a:pt x="11" y="0"/>
                  </a:cubicBezTo>
                  <a:cubicBezTo>
                    <a:pt x="7" y="1"/>
                    <a:pt x="3" y="1"/>
                    <a:pt x="0" y="3"/>
                  </a:cubicBezTo>
                  <a:cubicBezTo>
                    <a:pt x="3" y="3"/>
                    <a:pt x="7" y="2"/>
                    <a:pt x="10" y="2"/>
                  </a:cubicBezTo>
                  <a:cubicBezTo>
                    <a:pt x="13" y="1"/>
                    <a:pt x="14" y="2"/>
                    <a:pt x="14" y="4"/>
                  </a:cubicBezTo>
                  <a:cubicBezTo>
                    <a:pt x="14" y="7"/>
                    <a:pt x="14" y="10"/>
                    <a:pt x="14" y="13"/>
                  </a:cubicBezTo>
                  <a:cubicBezTo>
                    <a:pt x="14" y="12"/>
                    <a:pt x="14" y="12"/>
                    <a:pt x="14" y="11"/>
                  </a:cubicBezTo>
                  <a:cubicBezTo>
                    <a:pt x="14" y="9"/>
                    <a:pt x="14" y="6"/>
                    <a:pt x="14" y="3"/>
                  </a:cubicBezTo>
                  <a:close/>
                </a:path>
              </a:pathLst>
            </a:custGeom>
            <a:solidFill>
              <a:srgbClr val="A19E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îS1iḓè">
              <a:extLst>
                <a:ext uri="{FF2B5EF4-FFF2-40B4-BE49-F238E27FC236}">
                  <a16:creationId xmlns:a16="http://schemas.microsoft.com/office/drawing/2014/main" id="{B8953D8D-AC5E-817D-AFF1-88414EAC3E9E}"/>
                </a:ext>
              </a:extLst>
            </p:cNvPr>
            <p:cNvSpPr/>
            <p:nvPr/>
          </p:nvSpPr>
          <p:spPr bwMode="auto">
            <a:xfrm>
              <a:off x="4762500" y="5129213"/>
              <a:ext cx="82550" cy="36513"/>
            </a:xfrm>
            <a:custGeom>
              <a:avLst/>
              <a:gdLst>
                <a:gd name="T0" fmla="*/ 1 w 25"/>
                <a:gd name="T1" fmla="*/ 5 h 11"/>
                <a:gd name="T2" fmla="*/ 6 w 25"/>
                <a:gd name="T3" fmla="*/ 9 h 11"/>
                <a:gd name="T4" fmla="*/ 20 w 25"/>
                <a:gd name="T5" fmla="*/ 9 h 11"/>
                <a:gd name="T6" fmla="*/ 25 w 25"/>
                <a:gd name="T7" fmla="*/ 11 h 11"/>
                <a:gd name="T8" fmla="*/ 18 w 25"/>
                <a:gd name="T9" fmla="*/ 2 h 11"/>
                <a:gd name="T10" fmla="*/ 0 w 25"/>
                <a:gd name="T11" fmla="*/ 0 h 11"/>
                <a:gd name="T12" fmla="*/ 1 w 25"/>
                <a:gd name="T13" fmla="*/ 5 h 11"/>
              </a:gdLst>
              <a:ahLst/>
              <a:cxnLst>
                <a:cxn ang="0">
                  <a:pos x="T0" y="T1"/>
                </a:cxn>
                <a:cxn ang="0">
                  <a:pos x="T2" y="T3"/>
                </a:cxn>
                <a:cxn ang="0">
                  <a:pos x="T4" y="T5"/>
                </a:cxn>
                <a:cxn ang="0">
                  <a:pos x="T6" y="T7"/>
                </a:cxn>
                <a:cxn ang="0">
                  <a:pos x="T8" y="T9"/>
                </a:cxn>
                <a:cxn ang="0">
                  <a:pos x="T10" y="T11"/>
                </a:cxn>
                <a:cxn ang="0">
                  <a:pos x="T12" y="T13"/>
                </a:cxn>
              </a:cxnLst>
              <a:rect l="0" t="0" r="r" b="b"/>
              <a:pathLst>
                <a:path w="25" h="11">
                  <a:moveTo>
                    <a:pt x="1" y="5"/>
                  </a:moveTo>
                  <a:cubicBezTo>
                    <a:pt x="1" y="8"/>
                    <a:pt x="2" y="9"/>
                    <a:pt x="6" y="9"/>
                  </a:cubicBezTo>
                  <a:cubicBezTo>
                    <a:pt x="10" y="9"/>
                    <a:pt x="15" y="9"/>
                    <a:pt x="20" y="9"/>
                  </a:cubicBezTo>
                  <a:cubicBezTo>
                    <a:pt x="22" y="9"/>
                    <a:pt x="24" y="9"/>
                    <a:pt x="25" y="11"/>
                  </a:cubicBezTo>
                  <a:cubicBezTo>
                    <a:pt x="23" y="8"/>
                    <a:pt x="22" y="3"/>
                    <a:pt x="18" y="2"/>
                  </a:cubicBezTo>
                  <a:cubicBezTo>
                    <a:pt x="12" y="1"/>
                    <a:pt x="6" y="0"/>
                    <a:pt x="0" y="0"/>
                  </a:cubicBezTo>
                  <a:cubicBezTo>
                    <a:pt x="1" y="1"/>
                    <a:pt x="1" y="3"/>
                    <a:pt x="1" y="5"/>
                  </a:cubicBez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íş1iḓè">
              <a:extLst>
                <a:ext uri="{FF2B5EF4-FFF2-40B4-BE49-F238E27FC236}">
                  <a16:creationId xmlns:a16="http://schemas.microsoft.com/office/drawing/2014/main" id="{3B9BD49B-5493-0A71-6D24-632711CEF261}"/>
                </a:ext>
              </a:extLst>
            </p:cNvPr>
            <p:cNvSpPr/>
            <p:nvPr/>
          </p:nvSpPr>
          <p:spPr bwMode="auto">
            <a:xfrm>
              <a:off x="4759325" y="5129213"/>
              <a:ext cx="85725" cy="36513"/>
            </a:xfrm>
            <a:custGeom>
              <a:avLst/>
              <a:gdLst>
                <a:gd name="T0" fmla="*/ 1 w 26"/>
                <a:gd name="T1" fmla="*/ 6 h 11"/>
                <a:gd name="T2" fmla="*/ 5 w 26"/>
                <a:gd name="T3" fmla="*/ 11 h 11"/>
                <a:gd name="T4" fmla="*/ 26 w 26"/>
                <a:gd name="T5" fmla="*/ 11 h 11"/>
                <a:gd name="T6" fmla="*/ 21 w 26"/>
                <a:gd name="T7" fmla="*/ 9 h 11"/>
                <a:gd name="T8" fmla="*/ 7 w 26"/>
                <a:gd name="T9" fmla="*/ 9 h 11"/>
                <a:gd name="T10" fmla="*/ 2 w 26"/>
                <a:gd name="T11" fmla="*/ 5 h 11"/>
                <a:gd name="T12" fmla="*/ 1 w 26"/>
                <a:gd name="T13" fmla="*/ 0 h 11"/>
                <a:gd name="T14" fmla="*/ 1 w 26"/>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1">
                  <a:moveTo>
                    <a:pt x="1" y="6"/>
                  </a:moveTo>
                  <a:cubicBezTo>
                    <a:pt x="0" y="10"/>
                    <a:pt x="2" y="11"/>
                    <a:pt x="5" y="11"/>
                  </a:cubicBezTo>
                  <a:cubicBezTo>
                    <a:pt x="12" y="10"/>
                    <a:pt x="19" y="11"/>
                    <a:pt x="26" y="11"/>
                  </a:cubicBezTo>
                  <a:cubicBezTo>
                    <a:pt x="25" y="9"/>
                    <a:pt x="23" y="9"/>
                    <a:pt x="21" y="9"/>
                  </a:cubicBezTo>
                  <a:cubicBezTo>
                    <a:pt x="16" y="9"/>
                    <a:pt x="11" y="9"/>
                    <a:pt x="7" y="9"/>
                  </a:cubicBezTo>
                  <a:cubicBezTo>
                    <a:pt x="3" y="9"/>
                    <a:pt x="2" y="8"/>
                    <a:pt x="2" y="5"/>
                  </a:cubicBezTo>
                  <a:cubicBezTo>
                    <a:pt x="2" y="3"/>
                    <a:pt x="2" y="1"/>
                    <a:pt x="1" y="0"/>
                  </a:cubicBezTo>
                  <a:cubicBezTo>
                    <a:pt x="1" y="2"/>
                    <a:pt x="1" y="4"/>
                    <a:pt x="1" y="6"/>
                  </a:cubicBez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iṥlïdê">
              <a:extLst>
                <a:ext uri="{FF2B5EF4-FFF2-40B4-BE49-F238E27FC236}">
                  <a16:creationId xmlns:a16="http://schemas.microsoft.com/office/drawing/2014/main" id="{22141B9D-81C5-FFBA-42E8-A9A2AA0E68F0}"/>
                </a:ext>
              </a:extLst>
            </p:cNvPr>
            <p:cNvSpPr/>
            <p:nvPr/>
          </p:nvSpPr>
          <p:spPr bwMode="auto">
            <a:xfrm>
              <a:off x="3900488" y="4868863"/>
              <a:ext cx="30163" cy="42863"/>
            </a:xfrm>
            <a:custGeom>
              <a:avLst/>
              <a:gdLst>
                <a:gd name="T0" fmla="*/ 2 w 9"/>
                <a:gd name="T1" fmla="*/ 12 h 13"/>
                <a:gd name="T2" fmla="*/ 5 w 9"/>
                <a:gd name="T3" fmla="*/ 13 h 13"/>
                <a:gd name="T4" fmla="*/ 9 w 9"/>
                <a:gd name="T5" fmla="*/ 4 h 13"/>
                <a:gd name="T6" fmla="*/ 4 w 9"/>
                <a:gd name="T7" fmla="*/ 1 h 13"/>
                <a:gd name="T8" fmla="*/ 3 w 9"/>
                <a:gd name="T9" fmla="*/ 1 h 13"/>
                <a:gd name="T10" fmla="*/ 0 w 9"/>
                <a:gd name="T11" fmla="*/ 9 h 13"/>
                <a:gd name="T12" fmla="*/ 2 w 9"/>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9" h="13">
                  <a:moveTo>
                    <a:pt x="2" y="12"/>
                  </a:moveTo>
                  <a:cubicBezTo>
                    <a:pt x="3" y="13"/>
                    <a:pt x="4" y="13"/>
                    <a:pt x="5" y="13"/>
                  </a:cubicBezTo>
                  <a:cubicBezTo>
                    <a:pt x="7" y="12"/>
                    <a:pt x="9" y="7"/>
                    <a:pt x="9" y="4"/>
                  </a:cubicBezTo>
                  <a:cubicBezTo>
                    <a:pt x="9" y="1"/>
                    <a:pt x="6" y="0"/>
                    <a:pt x="4" y="1"/>
                  </a:cubicBezTo>
                  <a:cubicBezTo>
                    <a:pt x="3" y="1"/>
                    <a:pt x="3" y="1"/>
                    <a:pt x="3" y="1"/>
                  </a:cubicBezTo>
                  <a:cubicBezTo>
                    <a:pt x="2" y="3"/>
                    <a:pt x="1" y="6"/>
                    <a:pt x="0" y="9"/>
                  </a:cubicBezTo>
                  <a:cubicBezTo>
                    <a:pt x="1" y="10"/>
                    <a:pt x="1" y="11"/>
                    <a:pt x="2" y="12"/>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islíḋe">
              <a:extLst>
                <a:ext uri="{FF2B5EF4-FFF2-40B4-BE49-F238E27FC236}">
                  <a16:creationId xmlns:a16="http://schemas.microsoft.com/office/drawing/2014/main" id="{4E09AA91-AB3E-221B-185E-E09713E09160}"/>
                </a:ext>
              </a:extLst>
            </p:cNvPr>
            <p:cNvSpPr/>
            <p:nvPr/>
          </p:nvSpPr>
          <p:spPr bwMode="auto">
            <a:xfrm>
              <a:off x="3900488" y="4862513"/>
              <a:ext cx="36513" cy="55563"/>
            </a:xfrm>
            <a:custGeom>
              <a:avLst/>
              <a:gdLst>
                <a:gd name="T0" fmla="*/ 4 w 11"/>
                <a:gd name="T1" fmla="*/ 17 h 17"/>
                <a:gd name="T2" fmla="*/ 9 w 11"/>
                <a:gd name="T3" fmla="*/ 12 h 17"/>
                <a:gd name="T4" fmla="*/ 10 w 11"/>
                <a:gd name="T5" fmla="*/ 9 h 17"/>
                <a:gd name="T6" fmla="*/ 8 w 11"/>
                <a:gd name="T7" fmla="*/ 2 h 17"/>
                <a:gd name="T8" fmla="*/ 3 w 11"/>
                <a:gd name="T9" fmla="*/ 3 h 17"/>
                <a:gd name="T10" fmla="*/ 4 w 11"/>
                <a:gd name="T11" fmla="*/ 3 h 17"/>
                <a:gd name="T12" fmla="*/ 9 w 11"/>
                <a:gd name="T13" fmla="*/ 6 h 17"/>
                <a:gd name="T14" fmla="*/ 5 w 11"/>
                <a:gd name="T15" fmla="*/ 15 h 17"/>
                <a:gd name="T16" fmla="*/ 2 w 11"/>
                <a:gd name="T17" fmla="*/ 14 h 17"/>
                <a:gd name="T18" fmla="*/ 0 w 11"/>
                <a:gd name="T19" fmla="*/ 11 h 17"/>
                <a:gd name="T20" fmla="*/ 4 w 11"/>
                <a:gd name="T21"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7">
                  <a:moveTo>
                    <a:pt x="4" y="17"/>
                  </a:moveTo>
                  <a:cubicBezTo>
                    <a:pt x="7" y="17"/>
                    <a:pt x="8" y="15"/>
                    <a:pt x="9" y="12"/>
                  </a:cubicBezTo>
                  <a:cubicBezTo>
                    <a:pt x="9" y="11"/>
                    <a:pt x="10" y="10"/>
                    <a:pt x="10" y="9"/>
                  </a:cubicBezTo>
                  <a:cubicBezTo>
                    <a:pt x="11" y="6"/>
                    <a:pt x="10" y="4"/>
                    <a:pt x="8" y="2"/>
                  </a:cubicBezTo>
                  <a:cubicBezTo>
                    <a:pt x="6" y="0"/>
                    <a:pt x="5" y="2"/>
                    <a:pt x="3" y="3"/>
                  </a:cubicBezTo>
                  <a:cubicBezTo>
                    <a:pt x="3" y="3"/>
                    <a:pt x="3" y="3"/>
                    <a:pt x="4" y="3"/>
                  </a:cubicBezTo>
                  <a:cubicBezTo>
                    <a:pt x="6" y="2"/>
                    <a:pt x="9" y="3"/>
                    <a:pt x="9" y="6"/>
                  </a:cubicBezTo>
                  <a:cubicBezTo>
                    <a:pt x="9" y="9"/>
                    <a:pt x="7" y="14"/>
                    <a:pt x="5" y="15"/>
                  </a:cubicBezTo>
                  <a:cubicBezTo>
                    <a:pt x="4" y="15"/>
                    <a:pt x="3" y="15"/>
                    <a:pt x="2" y="14"/>
                  </a:cubicBezTo>
                  <a:cubicBezTo>
                    <a:pt x="1" y="13"/>
                    <a:pt x="1" y="12"/>
                    <a:pt x="0" y="11"/>
                  </a:cubicBezTo>
                  <a:cubicBezTo>
                    <a:pt x="1" y="13"/>
                    <a:pt x="0" y="17"/>
                    <a:pt x="4" y="17"/>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ï$liďé">
              <a:extLst>
                <a:ext uri="{FF2B5EF4-FFF2-40B4-BE49-F238E27FC236}">
                  <a16:creationId xmlns:a16="http://schemas.microsoft.com/office/drawing/2014/main" id="{C1A0CFD8-7772-96FE-BFED-2263DE2E31B9}"/>
                </a:ext>
              </a:extLst>
            </p:cNvPr>
            <p:cNvSpPr/>
            <p:nvPr/>
          </p:nvSpPr>
          <p:spPr bwMode="auto">
            <a:xfrm>
              <a:off x="6230938" y="4657726"/>
              <a:ext cx="36513" cy="33338"/>
            </a:xfrm>
            <a:custGeom>
              <a:avLst/>
              <a:gdLst>
                <a:gd name="T0" fmla="*/ 6 w 11"/>
                <a:gd name="T1" fmla="*/ 10 h 10"/>
                <a:gd name="T2" fmla="*/ 11 w 11"/>
                <a:gd name="T3" fmla="*/ 0 h 10"/>
                <a:gd name="T4" fmla="*/ 0 w 11"/>
                <a:gd name="T5" fmla="*/ 3 h 10"/>
                <a:gd name="T6" fmla="*/ 6 w 11"/>
                <a:gd name="T7" fmla="*/ 10 h 10"/>
              </a:gdLst>
              <a:ahLst/>
              <a:cxnLst>
                <a:cxn ang="0">
                  <a:pos x="T0" y="T1"/>
                </a:cxn>
                <a:cxn ang="0">
                  <a:pos x="T2" y="T3"/>
                </a:cxn>
                <a:cxn ang="0">
                  <a:pos x="T4" y="T5"/>
                </a:cxn>
                <a:cxn ang="0">
                  <a:pos x="T6" y="T7"/>
                </a:cxn>
              </a:cxnLst>
              <a:rect l="0" t="0" r="r" b="b"/>
              <a:pathLst>
                <a:path w="11" h="10">
                  <a:moveTo>
                    <a:pt x="6" y="10"/>
                  </a:moveTo>
                  <a:cubicBezTo>
                    <a:pt x="7" y="7"/>
                    <a:pt x="9" y="4"/>
                    <a:pt x="11" y="0"/>
                  </a:cubicBezTo>
                  <a:cubicBezTo>
                    <a:pt x="7" y="1"/>
                    <a:pt x="3" y="0"/>
                    <a:pt x="0" y="3"/>
                  </a:cubicBezTo>
                  <a:cubicBezTo>
                    <a:pt x="2" y="5"/>
                    <a:pt x="3" y="8"/>
                    <a:pt x="6" y="10"/>
                  </a:cubicBezTo>
                  <a:close/>
                </a:path>
              </a:pathLst>
            </a:custGeom>
            <a:solidFill>
              <a:srgbClr val="7E7C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 name="îśļiḓé">
              <a:extLst>
                <a:ext uri="{FF2B5EF4-FFF2-40B4-BE49-F238E27FC236}">
                  <a16:creationId xmlns:a16="http://schemas.microsoft.com/office/drawing/2014/main" id="{D1B4DB04-DB27-22BE-D62C-9ABDEAFE3DD6}"/>
                </a:ext>
              </a:extLst>
            </p:cNvPr>
            <p:cNvSpPr/>
            <p:nvPr/>
          </p:nvSpPr>
          <p:spPr bwMode="auto">
            <a:xfrm>
              <a:off x="6756400" y="3946526"/>
              <a:ext cx="1666875" cy="115888"/>
            </a:xfrm>
            <a:custGeom>
              <a:avLst/>
              <a:gdLst>
                <a:gd name="T0" fmla="*/ 501 w 505"/>
                <a:gd name="T1" fmla="*/ 25 h 35"/>
                <a:gd name="T2" fmla="*/ 467 w 505"/>
                <a:gd name="T3" fmla="*/ 17 h 35"/>
                <a:gd name="T4" fmla="*/ 391 w 505"/>
                <a:gd name="T5" fmla="*/ 12 h 35"/>
                <a:gd name="T6" fmla="*/ 302 w 505"/>
                <a:gd name="T7" fmla="*/ 8 h 35"/>
                <a:gd name="T8" fmla="*/ 173 w 505"/>
                <a:gd name="T9" fmla="*/ 5 h 35"/>
                <a:gd name="T10" fmla="*/ 122 w 505"/>
                <a:gd name="T11" fmla="*/ 4 h 35"/>
                <a:gd name="T12" fmla="*/ 37 w 505"/>
                <a:gd name="T13" fmla="*/ 1 h 35"/>
                <a:gd name="T14" fmla="*/ 22 w 505"/>
                <a:gd name="T15" fmla="*/ 1 h 35"/>
                <a:gd name="T16" fmla="*/ 4 w 505"/>
                <a:gd name="T17" fmla="*/ 6 h 35"/>
                <a:gd name="T18" fmla="*/ 1 w 505"/>
                <a:gd name="T19" fmla="*/ 11 h 35"/>
                <a:gd name="T20" fmla="*/ 7 w 505"/>
                <a:gd name="T21" fmla="*/ 12 h 35"/>
                <a:gd name="T22" fmla="*/ 29 w 505"/>
                <a:gd name="T23" fmla="*/ 9 h 35"/>
                <a:gd name="T24" fmla="*/ 73 w 505"/>
                <a:gd name="T25" fmla="*/ 11 h 35"/>
                <a:gd name="T26" fmla="*/ 101 w 505"/>
                <a:gd name="T27" fmla="*/ 12 h 35"/>
                <a:gd name="T28" fmla="*/ 195 w 505"/>
                <a:gd name="T29" fmla="*/ 15 h 35"/>
                <a:gd name="T30" fmla="*/ 298 w 505"/>
                <a:gd name="T31" fmla="*/ 16 h 35"/>
                <a:gd name="T32" fmla="*/ 404 w 505"/>
                <a:gd name="T33" fmla="*/ 22 h 35"/>
                <a:gd name="T34" fmla="*/ 487 w 505"/>
                <a:gd name="T35" fmla="*/ 24 h 35"/>
                <a:gd name="T36" fmla="*/ 501 w 505"/>
                <a:gd name="T37" fmla="*/ 33 h 35"/>
                <a:gd name="T38" fmla="*/ 503 w 505"/>
                <a:gd name="T39" fmla="*/ 35 h 35"/>
                <a:gd name="T40" fmla="*/ 505 w 505"/>
                <a:gd name="T41" fmla="*/ 31 h 35"/>
                <a:gd name="T42" fmla="*/ 501 w 505"/>
                <a:gd name="T43" fmla="*/ 2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5" h="35">
                  <a:moveTo>
                    <a:pt x="501" y="25"/>
                  </a:moveTo>
                  <a:cubicBezTo>
                    <a:pt x="490" y="20"/>
                    <a:pt x="479" y="17"/>
                    <a:pt x="467" y="17"/>
                  </a:cubicBezTo>
                  <a:cubicBezTo>
                    <a:pt x="442" y="15"/>
                    <a:pt x="417" y="15"/>
                    <a:pt x="391" y="12"/>
                  </a:cubicBezTo>
                  <a:cubicBezTo>
                    <a:pt x="362" y="10"/>
                    <a:pt x="332" y="8"/>
                    <a:pt x="302" y="8"/>
                  </a:cubicBezTo>
                  <a:cubicBezTo>
                    <a:pt x="259" y="7"/>
                    <a:pt x="216" y="7"/>
                    <a:pt x="173" y="5"/>
                  </a:cubicBezTo>
                  <a:cubicBezTo>
                    <a:pt x="156" y="4"/>
                    <a:pt x="139" y="5"/>
                    <a:pt x="122" y="4"/>
                  </a:cubicBezTo>
                  <a:cubicBezTo>
                    <a:pt x="93" y="2"/>
                    <a:pt x="65" y="2"/>
                    <a:pt x="37" y="1"/>
                  </a:cubicBezTo>
                  <a:cubicBezTo>
                    <a:pt x="32" y="1"/>
                    <a:pt x="27" y="1"/>
                    <a:pt x="22" y="1"/>
                  </a:cubicBezTo>
                  <a:cubicBezTo>
                    <a:pt x="16" y="0"/>
                    <a:pt x="10" y="3"/>
                    <a:pt x="4" y="6"/>
                  </a:cubicBezTo>
                  <a:cubicBezTo>
                    <a:pt x="3" y="7"/>
                    <a:pt x="0" y="8"/>
                    <a:pt x="1" y="11"/>
                  </a:cubicBezTo>
                  <a:cubicBezTo>
                    <a:pt x="2" y="13"/>
                    <a:pt x="5" y="13"/>
                    <a:pt x="7" y="12"/>
                  </a:cubicBezTo>
                  <a:cubicBezTo>
                    <a:pt x="14" y="8"/>
                    <a:pt x="22" y="10"/>
                    <a:pt x="29" y="9"/>
                  </a:cubicBezTo>
                  <a:cubicBezTo>
                    <a:pt x="44" y="8"/>
                    <a:pt x="58" y="11"/>
                    <a:pt x="73" y="11"/>
                  </a:cubicBezTo>
                  <a:cubicBezTo>
                    <a:pt x="82" y="12"/>
                    <a:pt x="91" y="12"/>
                    <a:pt x="101" y="12"/>
                  </a:cubicBezTo>
                  <a:cubicBezTo>
                    <a:pt x="132" y="14"/>
                    <a:pt x="164" y="14"/>
                    <a:pt x="195" y="15"/>
                  </a:cubicBezTo>
                  <a:cubicBezTo>
                    <a:pt x="229" y="15"/>
                    <a:pt x="264" y="15"/>
                    <a:pt x="298" y="16"/>
                  </a:cubicBezTo>
                  <a:cubicBezTo>
                    <a:pt x="333" y="17"/>
                    <a:pt x="369" y="19"/>
                    <a:pt x="404" y="22"/>
                  </a:cubicBezTo>
                  <a:cubicBezTo>
                    <a:pt x="432" y="24"/>
                    <a:pt x="459" y="24"/>
                    <a:pt x="487" y="24"/>
                  </a:cubicBezTo>
                  <a:cubicBezTo>
                    <a:pt x="493" y="24"/>
                    <a:pt x="497" y="28"/>
                    <a:pt x="501" y="33"/>
                  </a:cubicBezTo>
                  <a:cubicBezTo>
                    <a:pt x="501" y="33"/>
                    <a:pt x="502" y="35"/>
                    <a:pt x="503" y="35"/>
                  </a:cubicBezTo>
                  <a:cubicBezTo>
                    <a:pt x="505" y="34"/>
                    <a:pt x="505" y="33"/>
                    <a:pt x="505" y="31"/>
                  </a:cubicBezTo>
                  <a:cubicBezTo>
                    <a:pt x="505" y="28"/>
                    <a:pt x="504" y="26"/>
                    <a:pt x="501" y="25"/>
                  </a:cubicBezTo>
                  <a:close/>
                </a:path>
              </a:pathLst>
            </a:custGeom>
            <a:solidFill>
              <a:srgbClr val="8D8D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î$1îdé">
              <a:extLst>
                <a:ext uri="{FF2B5EF4-FFF2-40B4-BE49-F238E27FC236}">
                  <a16:creationId xmlns:a16="http://schemas.microsoft.com/office/drawing/2014/main" id="{163CFDA1-9A48-99C1-4BF4-81C189A9D2BB}"/>
                </a:ext>
              </a:extLst>
            </p:cNvPr>
            <p:cNvSpPr/>
            <p:nvPr/>
          </p:nvSpPr>
          <p:spPr bwMode="auto">
            <a:xfrm>
              <a:off x="7194550" y="4411663"/>
              <a:ext cx="363538" cy="361950"/>
            </a:xfrm>
            <a:custGeom>
              <a:avLst/>
              <a:gdLst>
                <a:gd name="T0" fmla="*/ 88 w 110"/>
                <a:gd name="T1" fmla="*/ 12 h 110"/>
                <a:gd name="T2" fmla="*/ 61 w 110"/>
                <a:gd name="T3" fmla="*/ 1 h 110"/>
                <a:gd name="T4" fmla="*/ 15 w 110"/>
                <a:gd name="T5" fmla="*/ 26 h 110"/>
                <a:gd name="T6" fmla="*/ 3 w 110"/>
                <a:gd name="T7" fmla="*/ 70 h 110"/>
                <a:gd name="T8" fmla="*/ 34 w 110"/>
                <a:gd name="T9" fmla="*/ 106 h 110"/>
                <a:gd name="T10" fmla="*/ 55 w 110"/>
                <a:gd name="T11" fmla="*/ 108 h 110"/>
                <a:gd name="T12" fmla="*/ 107 w 110"/>
                <a:gd name="T13" fmla="*/ 55 h 110"/>
                <a:gd name="T14" fmla="*/ 88 w 110"/>
                <a:gd name="T15" fmla="*/ 12 h 110"/>
                <a:gd name="T16" fmla="*/ 94 w 110"/>
                <a:gd name="T17" fmla="*/ 66 h 110"/>
                <a:gd name="T18" fmla="*/ 56 w 110"/>
                <a:gd name="T19" fmla="*/ 96 h 110"/>
                <a:gd name="T20" fmla="*/ 51 w 110"/>
                <a:gd name="T21" fmla="*/ 96 h 110"/>
                <a:gd name="T22" fmla="*/ 17 w 110"/>
                <a:gd name="T23" fmla="*/ 48 h 110"/>
                <a:gd name="T24" fmla="*/ 42 w 110"/>
                <a:gd name="T25" fmla="*/ 17 h 110"/>
                <a:gd name="T26" fmla="*/ 66 w 110"/>
                <a:gd name="T27" fmla="*/ 14 h 110"/>
                <a:gd name="T28" fmla="*/ 89 w 110"/>
                <a:gd name="T29" fmla="*/ 31 h 110"/>
                <a:gd name="T30" fmla="*/ 94 w 110"/>
                <a:gd name="T31"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10">
                  <a:moveTo>
                    <a:pt x="88" y="12"/>
                  </a:moveTo>
                  <a:cubicBezTo>
                    <a:pt x="80" y="6"/>
                    <a:pt x="71" y="0"/>
                    <a:pt x="61" y="1"/>
                  </a:cubicBezTo>
                  <a:cubicBezTo>
                    <a:pt x="42" y="3"/>
                    <a:pt x="26" y="10"/>
                    <a:pt x="15" y="26"/>
                  </a:cubicBezTo>
                  <a:cubicBezTo>
                    <a:pt x="6" y="39"/>
                    <a:pt x="0" y="54"/>
                    <a:pt x="3" y="70"/>
                  </a:cubicBezTo>
                  <a:cubicBezTo>
                    <a:pt x="6" y="88"/>
                    <a:pt x="19" y="98"/>
                    <a:pt x="34" y="106"/>
                  </a:cubicBezTo>
                  <a:cubicBezTo>
                    <a:pt x="41" y="110"/>
                    <a:pt x="48" y="108"/>
                    <a:pt x="55" y="108"/>
                  </a:cubicBezTo>
                  <a:cubicBezTo>
                    <a:pt x="82" y="108"/>
                    <a:pt x="110" y="85"/>
                    <a:pt x="107" y="55"/>
                  </a:cubicBezTo>
                  <a:cubicBezTo>
                    <a:pt x="108" y="38"/>
                    <a:pt x="103" y="22"/>
                    <a:pt x="88" y="12"/>
                  </a:cubicBezTo>
                  <a:close/>
                  <a:moveTo>
                    <a:pt x="94" y="66"/>
                  </a:moveTo>
                  <a:cubicBezTo>
                    <a:pt x="90" y="84"/>
                    <a:pt x="74" y="96"/>
                    <a:pt x="56" y="96"/>
                  </a:cubicBezTo>
                  <a:cubicBezTo>
                    <a:pt x="54" y="96"/>
                    <a:pt x="53" y="96"/>
                    <a:pt x="51" y="96"/>
                  </a:cubicBezTo>
                  <a:cubicBezTo>
                    <a:pt x="25" y="96"/>
                    <a:pt x="8" y="73"/>
                    <a:pt x="17" y="48"/>
                  </a:cubicBezTo>
                  <a:cubicBezTo>
                    <a:pt x="21" y="35"/>
                    <a:pt x="28" y="23"/>
                    <a:pt x="42" y="17"/>
                  </a:cubicBezTo>
                  <a:cubicBezTo>
                    <a:pt x="50" y="14"/>
                    <a:pt x="58" y="13"/>
                    <a:pt x="66" y="14"/>
                  </a:cubicBezTo>
                  <a:cubicBezTo>
                    <a:pt x="77" y="15"/>
                    <a:pt x="85" y="21"/>
                    <a:pt x="89" y="31"/>
                  </a:cubicBezTo>
                  <a:cubicBezTo>
                    <a:pt x="95" y="42"/>
                    <a:pt x="96" y="54"/>
                    <a:pt x="94" y="6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ïṣļiḑê">
              <a:extLst>
                <a:ext uri="{FF2B5EF4-FFF2-40B4-BE49-F238E27FC236}">
                  <a16:creationId xmlns:a16="http://schemas.microsoft.com/office/drawing/2014/main" id="{DD03D846-4208-BF42-1529-418677986DCA}"/>
                </a:ext>
              </a:extLst>
            </p:cNvPr>
            <p:cNvSpPr/>
            <p:nvPr/>
          </p:nvSpPr>
          <p:spPr bwMode="auto">
            <a:xfrm>
              <a:off x="4637088" y="2008188"/>
              <a:ext cx="1376363" cy="584200"/>
            </a:xfrm>
            <a:custGeom>
              <a:avLst/>
              <a:gdLst>
                <a:gd name="T0" fmla="*/ 412 w 417"/>
                <a:gd name="T1" fmla="*/ 66 h 177"/>
                <a:gd name="T2" fmla="*/ 409 w 417"/>
                <a:gd name="T3" fmla="*/ 8 h 177"/>
                <a:gd name="T4" fmla="*/ 407 w 417"/>
                <a:gd name="T5" fmla="*/ 5 h 177"/>
                <a:gd name="T6" fmla="*/ 390 w 417"/>
                <a:gd name="T7" fmla="*/ 0 h 177"/>
                <a:gd name="T8" fmla="*/ 354 w 417"/>
                <a:gd name="T9" fmla="*/ 4 h 177"/>
                <a:gd name="T10" fmla="*/ 274 w 417"/>
                <a:gd name="T11" fmla="*/ 5 h 177"/>
                <a:gd name="T12" fmla="*/ 176 w 417"/>
                <a:gd name="T13" fmla="*/ 8 h 177"/>
                <a:gd name="T14" fmla="*/ 118 w 417"/>
                <a:gd name="T15" fmla="*/ 10 h 177"/>
                <a:gd name="T16" fmla="*/ 13 w 417"/>
                <a:gd name="T17" fmla="*/ 17 h 177"/>
                <a:gd name="T18" fmla="*/ 1 w 417"/>
                <a:gd name="T19" fmla="*/ 28 h 177"/>
                <a:gd name="T20" fmla="*/ 0 w 417"/>
                <a:gd name="T21" fmla="*/ 35 h 177"/>
                <a:gd name="T22" fmla="*/ 3 w 417"/>
                <a:gd name="T23" fmla="*/ 122 h 177"/>
                <a:gd name="T24" fmla="*/ 5 w 417"/>
                <a:gd name="T25" fmla="*/ 163 h 177"/>
                <a:gd name="T26" fmla="*/ 16 w 417"/>
                <a:gd name="T27" fmla="*/ 175 h 177"/>
                <a:gd name="T28" fmla="*/ 97 w 417"/>
                <a:gd name="T29" fmla="*/ 177 h 177"/>
                <a:gd name="T30" fmla="*/ 198 w 417"/>
                <a:gd name="T31" fmla="*/ 177 h 177"/>
                <a:gd name="T32" fmla="*/ 267 w 417"/>
                <a:gd name="T33" fmla="*/ 177 h 177"/>
                <a:gd name="T34" fmla="*/ 368 w 417"/>
                <a:gd name="T35" fmla="*/ 175 h 177"/>
                <a:gd name="T36" fmla="*/ 409 w 417"/>
                <a:gd name="T37" fmla="*/ 172 h 177"/>
                <a:gd name="T38" fmla="*/ 417 w 417"/>
                <a:gd name="T39" fmla="*/ 163 h 177"/>
                <a:gd name="T40" fmla="*/ 417 w 417"/>
                <a:gd name="T41" fmla="*/ 159 h 177"/>
                <a:gd name="T42" fmla="*/ 412 w 417"/>
                <a:gd name="T43" fmla="*/ 66 h 177"/>
                <a:gd name="T44" fmla="*/ 400 w 417"/>
                <a:gd name="T45" fmla="*/ 160 h 177"/>
                <a:gd name="T46" fmla="*/ 380 w 417"/>
                <a:gd name="T47" fmla="*/ 161 h 177"/>
                <a:gd name="T48" fmla="*/ 229 w 417"/>
                <a:gd name="T49" fmla="*/ 164 h 177"/>
                <a:gd name="T50" fmla="*/ 117 w 417"/>
                <a:gd name="T51" fmla="*/ 164 h 177"/>
                <a:gd name="T52" fmla="*/ 62 w 417"/>
                <a:gd name="T53" fmla="*/ 164 h 177"/>
                <a:gd name="T54" fmla="*/ 24 w 417"/>
                <a:gd name="T55" fmla="*/ 164 h 177"/>
                <a:gd name="T56" fmla="*/ 16 w 417"/>
                <a:gd name="T57" fmla="*/ 156 h 177"/>
                <a:gd name="T58" fmla="*/ 14 w 417"/>
                <a:gd name="T59" fmla="*/ 98 h 177"/>
                <a:gd name="T60" fmla="*/ 12 w 417"/>
                <a:gd name="T61" fmla="*/ 44 h 177"/>
                <a:gd name="T62" fmla="*/ 12 w 417"/>
                <a:gd name="T63" fmla="*/ 41 h 177"/>
                <a:gd name="T64" fmla="*/ 24 w 417"/>
                <a:gd name="T65" fmla="*/ 30 h 177"/>
                <a:gd name="T66" fmla="*/ 75 w 417"/>
                <a:gd name="T67" fmla="*/ 26 h 177"/>
                <a:gd name="T68" fmla="*/ 123 w 417"/>
                <a:gd name="T69" fmla="*/ 23 h 177"/>
                <a:gd name="T70" fmla="*/ 237 w 417"/>
                <a:gd name="T71" fmla="*/ 19 h 177"/>
                <a:gd name="T72" fmla="*/ 307 w 417"/>
                <a:gd name="T73" fmla="*/ 17 h 177"/>
                <a:gd name="T74" fmla="*/ 385 w 417"/>
                <a:gd name="T75" fmla="*/ 14 h 177"/>
                <a:gd name="T76" fmla="*/ 396 w 417"/>
                <a:gd name="T77" fmla="*/ 23 h 177"/>
                <a:gd name="T78" fmla="*/ 401 w 417"/>
                <a:gd name="T79" fmla="*/ 99 h 177"/>
                <a:gd name="T80" fmla="*/ 405 w 417"/>
                <a:gd name="T81" fmla="*/ 153 h 177"/>
                <a:gd name="T82" fmla="*/ 400 w 417"/>
                <a:gd name="T83" fmla="*/ 16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17" h="177">
                  <a:moveTo>
                    <a:pt x="412" y="66"/>
                  </a:moveTo>
                  <a:cubicBezTo>
                    <a:pt x="411" y="47"/>
                    <a:pt x="410" y="27"/>
                    <a:pt x="409" y="8"/>
                  </a:cubicBezTo>
                  <a:cubicBezTo>
                    <a:pt x="409" y="7"/>
                    <a:pt x="409" y="5"/>
                    <a:pt x="407" y="5"/>
                  </a:cubicBezTo>
                  <a:cubicBezTo>
                    <a:pt x="402" y="3"/>
                    <a:pt x="397" y="0"/>
                    <a:pt x="390" y="0"/>
                  </a:cubicBezTo>
                  <a:cubicBezTo>
                    <a:pt x="378" y="1"/>
                    <a:pt x="366" y="2"/>
                    <a:pt x="354" y="4"/>
                  </a:cubicBezTo>
                  <a:cubicBezTo>
                    <a:pt x="327" y="6"/>
                    <a:pt x="301" y="6"/>
                    <a:pt x="274" y="5"/>
                  </a:cubicBezTo>
                  <a:cubicBezTo>
                    <a:pt x="242" y="5"/>
                    <a:pt x="209" y="7"/>
                    <a:pt x="176" y="8"/>
                  </a:cubicBezTo>
                  <a:cubicBezTo>
                    <a:pt x="157" y="9"/>
                    <a:pt x="137" y="9"/>
                    <a:pt x="118" y="10"/>
                  </a:cubicBezTo>
                  <a:cubicBezTo>
                    <a:pt x="83" y="12"/>
                    <a:pt x="48" y="18"/>
                    <a:pt x="13" y="17"/>
                  </a:cubicBezTo>
                  <a:cubicBezTo>
                    <a:pt x="5" y="17"/>
                    <a:pt x="2" y="20"/>
                    <a:pt x="1" y="28"/>
                  </a:cubicBezTo>
                  <a:cubicBezTo>
                    <a:pt x="0" y="30"/>
                    <a:pt x="0" y="33"/>
                    <a:pt x="0" y="35"/>
                  </a:cubicBezTo>
                  <a:cubicBezTo>
                    <a:pt x="1" y="64"/>
                    <a:pt x="2" y="93"/>
                    <a:pt x="3" y="122"/>
                  </a:cubicBezTo>
                  <a:cubicBezTo>
                    <a:pt x="3" y="136"/>
                    <a:pt x="4" y="150"/>
                    <a:pt x="5" y="163"/>
                  </a:cubicBezTo>
                  <a:cubicBezTo>
                    <a:pt x="5" y="172"/>
                    <a:pt x="8" y="175"/>
                    <a:pt x="16" y="175"/>
                  </a:cubicBezTo>
                  <a:cubicBezTo>
                    <a:pt x="43" y="175"/>
                    <a:pt x="70" y="176"/>
                    <a:pt x="97" y="177"/>
                  </a:cubicBezTo>
                  <a:cubicBezTo>
                    <a:pt x="130" y="177"/>
                    <a:pt x="164" y="175"/>
                    <a:pt x="198" y="177"/>
                  </a:cubicBezTo>
                  <a:cubicBezTo>
                    <a:pt x="221" y="177"/>
                    <a:pt x="244" y="177"/>
                    <a:pt x="267" y="177"/>
                  </a:cubicBezTo>
                  <a:cubicBezTo>
                    <a:pt x="301" y="177"/>
                    <a:pt x="334" y="177"/>
                    <a:pt x="368" y="175"/>
                  </a:cubicBezTo>
                  <a:cubicBezTo>
                    <a:pt x="382" y="174"/>
                    <a:pt x="395" y="174"/>
                    <a:pt x="409" y="172"/>
                  </a:cubicBezTo>
                  <a:cubicBezTo>
                    <a:pt x="415" y="171"/>
                    <a:pt x="417" y="169"/>
                    <a:pt x="417" y="163"/>
                  </a:cubicBezTo>
                  <a:cubicBezTo>
                    <a:pt x="417" y="162"/>
                    <a:pt x="417" y="160"/>
                    <a:pt x="417" y="159"/>
                  </a:cubicBezTo>
                  <a:cubicBezTo>
                    <a:pt x="415" y="128"/>
                    <a:pt x="414" y="97"/>
                    <a:pt x="412" y="66"/>
                  </a:cubicBezTo>
                  <a:close/>
                  <a:moveTo>
                    <a:pt x="400" y="160"/>
                  </a:moveTo>
                  <a:cubicBezTo>
                    <a:pt x="393" y="161"/>
                    <a:pt x="386" y="161"/>
                    <a:pt x="380" y="161"/>
                  </a:cubicBezTo>
                  <a:cubicBezTo>
                    <a:pt x="329" y="165"/>
                    <a:pt x="279" y="164"/>
                    <a:pt x="229" y="164"/>
                  </a:cubicBezTo>
                  <a:cubicBezTo>
                    <a:pt x="191" y="163"/>
                    <a:pt x="154" y="163"/>
                    <a:pt x="117" y="164"/>
                  </a:cubicBezTo>
                  <a:cubicBezTo>
                    <a:pt x="99" y="165"/>
                    <a:pt x="81" y="165"/>
                    <a:pt x="62" y="164"/>
                  </a:cubicBezTo>
                  <a:cubicBezTo>
                    <a:pt x="50" y="164"/>
                    <a:pt x="37" y="164"/>
                    <a:pt x="24" y="164"/>
                  </a:cubicBezTo>
                  <a:cubicBezTo>
                    <a:pt x="18" y="164"/>
                    <a:pt x="16" y="162"/>
                    <a:pt x="16" y="156"/>
                  </a:cubicBezTo>
                  <a:cubicBezTo>
                    <a:pt x="15" y="137"/>
                    <a:pt x="15" y="118"/>
                    <a:pt x="14" y="98"/>
                  </a:cubicBezTo>
                  <a:cubicBezTo>
                    <a:pt x="14" y="80"/>
                    <a:pt x="13" y="62"/>
                    <a:pt x="12" y="44"/>
                  </a:cubicBezTo>
                  <a:cubicBezTo>
                    <a:pt x="12" y="43"/>
                    <a:pt x="12" y="42"/>
                    <a:pt x="12" y="41"/>
                  </a:cubicBezTo>
                  <a:cubicBezTo>
                    <a:pt x="13" y="31"/>
                    <a:pt x="14" y="30"/>
                    <a:pt x="24" y="30"/>
                  </a:cubicBezTo>
                  <a:cubicBezTo>
                    <a:pt x="41" y="30"/>
                    <a:pt x="58" y="28"/>
                    <a:pt x="75" y="26"/>
                  </a:cubicBezTo>
                  <a:cubicBezTo>
                    <a:pt x="91" y="25"/>
                    <a:pt x="107" y="24"/>
                    <a:pt x="123" y="23"/>
                  </a:cubicBezTo>
                  <a:cubicBezTo>
                    <a:pt x="161" y="21"/>
                    <a:pt x="199" y="20"/>
                    <a:pt x="237" y="19"/>
                  </a:cubicBezTo>
                  <a:cubicBezTo>
                    <a:pt x="260" y="18"/>
                    <a:pt x="284" y="17"/>
                    <a:pt x="307" y="17"/>
                  </a:cubicBezTo>
                  <a:cubicBezTo>
                    <a:pt x="333" y="17"/>
                    <a:pt x="359" y="16"/>
                    <a:pt x="385" y="14"/>
                  </a:cubicBezTo>
                  <a:cubicBezTo>
                    <a:pt x="395" y="13"/>
                    <a:pt x="395" y="13"/>
                    <a:pt x="396" y="23"/>
                  </a:cubicBezTo>
                  <a:cubicBezTo>
                    <a:pt x="399" y="48"/>
                    <a:pt x="400" y="74"/>
                    <a:pt x="401" y="99"/>
                  </a:cubicBezTo>
                  <a:cubicBezTo>
                    <a:pt x="402" y="117"/>
                    <a:pt x="402" y="135"/>
                    <a:pt x="405" y="153"/>
                  </a:cubicBezTo>
                  <a:cubicBezTo>
                    <a:pt x="405" y="157"/>
                    <a:pt x="404" y="159"/>
                    <a:pt x="400" y="16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 name="íšḷíḋe">
              <a:extLst>
                <a:ext uri="{FF2B5EF4-FFF2-40B4-BE49-F238E27FC236}">
                  <a16:creationId xmlns:a16="http://schemas.microsoft.com/office/drawing/2014/main" id="{BA964BAA-E31E-0FB8-B325-D47BA419891D}"/>
                </a:ext>
              </a:extLst>
            </p:cNvPr>
            <p:cNvSpPr/>
            <p:nvPr/>
          </p:nvSpPr>
          <p:spPr bwMode="auto">
            <a:xfrm>
              <a:off x="4973638" y="2700338"/>
              <a:ext cx="749300" cy="312738"/>
            </a:xfrm>
            <a:custGeom>
              <a:avLst/>
              <a:gdLst>
                <a:gd name="T0" fmla="*/ 213 w 227"/>
                <a:gd name="T1" fmla="*/ 0 h 95"/>
                <a:gd name="T2" fmla="*/ 157 w 227"/>
                <a:gd name="T3" fmla="*/ 2 h 95"/>
                <a:gd name="T4" fmla="*/ 61 w 227"/>
                <a:gd name="T5" fmla="*/ 2 h 95"/>
                <a:gd name="T6" fmla="*/ 10 w 227"/>
                <a:gd name="T7" fmla="*/ 0 h 95"/>
                <a:gd name="T8" fmla="*/ 0 w 227"/>
                <a:gd name="T9" fmla="*/ 9 h 95"/>
                <a:gd name="T10" fmla="*/ 7 w 227"/>
                <a:gd name="T11" fmla="*/ 45 h 95"/>
                <a:gd name="T12" fmla="*/ 61 w 227"/>
                <a:gd name="T13" fmla="*/ 88 h 95"/>
                <a:gd name="T14" fmla="*/ 116 w 227"/>
                <a:gd name="T15" fmla="*/ 95 h 95"/>
                <a:gd name="T16" fmla="*/ 124 w 227"/>
                <a:gd name="T17" fmla="*/ 95 h 95"/>
                <a:gd name="T18" fmla="*/ 200 w 227"/>
                <a:gd name="T19" fmla="*/ 67 h 95"/>
                <a:gd name="T20" fmla="*/ 224 w 227"/>
                <a:gd name="T21" fmla="*/ 10 h 95"/>
                <a:gd name="T22" fmla="*/ 213 w 227"/>
                <a:gd name="T23" fmla="*/ 0 h 95"/>
                <a:gd name="T24" fmla="*/ 190 w 227"/>
                <a:gd name="T25" fmla="*/ 57 h 95"/>
                <a:gd name="T26" fmla="*/ 126 w 227"/>
                <a:gd name="T27" fmla="*/ 81 h 95"/>
                <a:gd name="T28" fmla="*/ 61 w 227"/>
                <a:gd name="T29" fmla="*/ 74 h 95"/>
                <a:gd name="T30" fmla="*/ 22 w 227"/>
                <a:gd name="T31" fmla="*/ 44 h 95"/>
                <a:gd name="T32" fmla="*/ 14 w 227"/>
                <a:gd name="T33" fmla="*/ 16 h 95"/>
                <a:gd name="T34" fmla="*/ 18 w 227"/>
                <a:gd name="T35" fmla="*/ 13 h 95"/>
                <a:gd name="T36" fmla="*/ 59 w 227"/>
                <a:gd name="T37" fmla="*/ 14 h 95"/>
                <a:gd name="T38" fmla="*/ 113 w 227"/>
                <a:gd name="T39" fmla="*/ 16 h 95"/>
                <a:gd name="T40" fmla="*/ 206 w 227"/>
                <a:gd name="T41" fmla="*/ 13 h 95"/>
                <a:gd name="T42" fmla="*/ 211 w 227"/>
                <a:gd name="T43" fmla="*/ 17 h 95"/>
                <a:gd name="T44" fmla="*/ 190 w 227"/>
                <a:gd name="T45" fmla="*/ 5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7" h="95">
                  <a:moveTo>
                    <a:pt x="213" y="0"/>
                  </a:moveTo>
                  <a:cubicBezTo>
                    <a:pt x="194" y="1"/>
                    <a:pt x="176" y="1"/>
                    <a:pt x="157" y="2"/>
                  </a:cubicBezTo>
                  <a:cubicBezTo>
                    <a:pt x="125" y="4"/>
                    <a:pt x="93" y="4"/>
                    <a:pt x="61" y="2"/>
                  </a:cubicBezTo>
                  <a:cubicBezTo>
                    <a:pt x="44" y="0"/>
                    <a:pt x="27" y="1"/>
                    <a:pt x="10" y="0"/>
                  </a:cubicBezTo>
                  <a:cubicBezTo>
                    <a:pt x="3" y="0"/>
                    <a:pt x="1" y="3"/>
                    <a:pt x="0" y="9"/>
                  </a:cubicBezTo>
                  <a:cubicBezTo>
                    <a:pt x="0" y="21"/>
                    <a:pt x="1" y="34"/>
                    <a:pt x="7" y="45"/>
                  </a:cubicBezTo>
                  <a:cubicBezTo>
                    <a:pt x="19" y="66"/>
                    <a:pt x="38" y="80"/>
                    <a:pt x="61" y="88"/>
                  </a:cubicBezTo>
                  <a:cubicBezTo>
                    <a:pt x="79" y="95"/>
                    <a:pt x="98" y="95"/>
                    <a:pt x="116" y="95"/>
                  </a:cubicBezTo>
                  <a:cubicBezTo>
                    <a:pt x="119" y="95"/>
                    <a:pt x="122" y="95"/>
                    <a:pt x="124" y="95"/>
                  </a:cubicBezTo>
                  <a:cubicBezTo>
                    <a:pt x="153" y="95"/>
                    <a:pt x="178" y="86"/>
                    <a:pt x="200" y="67"/>
                  </a:cubicBezTo>
                  <a:cubicBezTo>
                    <a:pt x="217" y="52"/>
                    <a:pt x="227" y="34"/>
                    <a:pt x="224" y="10"/>
                  </a:cubicBezTo>
                  <a:cubicBezTo>
                    <a:pt x="223" y="2"/>
                    <a:pt x="222" y="0"/>
                    <a:pt x="213" y="0"/>
                  </a:cubicBezTo>
                  <a:close/>
                  <a:moveTo>
                    <a:pt x="190" y="57"/>
                  </a:moveTo>
                  <a:cubicBezTo>
                    <a:pt x="172" y="73"/>
                    <a:pt x="150" y="80"/>
                    <a:pt x="126" y="81"/>
                  </a:cubicBezTo>
                  <a:cubicBezTo>
                    <a:pt x="104" y="82"/>
                    <a:pt x="82" y="82"/>
                    <a:pt x="61" y="74"/>
                  </a:cubicBezTo>
                  <a:cubicBezTo>
                    <a:pt x="46" y="67"/>
                    <a:pt x="33" y="57"/>
                    <a:pt x="22" y="44"/>
                  </a:cubicBezTo>
                  <a:cubicBezTo>
                    <a:pt x="16" y="36"/>
                    <a:pt x="14" y="26"/>
                    <a:pt x="14" y="16"/>
                  </a:cubicBezTo>
                  <a:cubicBezTo>
                    <a:pt x="14" y="13"/>
                    <a:pt x="16" y="13"/>
                    <a:pt x="18" y="13"/>
                  </a:cubicBezTo>
                  <a:cubicBezTo>
                    <a:pt x="32" y="13"/>
                    <a:pt x="46" y="13"/>
                    <a:pt x="59" y="14"/>
                  </a:cubicBezTo>
                  <a:cubicBezTo>
                    <a:pt x="77" y="15"/>
                    <a:pt x="95" y="16"/>
                    <a:pt x="113" y="16"/>
                  </a:cubicBezTo>
                  <a:cubicBezTo>
                    <a:pt x="144" y="16"/>
                    <a:pt x="175" y="14"/>
                    <a:pt x="206" y="13"/>
                  </a:cubicBezTo>
                  <a:cubicBezTo>
                    <a:pt x="210" y="12"/>
                    <a:pt x="211" y="14"/>
                    <a:pt x="211" y="17"/>
                  </a:cubicBezTo>
                  <a:cubicBezTo>
                    <a:pt x="211" y="34"/>
                    <a:pt x="202" y="46"/>
                    <a:pt x="190" y="57"/>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 name="í$ḻiḋé">
              <a:extLst>
                <a:ext uri="{FF2B5EF4-FFF2-40B4-BE49-F238E27FC236}">
                  <a16:creationId xmlns:a16="http://schemas.microsoft.com/office/drawing/2014/main" id="{2473FD5A-1AC0-9E31-BAA8-F31FE1465BCF}"/>
                </a:ext>
              </a:extLst>
            </p:cNvPr>
            <p:cNvSpPr/>
            <p:nvPr/>
          </p:nvSpPr>
          <p:spPr bwMode="auto">
            <a:xfrm>
              <a:off x="4459288" y="1768476"/>
              <a:ext cx="1639888" cy="134938"/>
            </a:xfrm>
            <a:custGeom>
              <a:avLst/>
              <a:gdLst>
                <a:gd name="T0" fmla="*/ 2 w 497"/>
                <a:gd name="T1" fmla="*/ 39 h 41"/>
                <a:gd name="T2" fmla="*/ 7 w 497"/>
                <a:gd name="T3" fmla="*/ 37 h 41"/>
                <a:gd name="T4" fmla="*/ 18 w 497"/>
                <a:gd name="T5" fmla="*/ 29 h 41"/>
                <a:gd name="T6" fmla="*/ 48 w 497"/>
                <a:gd name="T7" fmla="*/ 22 h 41"/>
                <a:gd name="T8" fmla="*/ 96 w 497"/>
                <a:gd name="T9" fmla="*/ 20 h 41"/>
                <a:gd name="T10" fmla="*/ 160 w 497"/>
                <a:gd name="T11" fmla="*/ 19 h 41"/>
                <a:gd name="T12" fmla="*/ 191 w 497"/>
                <a:gd name="T13" fmla="*/ 18 h 41"/>
                <a:gd name="T14" fmla="*/ 237 w 497"/>
                <a:gd name="T15" fmla="*/ 18 h 41"/>
                <a:gd name="T16" fmla="*/ 293 w 497"/>
                <a:gd name="T17" fmla="*/ 14 h 41"/>
                <a:gd name="T18" fmla="*/ 334 w 497"/>
                <a:gd name="T19" fmla="*/ 13 h 41"/>
                <a:gd name="T20" fmla="*/ 470 w 497"/>
                <a:gd name="T21" fmla="*/ 16 h 41"/>
                <a:gd name="T22" fmla="*/ 481 w 497"/>
                <a:gd name="T23" fmla="*/ 23 h 41"/>
                <a:gd name="T24" fmla="*/ 487 w 497"/>
                <a:gd name="T25" fmla="*/ 32 h 41"/>
                <a:gd name="T26" fmla="*/ 494 w 497"/>
                <a:gd name="T27" fmla="*/ 34 h 41"/>
                <a:gd name="T28" fmla="*/ 496 w 497"/>
                <a:gd name="T29" fmla="*/ 26 h 41"/>
                <a:gd name="T30" fmla="*/ 493 w 497"/>
                <a:gd name="T31" fmla="*/ 19 h 41"/>
                <a:gd name="T32" fmla="*/ 475 w 497"/>
                <a:gd name="T33" fmla="*/ 3 h 41"/>
                <a:gd name="T34" fmla="*/ 446 w 497"/>
                <a:gd name="T35" fmla="*/ 0 h 41"/>
                <a:gd name="T36" fmla="*/ 369 w 497"/>
                <a:gd name="T37" fmla="*/ 0 h 41"/>
                <a:gd name="T38" fmla="*/ 256 w 497"/>
                <a:gd name="T39" fmla="*/ 3 h 41"/>
                <a:gd name="T40" fmla="*/ 211 w 497"/>
                <a:gd name="T41" fmla="*/ 6 h 41"/>
                <a:gd name="T42" fmla="*/ 166 w 497"/>
                <a:gd name="T43" fmla="*/ 6 h 41"/>
                <a:gd name="T44" fmla="*/ 86 w 497"/>
                <a:gd name="T45" fmla="*/ 8 h 41"/>
                <a:gd name="T46" fmla="*/ 40 w 497"/>
                <a:gd name="T47" fmla="*/ 11 h 41"/>
                <a:gd name="T48" fmla="*/ 13 w 497"/>
                <a:gd name="T49" fmla="*/ 19 h 41"/>
                <a:gd name="T50" fmla="*/ 1 w 497"/>
                <a:gd name="T51" fmla="*/ 33 h 41"/>
                <a:gd name="T52" fmla="*/ 2 w 497"/>
                <a:gd name="T53"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41">
                  <a:moveTo>
                    <a:pt x="2" y="39"/>
                  </a:moveTo>
                  <a:cubicBezTo>
                    <a:pt x="5" y="41"/>
                    <a:pt x="6" y="38"/>
                    <a:pt x="7" y="37"/>
                  </a:cubicBezTo>
                  <a:cubicBezTo>
                    <a:pt x="9" y="32"/>
                    <a:pt x="14" y="31"/>
                    <a:pt x="18" y="29"/>
                  </a:cubicBezTo>
                  <a:cubicBezTo>
                    <a:pt x="27" y="25"/>
                    <a:pt x="38" y="23"/>
                    <a:pt x="48" y="22"/>
                  </a:cubicBezTo>
                  <a:cubicBezTo>
                    <a:pt x="64" y="21"/>
                    <a:pt x="80" y="20"/>
                    <a:pt x="96" y="20"/>
                  </a:cubicBezTo>
                  <a:cubicBezTo>
                    <a:pt x="117" y="19"/>
                    <a:pt x="138" y="20"/>
                    <a:pt x="160" y="19"/>
                  </a:cubicBezTo>
                  <a:cubicBezTo>
                    <a:pt x="170" y="18"/>
                    <a:pt x="180" y="18"/>
                    <a:pt x="191" y="18"/>
                  </a:cubicBezTo>
                  <a:cubicBezTo>
                    <a:pt x="206" y="18"/>
                    <a:pt x="221" y="19"/>
                    <a:pt x="237" y="18"/>
                  </a:cubicBezTo>
                  <a:cubicBezTo>
                    <a:pt x="255" y="16"/>
                    <a:pt x="274" y="15"/>
                    <a:pt x="293" y="14"/>
                  </a:cubicBezTo>
                  <a:cubicBezTo>
                    <a:pt x="307" y="13"/>
                    <a:pt x="321" y="13"/>
                    <a:pt x="334" y="13"/>
                  </a:cubicBezTo>
                  <a:cubicBezTo>
                    <a:pt x="380" y="14"/>
                    <a:pt x="425" y="10"/>
                    <a:pt x="470" y="16"/>
                  </a:cubicBezTo>
                  <a:cubicBezTo>
                    <a:pt x="475" y="16"/>
                    <a:pt x="479" y="18"/>
                    <a:pt x="481" y="23"/>
                  </a:cubicBezTo>
                  <a:cubicBezTo>
                    <a:pt x="482" y="27"/>
                    <a:pt x="484" y="30"/>
                    <a:pt x="487" y="32"/>
                  </a:cubicBezTo>
                  <a:cubicBezTo>
                    <a:pt x="489" y="34"/>
                    <a:pt x="492" y="36"/>
                    <a:pt x="494" y="34"/>
                  </a:cubicBezTo>
                  <a:cubicBezTo>
                    <a:pt x="497" y="32"/>
                    <a:pt x="496" y="29"/>
                    <a:pt x="496" y="26"/>
                  </a:cubicBezTo>
                  <a:cubicBezTo>
                    <a:pt x="495" y="24"/>
                    <a:pt x="493" y="21"/>
                    <a:pt x="493" y="19"/>
                  </a:cubicBezTo>
                  <a:cubicBezTo>
                    <a:pt x="491" y="9"/>
                    <a:pt x="484" y="5"/>
                    <a:pt x="475" y="3"/>
                  </a:cubicBezTo>
                  <a:cubicBezTo>
                    <a:pt x="465" y="1"/>
                    <a:pt x="455" y="0"/>
                    <a:pt x="446" y="0"/>
                  </a:cubicBezTo>
                  <a:cubicBezTo>
                    <a:pt x="420" y="0"/>
                    <a:pt x="394" y="0"/>
                    <a:pt x="369" y="0"/>
                  </a:cubicBezTo>
                  <a:cubicBezTo>
                    <a:pt x="331" y="1"/>
                    <a:pt x="294" y="1"/>
                    <a:pt x="256" y="3"/>
                  </a:cubicBezTo>
                  <a:cubicBezTo>
                    <a:pt x="241" y="4"/>
                    <a:pt x="226" y="6"/>
                    <a:pt x="211" y="6"/>
                  </a:cubicBezTo>
                  <a:cubicBezTo>
                    <a:pt x="196" y="7"/>
                    <a:pt x="181" y="6"/>
                    <a:pt x="166" y="6"/>
                  </a:cubicBezTo>
                  <a:cubicBezTo>
                    <a:pt x="139" y="6"/>
                    <a:pt x="113" y="6"/>
                    <a:pt x="86" y="8"/>
                  </a:cubicBezTo>
                  <a:cubicBezTo>
                    <a:pt x="71" y="9"/>
                    <a:pt x="55" y="10"/>
                    <a:pt x="40" y="11"/>
                  </a:cubicBezTo>
                  <a:cubicBezTo>
                    <a:pt x="31" y="12"/>
                    <a:pt x="22" y="14"/>
                    <a:pt x="13" y="19"/>
                  </a:cubicBezTo>
                  <a:cubicBezTo>
                    <a:pt x="7" y="22"/>
                    <a:pt x="4" y="27"/>
                    <a:pt x="1" y="33"/>
                  </a:cubicBezTo>
                  <a:cubicBezTo>
                    <a:pt x="0" y="35"/>
                    <a:pt x="0" y="38"/>
                    <a:pt x="2" y="39"/>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 name="is1íḍè">
              <a:extLst>
                <a:ext uri="{FF2B5EF4-FFF2-40B4-BE49-F238E27FC236}">
                  <a16:creationId xmlns:a16="http://schemas.microsoft.com/office/drawing/2014/main" id="{FE3C15E8-F63D-AC5C-B384-0649CB6C4C5B}"/>
                </a:ext>
              </a:extLst>
            </p:cNvPr>
            <p:cNvSpPr/>
            <p:nvPr/>
          </p:nvSpPr>
          <p:spPr bwMode="auto">
            <a:xfrm>
              <a:off x="4845050" y="3986213"/>
              <a:ext cx="957263" cy="688975"/>
            </a:xfrm>
            <a:custGeom>
              <a:avLst/>
              <a:gdLst>
                <a:gd name="T0" fmla="*/ 0 w 290"/>
                <a:gd name="T1" fmla="*/ 15 h 209"/>
                <a:gd name="T2" fmla="*/ 2 w 290"/>
                <a:gd name="T3" fmla="*/ 55 h 209"/>
                <a:gd name="T4" fmla="*/ 13 w 290"/>
                <a:gd name="T5" fmla="*/ 143 h 209"/>
                <a:gd name="T6" fmla="*/ 25 w 290"/>
                <a:gd name="T7" fmla="*/ 205 h 209"/>
                <a:gd name="T8" fmla="*/ 31 w 290"/>
                <a:gd name="T9" fmla="*/ 209 h 209"/>
                <a:gd name="T10" fmla="*/ 105 w 290"/>
                <a:gd name="T11" fmla="*/ 207 h 209"/>
                <a:gd name="T12" fmla="*/ 246 w 290"/>
                <a:gd name="T13" fmla="*/ 199 h 209"/>
                <a:gd name="T14" fmla="*/ 251 w 290"/>
                <a:gd name="T15" fmla="*/ 199 h 209"/>
                <a:gd name="T16" fmla="*/ 259 w 290"/>
                <a:gd name="T17" fmla="*/ 198 h 209"/>
                <a:gd name="T18" fmla="*/ 263 w 290"/>
                <a:gd name="T19" fmla="*/ 196 h 209"/>
                <a:gd name="T20" fmla="*/ 276 w 290"/>
                <a:gd name="T21" fmla="*/ 138 h 209"/>
                <a:gd name="T22" fmla="*/ 286 w 290"/>
                <a:gd name="T23" fmla="*/ 59 h 209"/>
                <a:gd name="T24" fmla="*/ 290 w 290"/>
                <a:gd name="T25" fmla="*/ 16 h 209"/>
                <a:gd name="T26" fmla="*/ 284 w 290"/>
                <a:gd name="T27" fmla="*/ 7 h 209"/>
                <a:gd name="T28" fmla="*/ 274 w 290"/>
                <a:gd name="T29" fmla="*/ 6 h 209"/>
                <a:gd name="T30" fmla="*/ 208 w 290"/>
                <a:gd name="T31" fmla="*/ 1 h 209"/>
                <a:gd name="T32" fmla="*/ 68 w 290"/>
                <a:gd name="T33" fmla="*/ 6 h 209"/>
                <a:gd name="T34" fmla="*/ 5 w 290"/>
                <a:gd name="T35" fmla="*/ 10 h 209"/>
                <a:gd name="T36" fmla="*/ 0 w 290"/>
                <a:gd name="T37" fmla="*/ 15 h 209"/>
                <a:gd name="T38" fmla="*/ 13 w 290"/>
                <a:gd name="T39" fmla="*/ 23 h 209"/>
                <a:gd name="T40" fmla="*/ 17 w 290"/>
                <a:gd name="T41" fmla="*/ 19 h 209"/>
                <a:gd name="T42" fmla="*/ 36 w 290"/>
                <a:gd name="T43" fmla="*/ 18 h 209"/>
                <a:gd name="T44" fmla="*/ 208 w 290"/>
                <a:gd name="T45" fmla="*/ 12 h 209"/>
                <a:gd name="T46" fmla="*/ 272 w 290"/>
                <a:gd name="T47" fmla="*/ 17 h 209"/>
                <a:gd name="T48" fmla="*/ 277 w 290"/>
                <a:gd name="T49" fmla="*/ 22 h 209"/>
                <a:gd name="T50" fmla="*/ 274 w 290"/>
                <a:gd name="T51" fmla="*/ 53 h 209"/>
                <a:gd name="T52" fmla="*/ 266 w 290"/>
                <a:gd name="T53" fmla="*/ 123 h 209"/>
                <a:gd name="T54" fmla="*/ 255 w 290"/>
                <a:gd name="T55" fmla="*/ 175 h 209"/>
                <a:gd name="T56" fmla="*/ 254 w 290"/>
                <a:gd name="T57" fmla="*/ 179 h 209"/>
                <a:gd name="T58" fmla="*/ 244 w 290"/>
                <a:gd name="T59" fmla="*/ 187 h 209"/>
                <a:gd name="T60" fmla="*/ 128 w 290"/>
                <a:gd name="T61" fmla="*/ 194 h 209"/>
                <a:gd name="T62" fmla="*/ 43 w 290"/>
                <a:gd name="T63" fmla="*/ 198 h 209"/>
                <a:gd name="T64" fmla="*/ 33 w 290"/>
                <a:gd name="T65" fmla="*/ 191 h 209"/>
                <a:gd name="T66" fmla="*/ 21 w 290"/>
                <a:gd name="T67" fmla="*/ 117 h 209"/>
                <a:gd name="T68" fmla="*/ 13 w 290"/>
                <a:gd name="T69" fmla="*/ 43 h 209"/>
                <a:gd name="T70" fmla="*/ 13 w 290"/>
                <a:gd name="T71" fmla="*/ 2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0" h="209">
                  <a:moveTo>
                    <a:pt x="0" y="15"/>
                  </a:moveTo>
                  <a:cubicBezTo>
                    <a:pt x="0" y="29"/>
                    <a:pt x="1" y="42"/>
                    <a:pt x="2" y="55"/>
                  </a:cubicBezTo>
                  <a:cubicBezTo>
                    <a:pt x="5" y="85"/>
                    <a:pt x="8" y="114"/>
                    <a:pt x="13" y="143"/>
                  </a:cubicBezTo>
                  <a:cubicBezTo>
                    <a:pt x="16" y="164"/>
                    <a:pt x="19" y="184"/>
                    <a:pt x="25" y="205"/>
                  </a:cubicBezTo>
                  <a:cubicBezTo>
                    <a:pt x="26" y="208"/>
                    <a:pt x="27" y="209"/>
                    <a:pt x="31" y="209"/>
                  </a:cubicBezTo>
                  <a:cubicBezTo>
                    <a:pt x="56" y="209"/>
                    <a:pt x="80" y="208"/>
                    <a:pt x="105" y="207"/>
                  </a:cubicBezTo>
                  <a:cubicBezTo>
                    <a:pt x="152" y="204"/>
                    <a:pt x="199" y="201"/>
                    <a:pt x="246" y="199"/>
                  </a:cubicBezTo>
                  <a:cubicBezTo>
                    <a:pt x="248" y="199"/>
                    <a:pt x="249" y="199"/>
                    <a:pt x="251" y="199"/>
                  </a:cubicBezTo>
                  <a:cubicBezTo>
                    <a:pt x="254" y="199"/>
                    <a:pt x="257" y="198"/>
                    <a:pt x="259" y="198"/>
                  </a:cubicBezTo>
                  <a:cubicBezTo>
                    <a:pt x="261" y="198"/>
                    <a:pt x="263" y="199"/>
                    <a:pt x="263" y="196"/>
                  </a:cubicBezTo>
                  <a:cubicBezTo>
                    <a:pt x="268" y="176"/>
                    <a:pt x="274" y="157"/>
                    <a:pt x="276" y="138"/>
                  </a:cubicBezTo>
                  <a:cubicBezTo>
                    <a:pt x="280" y="111"/>
                    <a:pt x="283" y="85"/>
                    <a:pt x="286" y="59"/>
                  </a:cubicBezTo>
                  <a:cubicBezTo>
                    <a:pt x="288" y="44"/>
                    <a:pt x="290" y="30"/>
                    <a:pt x="290" y="16"/>
                  </a:cubicBezTo>
                  <a:cubicBezTo>
                    <a:pt x="290" y="10"/>
                    <a:pt x="289" y="8"/>
                    <a:pt x="284" y="7"/>
                  </a:cubicBezTo>
                  <a:cubicBezTo>
                    <a:pt x="281" y="7"/>
                    <a:pt x="277" y="7"/>
                    <a:pt x="274" y="6"/>
                  </a:cubicBezTo>
                  <a:cubicBezTo>
                    <a:pt x="252" y="3"/>
                    <a:pt x="230" y="0"/>
                    <a:pt x="208" y="1"/>
                  </a:cubicBezTo>
                  <a:cubicBezTo>
                    <a:pt x="161" y="5"/>
                    <a:pt x="115" y="4"/>
                    <a:pt x="68" y="6"/>
                  </a:cubicBezTo>
                  <a:cubicBezTo>
                    <a:pt x="47" y="7"/>
                    <a:pt x="26" y="8"/>
                    <a:pt x="5" y="10"/>
                  </a:cubicBezTo>
                  <a:cubicBezTo>
                    <a:pt x="1" y="10"/>
                    <a:pt x="0" y="12"/>
                    <a:pt x="0" y="15"/>
                  </a:cubicBezTo>
                  <a:close/>
                  <a:moveTo>
                    <a:pt x="13" y="23"/>
                  </a:moveTo>
                  <a:cubicBezTo>
                    <a:pt x="13" y="21"/>
                    <a:pt x="14" y="20"/>
                    <a:pt x="17" y="19"/>
                  </a:cubicBezTo>
                  <a:cubicBezTo>
                    <a:pt x="23" y="18"/>
                    <a:pt x="29" y="18"/>
                    <a:pt x="36" y="18"/>
                  </a:cubicBezTo>
                  <a:cubicBezTo>
                    <a:pt x="93" y="18"/>
                    <a:pt x="150" y="15"/>
                    <a:pt x="208" y="12"/>
                  </a:cubicBezTo>
                  <a:cubicBezTo>
                    <a:pt x="229" y="11"/>
                    <a:pt x="251" y="14"/>
                    <a:pt x="272" y="17"/>
                  </a:cubicBezTo>
                  <a:cubicBezTo>
                    <a:pt x="276" y="18"/>
                    <a:pt x="277" y="19"/>
                    <a:pt x="277" y="22"/>
                  </a:cubicBezTo>
                  <a:cubicBezTo>
                    <a:pt x="277" y="33"/>
                    <a:pt x="275" y="43"/>
                    <a:pt x="274" y="53"/>
                  </a:cubicBezTo>
                  <a:cubicBezTo>
                    <a:pt x="271" y="76"/>
                    <a:pt x="268" y="99"/>
                    <a:pt x="266" y="123"/>
                  </a:cubicBezTo>
                  <a:cubicBezTo>
                    <a:pt x="264" y="141"/>
                    <a:pt x="259" y="158"/>
                    <a:pt x="255" y="175"/>
                  </a:cubicBezTo>
                  <a:cubicBezTo>
                    <a:pt x="255" y="177"/>
                    <a:pt x="255" y="178"/>
                    <a:pt x="254" y="179"/>
                  </a:cubicBezTo>
                  <a:cubicBezTo>
                    <a:pt x="253" y="186"/>
                    <a:pt x="251" y="187"/>
                    <a:pt x="244" y="187"/>
                  </a:cubicBezTo>
                  <a:cubicBezTo>
                    <a:pt x="210" y="189"/>
                    <a:pt x="176" y="191"/>
                    <a:pt x="128" y="194"/>
                  </a:cubicBezTo>
                  <a:cubicBezTo>
                    <a:pt x="109" y="195"/>
                    <a:pt x="76" y="196"/>
                    <a:pt x="43" y="198"/>
                  </a:cubicBezTo>
                  <a:cubicBezTo>
                    <a:pt x="35" y="198"/>
                    <a:pt x="35" y="198"/>
                    <a:pt x="33" y="191"/>
                  </a:cubicBezTo>
                  <a:cubicBezTo>
                    <a:pt x="28" y="167"/>
                    <a:pt x="24" y="142"/>
                    <a:pt x="21" y="117"/>
                  </a:cubicBezTo>
                  <a:cubicBezTo>
                    <a:pt x="17" y="93"/>
                    <a:pt x="14" y="68"/>
                    <a:pt x="13" y="43"/>
                  </a:cubicBezTo>
                  <a:cubicBezTo>
                    <a:pt x="13" y="36"/>
                    <a:pt x="13" y="30"/>
                    <a:pt x="13" y="2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 name="ïšḷîḋê">
              <a:extLst>
                <a:ext uri="{FF2B5EF4-FFF2-40B4-BE49-F238E27FC236}">
                  <a16:creationId xmlns:a16="http://schemas.microsoft.com/office/drawing/2014/main" id="{A08825B3-A2C3-BFB1-98B2-8D7AD8F2AB81}"/>
                </a:ext>
              </a:extLst>
            </p:cNvPr>
            <p:cNvSpPr/>
            <p:nvPr/>
          </p:nvSpPr>
          <p:spPr bwMode="auto">
            <a:xfrm>
              <a:off x="4940300" y="4641851"/>
              <a:ext cx="755650" cy="95250"/>
            </a:xfrm>
            <a:custGeom>
              <a:avLst/>
              <a:gdLst>
                <a:gd name="T0" fmla="*/ 208 w 229"/>
                <a:gd name="T1" fmla="*/ 21 h 29"/>
                <a:gd name="T2" fmla="*/ 222 w 229"/>
                <a:gd name="T3" fmla="*/ 0 h 29"/>
                <a:gd name="T4" fmla="*/ 205 w 229"/>
                <a:gd name="T5" fmla="*/ 2 h 29"/>
                <a:gd name="T6" fmla="*/ 141 w 229"/>
                <a:gd name="T7" fmla="*/ 5 h 29"/>
                <a:gd name="T8" fmla="*/ 102 w 229"/>
                <a:gd name="T9" fmla="*/ 8 h 29"/>
                <a:gd name="T10" fmla="*/ 58 w 229"/>
                <a:gd name="T11" fmla="*/ 10 h 29"/>
                <a:gd name="T12" fmla="*/ 7 w 229"/>
                <a:gd name="T13" fmla="*/ 11 h 29"/>
                <a:gd name="T14" fmla="*/ 2 w 229"/>
                <a:gd name="T15" fmla="*/ 10 h 29"/>
                <a:gd name="T16" fmla="*/ 11 w 229"/>
                <a:gd name="T17" fmla="*/ 27 h 29"/>
                <a:gd name="T18" fmla="*/ 32 w 229"/>
                <a:gd name="T19" fmla="*/ 28 h 29"/>
                <a:gd name="T20" fmla="*/ 104 w 229"/>
                <a:gd name="T21" fmla="*/ 28 h 29"/>
                <a:gd name="T22" fmla="*/ 119 w 229"/>
                <a:gd name="T23" fmla="*/ 27 h 29"/>
                <a:gd name="T24" fmla="*/ 182 w 229"/>
                <a:gd name="T25"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9">
                  <a:moveTo>
                    <a:pt x="208" y="21"/>
                  </a:moveTo>
                  <a:cubicBezTo>
                    <a:pt x="220" y="19"/>
                    <a:pt x="229" y="14"/>
                    <a:pt x="222" y="0"/>
                  </a:cubicBezTo>
                  <a:cubicBezTo>
                    <a:pt x="216" y="2"/>
                    <a:pt x="210" y="2"/>
                    <a:pt x="205" y="2"/>
                  </a:cubicBezTo>
                  <a:cubicBezTo>
                    <a:pt x="183" y="3"/>
                    <a:pt x="162" y="4"/>
                    <a:pt x="141" y="5"/>
                  </a:cubicBezTo>
                  <a:cubicBezTo>
                    <a:pt x="128" y="6"/>
                    <a:pt x="115" y="7"/>
                    <a:pt x="102" y="8"/>
                  </a:cubicBezTo>
                  <a:cubicBezTo>
                    <a:pt x="87" y="9"/>
                    <a:pt x="73" y="9"/>
                    <a:pt x="58" y="10"/>
                  </a:cubicBezTo>
                  <a:cubicBezTo>
                    <a:pt x="41" y="11"/>
                    <a:pt x="24" y="12"/>
                    <a:pt x="7" y="11"/>
                  </a:cubicBezTo>
                  <a:cubicBezTo>
                    <a:pt x="5" y="11"/>
                    <a:pt x="3" y="11"/>
                    <a:pt x="2" y="10"/>
                  </a:cubicBezTo>
                  <a:cubicBezTo>
                    <a:pt x="0" y="18"/>
                    <a:pt x="4" y="26"/>
                    <a:pt x="11" y="27"/>
                  </a:cubicBezTo>
                  <a:cubicBezTo>
                    <a:pt x="18" y="28"/>
                    <a:pt x="25" y="28"/>
                    <a:pt x="32" y="28"/>
                  </a:cubicBezTo>
                  <a:cubicBezTo>
                    <a:pt x="56" y="29"/>
                    <a:pt x="80" y="29"/>
                    <a:pt x="104" y="28"/>
                  </a:cubicBezTo>
                  <a:cubicBezTo>
                    <a:pt x="109" y="27"/>
                    <a:pt x="114" y="27"/>
                    <a:pt x="119" y="27"/>
                  </a:cubicBezTo>
                  <a:cubicBezTo>
                    <a:pt x="140" y="24"/>
                    <a:pt x="161" y="23"/>
                    <a:pt x="182" y="22"/>
                  </a:cubicBezTo>
                </a:path>
              </a:pathLst>
            </a:custGeom>
            <a:solidFill>
              <a:srgbClr val="E5E5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4" name="ïṩ1îḓé">
              <a:extLst>
                <a:ext uri="{FF2B5EF4-FFF2-40B4-BE49-F238E27FC236}">
                  <a16:creationId xmlns:a16="http://schemas.microsoft.com/office/drawing/2014/main" id="{F357D06B-BB6D-A215-61FB-0663B5501670}"/>
                </a:ext>
              </a:extLst>
            </p:cNvPr>
            <p:cNvSpPr/>
            <p:nvPr/>
          </p:nvSpPr>
          <p:spPr bwMode="auto">
            <a:xfrm>
              <a:off x="4946650" y="4641851"/>
              <a:ext cx="727075" cy="39688"/>
            </a:xfrm>
            <a:custGeom>
              <a:avLst/>
              <a:gdLst>
                <a:gd name="T0" fmla="*/ 215 w 220"/>
                <a:gd name="T1" fmla="*/ 0 h 12"/>
                <a:gd name="T2" fmla="*/ 74 w 220"/>
                <a:gd name="T3" fmla="*/ 8 h 12"/>
                <a:gd name="T4" fmla="*/ 0 w 220"/>
                <a:gd name="T5" fmla="*/ 10 h 12"/>
                <a:gd name="T6" fmla="*/ 5 w 220"/>
                <a:gd name="T7" fmla="*/ 11 h 12"/>
                <a:gd name="T8" fmla="*/ 56 w 220"/>
                <a:gd name="T9" fmla="*/ 10 h 12"/>
                <a:gd name="T10" fmla="*/ 100 w 220"/>
                <a:gd name="T11" fmla="*/ 8 h 12"/>
                <a:gd name="T12" fmla="*/ 139 w 220"/>
                <a:gd name="T13" fmla="*/ 5 h 12"/>
                <a:gd name="T14" fmla="*/ 203 w 220"/>
                <a:gd name="T15" fmla="*/ 2 h 12"/>
                <a:gd name="T16" fmla="*/ 220 w 220"/>
                <a:gd name="T17" fmla="*/ 0 h 12"/>
                <a:gd name="T18" fmla="*/ 215 w 220"/>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 h="12">
                  <a:moveTo>
                    <a:pt x="215" y="0"/>
                  </a:moveTo>
                  <a:cubicBezTo>
                    <a:pt x="168" y="2"/>
                    <a:pt x="121" y="5"/>
                    <a:pt x="74" y="8"/>
                  </a:cubicBezTo>
                  <a:cubicBezTo>
                    <a:pt x="49" y="9"/>
                    <a:pt x="25" y="10"/>
                    <a:pt x="0" y="10"/>
                  </a:cubicBezTo>
                  <a:cubicBezTo>
                    <a:pt x="1" y="11"/>
                    <a:pt x="3" y="11"/>
                    <a:pt x="5" y="11"/>
                  </a:cubicBezTo>
                  <a:cubicBezTo>
                    <a:pt x="22" y="12"/>
                    <a:pt x="39" y="11"/>
                    <a:pt x="56" y="10"/>
                  </a:cubicBezTo>
                  <a:cubicBezTo>
                    <a:pt x="71" y="9"/>
                    <a:pt x="85" y="9"/>
                    <a:pt x="100" y="8"/>
                  </a:cubicBezTo>
                  <a:cubicBezTo>
                    <a:pt x="113" y="7"/>
                    <a:pt x="126" y="6"/>
                    <a:pt x="139" y="5"/>
                  </a:cubicBezTo>
                  <a:cubicBezTo>
                    <a:pt x="160" y="4"/>
                    <a:pt x="181" y="3"/>
                    <a:pt x="203" y="2"/>
                  </a:cubicBezTo>
                  <a:cubicBezTo>
                    <a:pt x="208" y="2"/>
                    <a:pt x="214" y="2"/>
                    <a:pt x="220" y="0"/>
                  </a:cubicBezTo>
                  <a:cubicBezTo>
                    <a:pt x="218" y="0"/>
                    <a:pt x="217" y="0"/>
                    <a:pt x="215" y="0"/>
                  </a:cubicBezTo>
                  <a:close/>
                </a:path>
              </a:pathLst>
            </a:custGeom>
            <a:solidFill>
              <a:srgbClr val="A29F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5" name="íŝļîḓê">
              <a:extLst>
                <a:ext uri="{FF2B5EF4-FFF2-40B4-BE49-F238E27FC236}">
                  <a16:creationId xmlns:a16="http://schemas.microsoft.com/office/drawing/2014/main" id="{C332D276-039E-4485-BCD5-7EBD2DDCA80C}"/>
                </a:ext>
              </a:extLst>
            </p:cNvPr>
            <p:cNvSpPr/>
            <p:nvPr/>
          </p:nvSpPr>
          <p:spPr bwMode="auto">
            <a:xfrm>
              <a:off x="4554538" y="3579813"/>
              <a:ext cx="419100" cy="222250"/>
            </a:xfrm>
            <a:custGeom>
              <a:avLst/>
              <a:gdLst>
                <a:gd name="T0" fmla="*/ 8 w 127"/>
                <a:gd name="T1" fmla="*/ 65 h 67"/>
                <a:gd name="T2" fmla="*/ 11 w 127"/>
                <a:gd name="T3" fmla="*/ 63 h 67"/>
                <a:gd name="T4" fmla="*/ 22 w 127"/>
                <a:gd name="T5" fmla="*/ 54 h 67"/>
                <a:gd name="T6" fmla="*/ 52 w 127"/>
                <a:gd name="T7" fmla="*/ 37 h 67"/>
                <a:gd name="T8" fmla="*/ 105 w 127"/>
                <a:gd name="T9" fmla="*/ 16 h 67"/>
                <a:gd name="T10" fmla="*/ 123 w 127"/>
                <a:gd name="T11" fmla="*/ 8 h 67"/>
                <a:gd name="T12" fmla="*/ 126 w 127"/>
                <a:gd name="T13" fmla="*/ 3 h 67"/>
                <a:gd name="T14" fmla="*/ 122 w 127"/>
                <a:gd name="T15" fmla="*/ 0 h 67"/>
                <a:gd name="T16" fmla="*/ 115 w 127"/>
                <a:gd name="T17" fmla="*/ 3 h 67"/>
                <a:gd name="T18" fmla="*/ 61 w 127"/>
                <a:gd name="T19" fmla="*/ 23 h 67"/>
                <a:gd name="T20" fmla="*/ 25 w 127"/>
                <a:gd name="T21" fmla="*/ 42 h 67"/>
                <a:gd name="T22" fmla="*/ 3 w 127"/>
                <a:gd name="T23" fmla="*/ 58 h 67"/>
                <a:gd name="T24" fmla="*/ 2 w 127"/>
                <a:gd name="T25" fmla="*/ 65 h 67"/>
                <a:gd name="T26" fmla="*/ 8 w 127"/>
                <a:gd name="T27" fmla="*/ 6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67">
                  <a:moveTo>
                    <a:pt x="8" y="65"/>
                  </a:moveTo>
                  <a:cubicBezTo>
                    <a:pt x="9" y="64"/>
                    <a:pt x="10" y="64"/>
                    <a:pt x="11" y="63"/>
                  </a:cubicBezTo>
                  <a:cubicBezTo>
                    <a:pt x="14" y="59"/>
                    <a:pt x="18" y="57"/>
                    <a:pt x="22" y="54"/>
                  </a:cubicBezTo>
                  <a:cubicBezTo>
                    <a:pt x="32" y="48"/>
                    <a:pt x="42" y="41"/>
                    <a:pt x="52" y="37"/>
                  </a:cubicBezTo>
                  <a:cubicBezTo>
                    <a:pt x="70" y="30"/>
                    <a:pt x="88" y="25"/>
                    <a:pt x="105" y="16"/>
                  </a:cubicBezTo>
                  <a:cubicBezTo>
                    <a:pt x="111" y="13"/>
                    <a:pt x="117" y="11"/>
                    <a:pt x="123" y="8"/>
                  </a:cubicBezTo>
                  <a:cubicBezTo>
                    <a:pt x="125" y="7"/>
                    <a:pt x="127" y="5"/>
                    <a:pt x="126" y="3"/>
                  </a:cubicBezTo>
                  <a:cubicBezTo>
                    <a:pt x="125" y="1"/>
                    <a:pt x="123" y="1"/>
                    <a:pt x="122" y="0"/>
                  </a:cubicBezTo>
                  <a:cubicBezTo>
                    <a:pt x="119" y="1"/>
                    <a:pt x="117" y="2"/>
                    <a:pt x="115" y="3"/>
                  </a:cubicBezTo>
                  <a:cubicBezTo>
                    <a:pt x="97" y="9"/>
                    <a:pt x="79" y="16"/>
                    <a:pt x="61" y="23"/>
                  </a:cubicBezTo>
                  <a:cubicBezTo>
                    <a:pt x="49" y="28"/>
                    <a:pt x="36" y="33"/>
                    <a:pt x="25" y="42"/>
                  </a:cubicBezTo>
                  <a:cubicBezTo>
                    <a:pt x="18" y="47"/>
                    <a:pt x="9" y="51"/>
                    <a:pt x="3" y="58"/>
                  </a:cubicBezTo>
                  <a:cubicBezTo>
                    <a:pt x="2" y="60"/>
                    <a:pt x="0" y="62"/>
                    <a:pt x="2" y="65"/>
                  </a:cubicBezTo>
                  <a:cubicBezTo>
                    <a:pt x="3" y="67"/>
                    <a:pt x="6" y="66"/>
                    <a:pt x="8" y="65"/>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 name="ïṡ1íḓè">
              <a:extLst>
                <a:ext uri="{FF2B5EF4-FFF2-40B4-BE49-F238E27FC236}">
                  <a16:creationId xmlns:a16="http://schemas.microsoft.com/office/drawing/2014/main" id="{4860491E-B54A-5C7C-5FCD-C0831FCADB34}"/>
                </a:ext>
              </a:extLst>
            </p:cNvPr>
            <p:cNvSpPr/>
            <p:nvPr/>
          </p:nvSpPr>
          <p:spPr bwMode="auto">
            <a:xfrm>
              <a:off x="5618163" y="3554413"/>
              <a:ext cx="254000" cy="180975"/>
            </a:xfrm>
            <a:custGeom>
              <a:avLst/>
              <a:gdLst>
                <a:gd name="T0" fmla="*/ 12 w 77"/>
                <a:gd name="T1" fmla="*/ 16 h 55"/>
                <a:gd name="T2" fmla="*/ 54 w 77"/>
                <a:gd name="T3" fmla="*/ 42 h 55"/>
                <a:gd name="T4" fmla="*/ 70 w 77"/>
                <a:gd name="T5" fmla="*/ 53 h 55"/>
                <a:gd name="T6" fmla="*/ 76 w 77"/>
                <a:gd name="T7" fmla="*/ 53 h 55"/>
                <a:gd name="T8" fmla="*/ 75 w 77"/>
                <a:gd name="T9" fmla="*/ 46 h 55"/>
                <a:gd name="T10" fmla="*/ 54 w 77"/>
                <a:gd name="T11" fmla="*/ 27 h 55"/>
                <a:gd name="T12" fmla="*/ 39 w 77"/>
                <a:gd name="T13" fmla="*/ 18 h 55"/>
                <a:gd name="T14" fmla="*/ 13 w 77"/>
                <a:gd name="T15" fmla="*/ 2 h 55"/>
                <a:gd name="T16" fmla="*/ 6 w 77"/>
                <a:gd name="T17" fmla="*/ 0 h 55"/>
                <a:gd name="T18" fmla="*/ 1 w 77"/>
                <a:gd name="T19" fmla="*/ 2 h 55"/>
                <a:gd name="T20" fmla="*/ 3 w 77"/>
                <a:gd name="T21" fmla="*/ 8 h 55"/>
                <a:gd name="T22" fmla="*/ 12 w 77"/>
                <a:gd name="T23" fmla="*/ 1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55">
                  <a:moveTo>
                    <a:pt x="12" y="16"/>
                  </a:moveTo>
                  <a:cubicBezTo>
                    <a:pt x="26" y="24"/>
                    <a:pt x="39" y="34"/>
                    <a:pt x="54" y="42"/>
                  </a:cubicBezTo>
                  <a:cubicBezTo>
                    <a:pt x="59" y="46"/>
                    <a:pt x="64" y="51"/>
                    <a:pt x="70" y="53"/>
                  </a:cubicBezTo>
                  <a:cubicBezTo>
                    <a:pt x="72" y="54"/>
                    <a:pt x="74" y="55"/>
                    <a:pt x="76" y="53"/>
                  </a:cubicBezTo>
                  <a:cubicBezTo>
                    <a:pt x="77" y="50"/>
                    <a:pt x="76" y="49"/>
                    <a:pt x="75" y="46"/>
                  </a:cubicBezTo>
                  <a:cubicBezTo>
                    <a:pt x="70" y="38"/>
                    <a:pt x="62" y="32"/>
                    <a:pt x="54" y="27"/>
                  </a:cubicBezTo>
                  <a:cubicBezTo>
                    <a:pt x="49" y="24"/>
                    <a:pt x="44" y="21"/>
                    <a:pt x="39" y="18"/>
                  </a:cubicBezTo>
                  <a:cubicBezTo>
                    <a:pt x="31" y="12"/>
                    <a:pt x="21" y="8"/>
                    <a:pt x="13" y="2"/>
                  </a:cubicBezTo>
                  <a:cubicBezTo>
                    <a:pt x="11" y="1"/>
                    <a:pt x="9" y="0"/>
                    <a:pt x="6" y="0"/>
                  </a:cubicBezTo>
                  <a:cubicBezTo>
                    <a:pt x="4" y="0"/>
                    <a:pt x="2" y="0"/>
                    <a:pt x="1" y="2"/>
                  </a:cubicBezTo>
                  <a:cubicBezTo>
                    <a:pt x="0" y="4"/>
                    <a:pt x="1" y="6"/>
                    <a:pt x="3" y="8"/>
                  </a:cubicBezTo>
                  <a:cubicBezTo>
                    <a:pt x="6" y="11"/>
                    <a:pt x="8" y="13"/>
                    <a:pt x="12" y="16"/>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îṥḻíḍê">
              <a:extLst>
                <a:ext uri="{FF2B5EF4-FFF2-40B4-BE49-F238E27FC236}">
                  <a16:creationId xmlns:a16="http://schemas.microsoft.com/office/drawing/2014/main" id="{357B764D-09FB-C468-C25C-07F9BF3A2DA6}"/>
                </a:ext>
              </a:extLst>
            </p:cNvPr>
            <p:cNvSpPr/>
            <p:nvPr/>
          </p:nvSpPr>
          <p:spPr bwMode="auto">
            <a:xfrm>
              <a:off x="6257925" y="2124076"/>
              <a:ext cx="65088" cy="33338"/>
            </a:xfrm>
            <a:custGeom>
              <a:avLst/>
              <a:gdLst>
                <a:gd name="T0" fmla="*/ 3 w 20"/>
                <a:gd name="T1" fmla="*/ 7 h 10"/>
                <a:gd name="T2" fmla="*/ 15 w 20"/>
                <a:gd name="T3" fmla="*/ 10 h 10"/>
                <a:gd name="T4" fmla="*/ 19 w 20"/>
                <a:gd name="T5" fmla="*/ 9 h 10"/>
                <a:gd name="T6" fmla="*/ 18 w 20"/>
                <a:gd name="T7" fmla="*/ 5 h 10"/>
                <a:gd name="T8" fmla="*/ 10 w 20"/>
                <a:gd name="T9" fmla="*/ 0 h 10"/>
                <a:gd name="T10" fmla="*/ 3 w 20"/>
                <a:gd name="T11" fmla="*/ 2 h 10"/>
                <a:gd name="T12" fmla="*/ 0 w 20"/>
                <a:gd name="T13" fmla="*/ 5 h 10"/>
                <a:gd name="T14" fmla="*/ 3 w 20"/>
                <a:gd name="T15" fmla="*/ 7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0">
                  <a:moveTo>
                    <a:pt x="3" y="7"/>
                  </a:moveTo>
                  <a:cubicBezTo>
                    <a:pt x="7" y="8"/>
                    <a:pt x="11" y="7"/>
                    <a:pt x="15" y="10"/>
                  </a:cubicBezTo>
                  <a:cubicBezTo>
                    <a:pt x="16" y="10"/>
                    <a:pt x="18" y="10"/>
                    <a:pt x="19" y="9"/>
                  </a:cubicBezTo>
                  <a:cubicBezTo>
                    <a:pt x="20" y="7"/>
                    <a:pt x="19" y="6"/>
                    <a:pt x="18" y="5"/>
                  </a:cubicBezTo>
                  <a:cubicBezTo>
                    <a:pt x="16" y="2"/>
                    <a:pt x="14" y="0"/>
                    <a:pt x="10" y="0"/>
                  </a:cubicBezTo>
                  <a:cubicBezTo>
                    <a:pt x="7" y="0"/>
                    <a:pt x="5" y="0"/>
                    <a:pt x="3" y="2"/>
                  </a:cubicBezTo>
                  <a:cubicBezTo>
                    <a:pt x="1" y="3"/>
                    <a:pt x="0" y="3"/>
                    <a:pt x="0" y="5"/>
                  </a:cubicBezTo>
                  <a:cubicBezTo>
                    <a:pt x="0" y="7"/>
                    <a:pt x="2" y="7"/>
                    <a:pt x="3" y="7"/>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 name="îṩ1iḋé">
              <a:extLst>
                <a:ext uri="{FF2B5EF4-FFF2-40B4-BE49-F238E27FC236}">
                  <a16:creationId xmlns:a16="http://schemas.microsoft.com/office/drawing/2014/main" id="{02E7D3A6-5A6D-1307-7FC4-93E85811D0A3}"/>
                </a:ext>
              </a:extLst>
            </p:cNvPr>
            <p:cNvSpPr/>
            <p:nvPr/>
          </p:nvSpPr>
          <p:spPr bwMode="auto">
            <a:xfrm>
              <a:off x="6313488" y="2200276"/>
              <a:ext cx="30163" cy="39688"/>
            </a:xfrm>
            <a:custGeom>
              <a:avLst/>
              <a:gdLst>
                <a:gd name="T0" fmla="*/ 1 w 9"/>
                <a:gd name="T1" fmla="*/ 5 h 12"/>
                <a:gd name="T2" fmla="*/ 5 w 9"/>
                <a:gd name="T3" fmla="*/ 12 h 12"/>
                <a:gd name="T4" fmla="*/ 9 w 9"/>
                <a:gd name="T5" fmla="*/ 6 h 12"/>
                <a:gd name="T6" fmla="*/ 4 w 9"/>
                <a:gd name="T7" fmla="*/ 0 h 12"/>
                <a:gd name="T8" fmla="*/ 1 w 9"/>
                <a:gd name="T9" fmla="*/ 5 h 12"/>
              </a:gdLst>
              <a:ahLst/>
              <a:cxnLst>
                <a:cxn ang="0">
                  <a:pos x="T0" y="T1"/>
                </a:cxn>
                <a:cxn ang="0">
                  <a:pos x="T2" y="T3"/>
                </a:cxn>
                <a:cxn ang="0">
                  <a:pos x="T4" y="T5"/>
                </a:cxn>
                <a:cxn ang="0">
                  <a:pos x="T6" y="T7"/>
                </a:cxn>
                <a:cxn ang="0">
                  <a:pos x="T8" y="T9"/>
                </a:cxn>
              </a:cxnLst>
              <a:rect l="0" t="0" r="r" b="b"/>
              <a:pathLst>
                <a:path w="9" h="12">
                  <a:moveTo>
                    <a:pt x="1" y="5"/>
                  </a:moveTo>
                  <a:cubicBezTo>
                    <a:pt x="1" y="8"/>
                    <a:pt x="0" y="12"/>
                    <a:pt x="5" y="12"/>
                  </a:cubicBezTo>
                  <a:cubicBezTo>
                    <a:pt x="9" y="12"/>
                    <a:pt x="9" y="9"/>
                    <a:pt x="9" y="6"/>
                  </a:cubicBezTo>
                  <a:cubicBezTo>
                    <a:pt x="9" y="3"/>
                    <a:pt x="8" y="0"/>
                    <a:pt x="4" y="0"/>
                  </a:cubicBezTo>
                  <a:cubicBezTo>
                    <a:pt x="0" y="0"/>
                    <a:pt x="0" y="2"/>
                    <a:pt x="1" y="5"/>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 name="ïṧļïḍé">
              <a:extLst>
                <a:ext uri="{FF2B5EF4-FFF2-40B4-BE49-F238E27FC236}">
                  <a16:creationId xmlns:a16="http://schemas.microsoft.com/office/drawing/2014/main" id="{A5BE1950-A809-CA32-B233-BFF6A621B1BB}"/>
                </a:ext>
              </a:extLst>
            </p:cNvPr>
            <p:cNvSpPr/>
            <p:nvPr/>
          </p:nvSpPr>
          <p:spPr bwMode="auto">
            <a:xfrm>
              <a:off x="4237038" y="2090738"/>
              <a:ext cx="87313" cy="95250"/>
            </a:xfrm>
            <a:custGeom>
              <a:avLst/>
              <a:gdLst>
                <a:gd name="T0" fmla="*/ 5 w 26"/>
                <a:gd name="T1" fmla="*/ 29 h 29"/>
                <a:gd name="T2" fmla="*/ 10 w 26"/>
                <a:gd name="T3" fmla="*/ 24 h 29"/>
                <a:gd name="T4" fmla="*/ 22 w 26"/>
                <a:gd name="T5" fmla="*/ 9 h 29"/>
                <a:gd name="T6" fmla="*/ 23 w 26"/>
                <a:gd name="T7" fmla="*/ 8 h 29"/>
                <a:gd name="T8" fmla="*/ 25 w 26"/>
                <a:gd name="T9" fmla="*/ 3 h 29"/>
                <a:gd name="T10" fmla="*/ 19 w 26"/>
                <a:gd name="T11" fmla="*/ 0 h 29"/>
                <a:gd name="T12" fmla="*/ 1 w 26"/>
                <a:gd name="T13" fmla="*/ 21 h 29"/>
                <a:gd name="T14" fmla="*/ 5 w 26"/>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9">
                  <a:moveTo>
                    <a:pt x="5" y="29"/>
                  </a:moveTo>
                  <a:cubicBezTo>
                    <a:pt x="8" y="29"/>
                    <a:pt x="10" y="26"/>
                    <a:pt x="10" y="24"/>
                  </a:cubicBezTo>
                  <a:cubicBezTo>
                    <a:pt x="11" y="16"/>
                    <a:pt x="15" y="11"/>
                    <a:pt x="22" y="9"/>
                  </a:cubicBezTo>
                  <a:cubicBezTo>
                    <a:pt x="22" y="9"/>
                    <a:pt x="22" y="9"/>
                    <a:pt x="23" y="8"/>
                  </a:cubicBezTo>
                  <a:cubicBezTo>
                    <a:pt x="24" y="7"/>
                    <a:pt x="26" y="6"/>
                    <a:pt x="25" y="3"/>
                  </a:cubicBezTo>
                  <a:cubicBezTo>
                    <a:pt x="24" y="1"/>
                    <a:pt x="22" y="0"/>
                    <a:pt x="19" y="0"/>
                  </a:cubicBezTo>
                  <a:cubicBezTo>
                    <a:pt x="11" y="2"/>
                    <a:pt x="0" y="10"/>
                    <a:pt x="1" y="21"/>
                  </a:cubicBezTo>
                  <a:cubicBezTo>
                    <a:pt x="1" y="24"/>
                    <a:pt x="1" y="28"/>
                    <a:pt x="5" y="29"/>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 name="išļiḑé">
              <a:extLst>
                <a:ext uri="{FF2B5EF4-FFF2-40B4-BE49-F238E27FC236}">
                  <a16:creationId xmlns:a16="http://schemas.microsoft.com/office/drawing/2014/main" id="{B8FC0658-50E2-060B-6C58-22CA9D80DF51}"/>
                </a:ext>
              </a:extLst>
            </p:cNvPr>
            <p:cNvSpPr/>
            <p:nvPr/>
          </p:nvSpPr>
          <p:spPr bwMode="auto">
            <a:xfrm>
              <a:off x="5227638" y="1536701"/>
              <a:ext cx="234950" cy="60325"/>
            </a:xfrm>
            <a:custGeom>
              <a:avLst/>
              <a:gdLst>
                <a:gd name="T0" fmla="*/ 53 w 71"/>
                <a:gd name="T1" fmla="*/ 12 h 18"/>
                <a:gd name="T2" fmla="*/ 65 w 71"/>
                <a:gd name="T3" fmla="*/ 15 h 18"/>
                <a:gd name="T4" fmla="*/ 70 w 71"/>
                <a:gd name="T5" fmla="*/ 13 h 18"/>
                <a:gd name="T6" fmla="*/ 69 w 71"/>
                <a:gd name="T7" fmla="*/ 9 h 18"/>
                <a:gd name="T8" fmla="*/ 61 w 71"/>
                <a:gd name="T9" fmla="*/ 3 h 18"/>
                <a:gd name="T10" fmla="*/ 40 w 71"/>
                <a:gd name="T11" fmla="*/ 0 h 18"/>
                <a:gd name="T12" fmla="*/ 30 w 71"/>
                <a:gd name="T13" fmla="*/ 1 h 18"/>
                <a:gd name="T14" fmla="*/ 3 w 71"/>
                <a:gd name="T15" fmla="*/ 13 h 18"/>
                <a:gd name="T16" fmla="*/ 1 w 71"/>
                <a:gd name="T17" fmla="*/ 17 h 18"/>
                <a:gd name="T18" fmla="*/ 5 w 71"/>
                <a:gd name="T19" fmla="*/ 17 h 18"/>
                <a:gd name="T20" fmla="*/ 18 w 71"/>
                <a:gd name="T21" fmla="*/ 12 h 18"/>
                <a:gd name="T22" fmla="*/ 53 w 71"/>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18">
                  <a:moveTo>
                    <a:pt x="53" y="12"/>
                  </a:moveTo>
                  <a:cubicBezTo>
                    <a:pt x="57" y="13"/>
                    <a:pt x="61" y="14"/>
                    <a:pt x="65" y="15"/>
                  </a:cubicBezTo>
                  <a:cubicBezTo>
                    <a:pt x="67" y="16"/>
                    <a:pt x="69" y="15"/>
                    <a:pt x="70" y="13"/>
                  </a:cubicBezTo>
                  <a:cubicBezTo>
                    <a:pt x="71" y="12"/>
                    <a:pt x="70" y="10"/>
                    <a:pt x="69" y="9"/>
                  </a:cubicBezTo>
                  <a:cubicBezTo>
                    <a:pt x="67" y="6"/>
                    <a:pt x="64" y="4"/>
                    <a:pt x="61" y="3"/>
                  </a:cubicBezTo>
                  <a:cubicBezTo>
                    <a:pt x="54" y="0"/>
                    <a:pt x="47" y="0"/>
                    <a:pt x="40" y="0"/>
                  </a:cubicBezTo>
                  <a:cubicBezTo>
                    <a:pt x="37" y="0"/>
                    <a:pt x="34" y="0"/>
                    <a:pt x="30" y="1"/>
                  </a:cubicBezTo>
                  <a:cubicBezTo>
                    <a:pt x="20" y="2"/>
                    <a:pt x="10" y="5"/>
                    <a:pt x="3" y="13"/>
                  </a:cubicBezTo>
                  <a:cubicBezTo>
                    <a:pt x="2" y="14"/>
                    <a:pt x="0" y="15"/>
                    <a:pt x="1" y="17"/>
                  </a:cubicBezTo>
                  <a:cubicBezTo>
                    <a:pt x="2" y="18"/>
                    <a:pt x="4" y="17"/>
                    <a:pt x="5" y="17"/>
                  </a:cubicBezTo>
                  <a:cubicBezTo>
                    <a:pt x="10" y="15"/>
                    <a:pt x="14" y="13"/>
                    <a:pt x="18" y="12"/>
                  </a:cubicBezTo>
                  <a:cubicBezTo>
                    <a:pt x="30" y="8"/>
                    <a:pt x="42" y="9"/>
                    <a:pt x="53" y="12"/>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 name="iṣľiḑe">
              <a:extLst>
                <a:ext uri="{FF2B5EF4-FFF2-40B4-BE49-F238E27FC236}">
                  <a16:creationId xmlns:a16="http://schemas.microsoft.com/office/drawing/2014/main" id="{3205608B-6851-3488-8672-B345B7B8345C}"/>
                </a:ext>
              </a:extLst>
            </p:cNvPr>
            <p:cNvSpPr/>
            <p:nvPr/>
          </p:nvSpPr>
          <p:spPr bwMode="auto">
            <a:xfrm>
              <a:off x="5334000" y="1597026"/>
              <a:ext cx="33338" cy="28575"/>
            </a:xfrm>
            <a:custGeom>
              <a:avLst/>
              <a:gdLst>
                <a:gd name="T0" fmla="*/ 4 w 10"/>
                <a:gd name="T1" fmla="*/ 0 h 9"/>
                <a:gd name="T2" fmla="*/ 0 w 10"/>
                <a:gd name="T3" fmla="*/ 5 h 9"/>
                <a:gd name="T4" fmla="*/ 5 w 10"/>
                <a:gd name="T5" fmla="*/ 9 h 9"/>
                <a:gd name="T6" fmla="*/ 10 w 10"/>
                <a:gd name="T7" fmla="*/ 5 h 9"/>
                <a:gd name="T8" fmla="*/ 4 w 10"/>
                <a:gd name="T9" fmla="*/ 0 h 9"/>
              </a:gdLst>
              <a:ahLst/>
              <a:cxnLst>
                <a:cxn ang="0">
                  <a:pos x="T0" y="T1"/>
                </a:cxn>
                <a:cxn ang="0">
                  <a:pos x="T2" y="T3"/>
                </a:cxn>
                <a:cxn ang="0">
                  <a:pos x="T4" y="T5"/>
                </a:cxn>
                <a:cxn ang="0">
                  <a:pos x="T6" y="T7"/>
                </a:cxn>
                <a:cxn ang="0">
                  <a:pos x="T8" y="T9"/>
                </a:cxn>
              </a:cxnLst>
              <a:rect l="0" t="0" r="r" b="b"/>
              <a:pathLst>
                <a:path w="10" h="9">
                  <a:moveTo>
                    <a:pt x="4" y="0"/>
                  </a:moveTo>
                  <a:cubicBezTo>
                    <a:pt x="1" y="0"/>
                    <a:pt x="0" y="2"/>
                    <a:pt x="0" y="5"/>
                  </a:cubicBezTo>
                  <a:cubicBezTo>
                    <a:pt x="0" y="7"/>
                    <a:pt x="2" y="9"/>
                    <a:pt x="5" y="9"/>
                  </a:cubicBezTo>
                  <a:cubicBezTo>
                    <a:pt x="7" y="9"/>
                    <a:pt x="10" y="8"/>
                    <a:pt x="10" y="5"/>
                  </a:cubicBezTo>
                  <a:cubicBezTo>
                    <a:pt x="10" y="1"/>
                    <a:pt x="7" y="1"/>
                    <a:pt x="4" y="0"/>
                  </a:cubicBez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íṥlíďê">
              <a:extLst>
                <a:ext uri="{FF2B5EF4-FFF2-40B4-BE49-F238E27FC236}">
                  <a16:creationId xmlns:a16="http://schemas.microsoft.com/office/drawing/2014/main" id="{ADD502FE-6802-16FF-2B75-AAEE8AD8713D}"/>
                </a:ext>
              </a:extLst>
            </p:cNvPr>
            <p:cNvSpPr/>
            <p:nvPr/>
          </p:nvSpPr>
          <p:spPr bwMode="auto">
            <a:xfrm>
              <a:off x="4187825" y="4243388"/>
              <a:ext cx="85725" cy="111125"/>
            </a:xfrm>
            <a:custGeom>
              <a:avLst/>
              <a:gdLst>
                <a:gd name="T0" fmla="*/ 5 w 26"/>
                <a:gd name="T1" fmla="*/ 33 h 34"/>
                <a:gd name="T2" fmla="*/ 8 w 26"/>
                <a:gd name="T3" fmla="*/ 31 h 34"/>
                <a:gd name="T4" fmla="*/ 25 w 26"/>
                <a:gd name="T5" fmla="*/ 5 h 34"/>
                <a:gd name="T6" fmla="*/ 24 w 26"/>
                <a:gd name="T7" fmla="*/ 1 h 34"/>
                <a:gd name="T8" fmla="*/ 19 w 26"/>
                <a:gd name="T9" fmla="*/ 2 h 34"/>
                <a:gd name="T10" fmla="*/ 7 w 26"/>
                <a:gd name="T11" fmla="*/ 18 h 34"/>
                <a:gd name="T12" fmla="*/ 1 w 26"/>
                <a:gd name="T13" fmla="*/ 29 h 34"/>
                <a:gd name="T14" fmla="*/ 5 w 26"/>
                <a:gd name="T15" fmla="*/ 33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4">
                  <a:moveTo>
                    <a:pt x="5" y="33"/>
                  </a:moveTo>
                  <a:cubicBezTo>
                    <a:pt x="6" y="33"/>
                    <a:pt x="7" y="32"/>
                    <a:pt x="8" y="31"/>
                  </a:cubicBezTo>
                  <a:cubicBezTo>
                    <a:pt x="14" y="23"/>
                    <a:pt x="20" y="14"/>
                    <a:pt x="25" y="5"/>
                  </a:cubicBezTo>
                  <a:cubicBezTo>
                    <a:pt x="26" y="3"/>
                    <a:pt x="26" y="2"/>
                    <a:pt x="24" y="1"/>
                  </a:cubicBezTo>
                  <a:cubicBezTo>
                    <a:pt x="22" y="0"/>
                    <a:pt x="21" y="1"/>
                    <a:pt x="19" y="2"/>
                  </a:cubicBezTo>
                  <a:cubicBezTo>
                    <a:pt x="15" y="7"/>
                    <a:pt x="11" y="12"/>
                    <a:pt x="7" y="18"/>
                  </a:cubicBezTo>
                  <a:cubicBezTo>
                    <a:pt x="5" y="22"/>
                    <a:pt x="2" y="25"/>
                    <a:pt x="1" y="29"/>
                  </a:cubicBezTo>
                  <a:cubicBezTo>
                    <a:pt x="0" y="32"/>
                    <a:pt x="2" y="34"/>
                    <a:pt x="5" y="33"/>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ïṡ1ídè">
              <a:extLst>
                <a:ext uri="{FF2B5EF4-FFF2-40B4-BE49-F238E27FC236}">
                  <a16:creationId xmlns:a16="http://schemas.microsoft.com/office/drawing/2014/main" id="{C06A93D6-D8EE-02F7-E8ED-7E96E55E91D8}"/>
                </a:ext>
              </a:extLst>
            </p:cNvPr>
            <p:cNvSpPr/>
            <p:nvPr/>
          </p:nvSpPr>
          <p:spPr bwMode="auto">
            <a:xfrm>
              <a:off x="5276850" y="1119188"/>
              <a:ext cx="125413" cy="61913"/>
            </a:xfrm>
            <a:custGeom>
              <a:avLst/>
              <a:gdLst>
                <a:gd name="T0" fmla="*/ 2 w 38"/>
                <a:gd name="T1" fmla="*/ 17 h 19"/>
                <a:gd name="T2" fmla="*/ 8 w 38"/>
                <a:gd name="T3" fmla="*/ 16 h 19"/>
                <a:gd name="T4" fmla="*/ 16 w 38"/>
                <a:gd name="T5" fmla="*/ 10 h 19"/>
                <a:gd name="T6" fmla="*/ 30 w 38"/>
                <a:gd name="T7" fmla="*/ 10 h 19"/>
                <a:gd name="T8" fmla="*/ 37 w 38"/>
                <a:gd name="T9" fmla="*/ 7 h 19"/>
                <a:gd name="T10" fmla="*/ 33 w 38"/>
                <a:gd name="T11" fmla="*/ 1 h 19"/>
                <a:gd name="T12" fmla="*/ 25 w 38"/>
                <a:gd name="T13" fmla="*/ 0 h 19"/>
                <a:gd name="T14" fmla="*/ 3 w 38"/>
                <a:gd name="T15" fmla="*/ 11 h 19"/>
                <a:gd name="T16" fmla="*/ 2 w 38"/>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9">
                  <a:moveTo>
                    <a:pt x="2" y="17"/>
                  </a:moveTo>
                  <a:cubicBezTo>
                    <a:pt x="5" y="19"/>
                    <a:pt x="6" y="17"/>
                    <a:pt x="8" y="16"/>
                  </a:cubicBezTo>
                  <a:cubicBezTo>
                    <a:pt x="10" y="14"/>
                    <a:pt x="12" y="11"/>
                    <a:pt x="16" y="10"/>
                  </a:cubicBezTo>
                  <a:cubicBezTo>
                    <a:pt x="20" y="8"/>
                    <a:pt x="25" y="8"/>
                    <a:pt x="30" y="10"/>
                  </a:cubicBezTo>
                  <a:cubicBezTo>
                    <a:pt x="33" y="11"/>
                    <a:pt x="36" y="10"/>
                    <a:pt x="37" y="7"/>
                  </a:cubicBezTo>
                  <a:cubicBezTo>
                    <a:pt x="38" y="3"/>
                    <a:pt x="35" y="2"/>
                    <a:pt x="33" y="1"/>
                  </a:cubicBezTo>
                  <a:cubicBezTo>
                    <a:pt x="30" y="0"/>
                    <a:pt x="28" y="0"/>
                    <a:pt x="25" y="0"/>
                  </a:cubicBezTo>
                  <a:cubicBezTo>
                    <a:pt x="16" y="0"/>
                    <a:pt x="8" y="3"/>
                    <a:pt x="3" y="11"/>
                  </a:cubicBezTo>
                  <a:cubicBezTo>
                    <a:pt x="1" y="13"/>
                    <a:pt x="0" y="16"/>
                    <a:pt x="2" y="17"/>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 name="íṡľïḑê">
              <a:extLst>
                <a:ext uri="{FF2B5EF4-FFF2-40B4-BE49-F238E27FC236}">
                  <a16:creationId xmlns:a16="http://schemas.microsoft.com/office/drawing/2014/main" id="{DB39653E-F145-67C8-2077-A8224A34E29C}"/>
                </a:ext>
              </a:extLst>
            </p:cNvPr>
            <p:cNvSpPr/>
            <p:nvPr/>
          </p:nvSpPr>
          <p:spPr bwMode="auto">
            <a:xfrm>
              <a:off x="5367338" y="1165226"/>
              <a:ext cx="31750" cy="31750"/>
            </a:xfrm>
            <a:custGeom>
              <a:avLst/>
              <a:gdLst>
                <a:gd name="T0" fmla="*/ 5 w 10"/>
                <a:gd name="T1" fmla="*/ 0 h 10"/>
                <a:gd name="T2" fmla="*/ 0 w 10"/>
                <a:gd name="T3" fmla="*/ 5 h 10"/>
                <a:gd name="T4" fmla="*/ 5 w 10"/>
                <a:gd name="T5" fmla="*/ 10 h 10"/>
                <a:gd name="T6" fmla="*/ 9 w 10"/>
                <a:gd name="T7" fmla="*/ 5 h 10"/>
                <a:gd name="T8" fmla="*/ 5 w 10"/>
                <a:gd name="T9" fmla="*/ 0 h 10"/>
              </a:gdLst>
              <a:ahLst/>
              <a:cxnLst>
                <a:cxn ang="0">
                  <a:pos x="T0" y="T1"/>
                </a:cxn>
                <a:cxn ang="0">
                  <a:pos x="T2" y="T3"/>
                </a:cxn>
                <a:cxn ang="0">
                  <a:pos x="T4" y="T5"/>
                </a:cxn>
                <a:cxn ang="0">
                  <a:pos x="T6" y="T7"/>
                </a:cxn>
                <a:cxn ang="0">
                  <a:pos x="T8" y="T9"/>
                </a:cxn>
              </a:cxnLst>
              <a:rect l="0" t="0" r="r" b="b"/>
              <a:pathLst>
                <a:path w="10" h="10">
                  <a:moveTo>
                    <a:pt x="5" y="0"/>
                  </a:moveTo>
                  <a:cubicBezTo>
                    <a:pt x="2" y="0"/>
                    <a:pt x="0" y="2"/>
                    <a:pt x="0" y="5"/>
                  </a:cubicBezTo>
                  <a:cubicBezTo>
                    <a:pt x="0" y="7"/>
                    <a:pt x="2" y="9"/>
                    <a:pt x="5" y="10"/>
                  </a:cubicBezTo>
                  <a:cubicBezTo>
                    <a:pt x="8" y="10"/>
                    <a:pt x="10" y="8"/>
                    <a:pt x="9" y="5"/>
                  </a:cubicBezTo>
                  <a:cubicBezTo>
                    <a:pt x="9" y="2"/>
                    <a:pt x="8" y="0"/>
                    <a:pt x="5" y="0"/>
                  </a:cubicBez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 name="íşḻíḋê">
              <a:extLst>
                <a:ext uri="{FF2B5EF4-FFF2-40B4-BE49-F238E27FC236}">
                  <a16:creationId xmlns:a16="http://schemas.microsoft.com/office/drawing/2014/main" id="{CF00FF30-8619-F340-504D-3915E5FA78FC}"/>
                </a:ext>
              </a:extLst>
            </p:cNvPr>
            <p:cNvSpPr/>
            <p:nvPr/>
          </p:nvSpPr>
          <p:spPr bwMode="auto">
            <a:xfrm>
              <a:off x="4062413" y="4460876"/>
              <a:ext cx="79375" cy="114300"/>
            </a:xfrm>
            <a:custGeom>
              <a:avLst/>
              <a:gdLst>
                <a:gd name="T0" fmla="*/ 1 w 24"/>
                <a:gd name="T1" fmla="*/ 34 h 35"/>
                <a:gd name="T2" fmla="*/ 6 w 24"/>
                <a:gd name="T3" fmla="*/ 33 h 35"/>
                <a:gd name="T4" fmla="*/ 23 w 24"/>
                <a:gd name="T5" fmla="*/ 4 h 35"/>
                <a:gd name="T6" fmla="*/ 20 w 24"/>
                <a:gd name="T7" fmla="*/ 0 h 35"/>
                <a:gd name="T8" fmla="*/ 17 w 24"/>
                <a:gd name="T9" fmla="*/ 3 h 35"/>
                <a:gd name="T10" fmla="*/ 5 w 24"/>
                <a:gd name="T11" fmla="*/ 22 h 35"/>
                <a:gd name="T12" fmla="*/ 1 w 24"/>
                <a:gd name="T13" fmla="*/ 30 h 35"/>
                <a:gd name="T14" fmla="*/ 1 w 24"/>
                <a:gd name="T15" fmla="*/ 34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5">
                  <a:moveTo>
                    <a:pt x="1" y="34"/>
                  </a:moveTo>
                  <a:cubicBezTo>
                    <a:pt x="3" y="35"/>
                    <a:pt x="5" y="34"/>
                    <a:pt x="6" y="33"/>
                  </a:cubicBezTo>
                  <a:cubicBezTo>
                    <a:pt x="13" y="24"/>
                    <a:pt x="18" y="15"/>
                    <a:pt x="23" y="4"/>
                  </a:cubicBezTo>
                  <a:cubicBezTo>
                    <a:pt x="24" y="2"/>
                    <a:pt x="23" y="1"/>
                    <a:pt x="20" y="0"/>
                  </a:cubicBezTo>
                  <a:cubicBezTo>
                    <a:pt x="18" y="1"/>
                    <a:pt x="18" y="2"/>
                    <a:pt x="17" y="3"/>
                  </a:cubicBezTo>
                  <a:cubicBezTo>
                    <a:pt x="13" y="10"/>
                    <a:pt x="9" y="16"/>
                    <a:pt x="5" y="22"/>
                  </a:cubicBezTo>
                  <a:cubicBezTo>
                    <a:pt x="3" y="25"/>
                    <a:pt x="1" y="27"/>
                    <a:pt x="1" y="30"/>
                  </a:cubicBezTo>
                  <a:cubicBezTo>
                    <a:pt x="0" y="32"/>
                    <a:pt x="0" y="34"/>
                    <a:pt x="1" y="34"/>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 name="ïṥḻíḍê">
              <a:extLst>
                <a:ext uri="{FF2B5EF4-FFF2-40B4-BE49-F238E27FC236}">
                  <a16:creationId xmlns:a16="http://schemas.microsoft.com/office/drawing/2014/main" id="{806E0C01-06C6-3C9D-B08C-1E8622417455}"/>
                </a:ext>
              </a:extLst>
            </p:cNvPr>
            <p:cNvSpPr/>
            <p:nvPr/>
          </p:nvSpPr>
          <p:spPr bwMode="auto">
            <a:xfrm>
              <a:off x="4310063" y="4035426"/>
              <a:ext cx="88900" cy="122238"/>
            </a:xfrm>
            <a:custGeom>
              <a:avLst/>
              <a:gdLst>
                <a:gd name="T0" fmla="*/ 2 w 27"/>
                <a:gd name="T1" fmla="*/ 36 h 37"/>
                <a:gd name="T2" fmla="*/ 6 w 27"/>
                <a:gd name="T3" fmla="*/ 36 h 37"/>
                <a:gd name="T4" fmla="*/ 10 w 27"/>
                <a:gd name="T5" fmla="*/ 32 h 37"/>
                <a:gd name="T6" fmla="*/ 25 w 27"/>
                <a:gd name="T7" fmla="*/ 10 h 37"/>
                <a:gd name="T8" fmla="*/ 24 w 27"/>
                <a:gd name="T9" fmla="*/ 2 h 37"/>
                <a:gd name="T10" fmla="*/ 18 w 27"/>
                <a:gd name="T11" fmla="*/ 5 h 37"/>
                <a:gd name="T12" fmla="*/ 3 w 27"/>
                <a:gd name="T13" fmla="*/ 25 h 37"/>
                <a:gd name="T14" fmla="*/ 0 w 27"/>
                <a:gd name="T15" fmla="*/ 33 h 37"/>
                <a:gd name="T16" fmla="*/ 2 w 27"/>
                <a:gd name="T17"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7">
                  <a:moveTo>
                    <a:pt x="2" y="36"/>
                  </a:moveTo>
                  <a:cubicBezTo>
                    <a:pt x="3" y="37"/>
                    <a:pt x="5" y="37"/>
                    <a:pt x="6" y="36"/>
                  </a:cubicBezTo>
                  <a:cubicBezTo>
                    <a:pt x="8" y="35"/>
                    <a:pt x="9" y="33"/>
                    <a:pt x="10" y="32"/>
                  </a:cubicBezTo>
                  <a:cubicBezTo>
                    <a:pt x="15" y="25"/>
                    <a:pt x="20" y="17"/>
                    <a:pt x="25" y="10"/>
                  </a:cubicBezTo>
                  <a:cubicBezTo>
                    <a:pt x="27" y="7"/>
                    <a:pt x="27" y="4"/>
                    <a:pt x="24" y="2"/>
                  </a:cubicBezTo>
                  <a:cubicBezTo>
                    <a:pt x="21" y="0"/>
                    <a:pt x="19" y="3"/>
                    <a:pt x="18" y="5"/>
                  </a:cubicBezTo>
                  <a:cubicBezTo>
                    <a:pt x="12" y="11"/>
                    <a:pt x="7" y="18"/>
                    <a:pt x="3" y="25"/>
                  </a:cubicBezTo>
                  <a:cubicBezTo>
                    <a:pt x="1" y="28"/>
                    <a:pt x="0" y="30"/>
                    <a:pt x="0" y="33"/>
                  </a:cubicBezTo>
                  <a:cubicBezTo>
                    <a:pt x="0" y="34"/>
                    <a:pt x="0" y="35"/>
                    <a:pt x="2" y="36"/>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 name="íśḻiḓé">
              <a:extLst>
                <a:ext uri="{FF2B5EF4-FFF2-40B4-BE49-F238E27FC236}">
                  <a16:creationId xmlns:a16="http://schemas.microsoft.com/office/drawing/2014/main" id="{238B567D-AD67-9028-DDD1-F9DC517A1C10}"/>
                </a:ext>
              </a:extLst>
            </p:cNvPr>
            <p:cNvSpPr/>
            <p:nvPr/>
          </p:nvSpPr>
          <p:spPr bwMode="auto">
            <a:xfrm>
              <a:off x="3986213" y="4675188"/>
              <a:ext cx="44450" cy="65088"/>
            </a:xfrm>
            <a:custGeom>
              <a:avLst/>
              <a:gdLst>
                <a:gd name="T0" fmla="*/ 2 w 13"/>
                <a:gd name="T1" fmla="*/ 19 h 20"/>
                <a:gd name="T2" fmla="*/ 6 w 13"/>
                <a:gd name="T3" fmla="*/ 18 h 20"/>
                <a:gd name="T4" fmla="*/ 12 w 13"/>
                <a:gd name="T5" fmla="*/ 4 h 20"/>
                <a:gd name="T6" fmla="*/ 6 w 13"/>
                <a:gd name="T7" fmla="*/ 2 h 20"/>
                <a:gd name="T8" fmla="*/ 0 w 13"/>
                <a:gd name="T9" fmla="*/ 15 h 20"/>
                <a:gd name="T10" fmla="*/ 2 w 13"/>
                <a:gd name="T11" fmla="*/ 19 h 20"/>
              </a:gdLst>
              <a:ahLst/>
              <a:cxnLst>
                <a:cxn ang="0">
                  <a:pos x="T0" y="T1"/>
                </a:cxn>
                <a:cxn ang="0">
                  <a:pos x="T2" y="T3"/>
                </a:cxn>
                <a:cxn ang="0">
                  <a:pos x="T4" y="T5"/>
                </a:cxn>
                <a:cxn ang="0">
                  <a:pos x="T6" y="T7"/>
                </a:cxn>
                <a:cxn ang="0">
                  <a:pos x="T8" y="T9"/>
                </a:cxn>
                <a:cxn ang="0">
                  <a:pos x="T10" y="T11"/>
                </a:cxn>
              </a:cxnLst>
              <a:rect l="0" t="0" r="r" b="b"/>
              <a:pathLst>
                <a:path w="13" h="20">
                  <a:moveTo>
                    <a:pt x="2" y="19"/>
                  </a:moveTo>
                  <a:cubicBezTo>
                    <a:pt x="4" y="20"/>
                    <a:pt x="5" y="19"/>
                    <a:pt x="6" y="18"/>
                  </a:cubicBezTo>
                  <a:cubicBezTo>
                    <a:pt x="9" y="16"/>
                    <a:pt x="13" y="8"/>
                    <a:pt x="12" y="4"/>
                  </a:cubicBezTo>
                  <a:cubicBezTo>
                    <a:pt x="11" y="1"/>
                    <a:pt x="7" y="0"/>
                    <a:pt x="6" y="2"/>
                  </a:cubicBezTo>
                  <a:cubicBezTo>
                    <a:pt x="4" y="6"/>
                    <a:pt x="1" y="10"/>
                    <a:pt x="0" y="15"/>
                  </a:cubicBezTo>
                  <a:cubicBezTo>
                    <a:pt x="0" y="17"/>
                    <a:pt x="1" y="18"/>
                    <a:pt x="2" y="19"/>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 name="îṣḻïde">
              <a:extLst>
                <a:ext uri="{FF2B5EF4-FFF2-40B4-BE49-F238E27FC236}">
                  <a16:creationId xmlns:a16="http://schemas.microsoft.com/office/drawing/2014/main" id="{F530B7F3-F6E5-A8E5-7C65-02F12095E458}"/>
                </a:ext>
              </a:extLst>
            </p:cNvPr>
            <p:cNvSpPr/>
            <p:nvPr/>
          </p:nvSpPr>
          <p:spPr bwMode="auto">
            <a:xfrm>
              <a:off x="6191250" y="4286251"/>
              <a:ext cx="60325" cy="101600"/>
            </a:xfrm>
            <a:custGeom>
              <a:avLst/>
              <a:gdLst>
                <a:gd name="T0" fmla="*/ 9 w 18"/>
                <a:gd name="T1" fmla="*/ 28 h 31"/>
                <a:gd name="T2" fmla="*/ 15 w 18"/>
                <a:gd name="T3" fmla="*/ 30 h 31"/>
                <a:gd name="T4" fmla="*/ 18 w 18"/>
                <a:gd name="T5" fmla="*/ 25 h 31"/>
                <a:gd name="T6" fmla="*/ 17 w 18"/>
                <a:gd name="T7" fmla="*/ 24 h 31"/>
                <a:gd name="T8" fmla="*/ 5 w 18"/>
                <a:gd name="T9" fmla="*/ 3 h 31"/>
                <a:gd name="T10" fmla="*/ 0 w 18"/>
                <a:gd name="T11" fmla="*/ 5 h 31"/>
                <a:gd name="T12" fmla="*/ 0 w 18"/>
                <a:gd name="T13" fmla="*/ 11 h 31"/>
                <a:gd name="T14" fmla="*/ 9 w 18"/>
                <a:gd name="T15" fmla="*/ 28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31">
                  <a:moveTo>
                    <a:pt x="9" y="28"/>
                  </a:moveTo>
                  <a:cubicBezTo>
                    <a:pt x="10" y="30"/>
                    <a:pt x="12" y="31"/>
                    <a:pt x="15" y="30"/>
                  </a:cubicBezTo>
                  <a:cubicBezTo>
                    <a:pt x="17" y="30"/>
                    <a:pt x="17" y="27"/>
                    <a:pt x="18" y="25"/>
                  </a:cubicBezTo>
                  <a:cubicBezTo>
                    <a:pt x="18" y="25"/>
                    <a:pt x="17" y="24"/>
                    <a:pt x="17" y="24"/>
                  </a:cubicBezTo>
                  <a:cubicBezTo>
                    <a:pt x="16" y="15"/>
                    <a:pt x="10" y="9"/>
                    <a:pt x="5" y="3"/>
                  </a:cubicBezTo>
                  <a:cubicBezTo>
                    <a:pt x="3" y="0"/>
                    <a:pt x="1" y="2"/>
                    <a:pt x="0" y="5"/>
                  </a:cubicBezTo>
                  <a:cubicBezTo>
                    <a:pt x="0" y="7"/>
                    <a:pt x="0" y="9"/>
                    <a:pt x="0" y="11"/>
                  </a:cubicBezTo>
                  <a:cubicBezTo>
                    <a:pt x="3" y="17"/>
                    <a:pt x="6" y="22"/>
                    <a:pt x="9" y="28"/>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 name="îṧḷíḓe">
              <a:extLst>
                <a:ext uri="{FF2B5EF4-FFF2-40B4-BE49-F238E27FC236}">
                  <a16:creationId xmlns:a16="http://schemas.microsoft.com/office/drawing/2014/main" id="{6EC2F870-282A-8DD1-11E5-EF592B1F3DF7}"/>
                </a:ext>
              </a:extLst>
            </p:cNvPr>
            <p:cNvSpPr/>
            <p:nvPr/>
          </p:nvSpPr>
          <p:spPr bwMode="auto">
            <a:xfrm>
              <a:off x="6122988" y="4124326"/>
              <a:ext cx="52388" cy="85725"/>
            </a:xfrm>
            <a:custGeom>
              <a:avLst/>
              <a:gdLst>
                <a:gd name="T0" fmla="*/ 6 w 16"/>
                <a:gd name="T1" fmla="*/ 19 h 26"/>
                <a:gd name="T2" fmla="*/ 9 w 16"/>
                <a:gd name="T3" fmla="*/ 24 h 26"/>
                <a:gd name="T4" fmla="*/ 14 w 16"/>
                <a:gd name="T5" fmla="*/ 25 h 26"/>
                <a:gd name="T6" fmla="*/ 16 w 16"/>
                <a:gd name="T7" fmla="*/ 20 h 26"/>
                <a:gd name="T8" fmla="*/ 7 w 16"/>
                <a:gd name="T9" fmla="*/ 2 h 26"/>
                <a:gd name="T10" fmla="*/ 2 w 16"/>
                <a:gd name="T11" fmla="*/ 1 h 26"/>
                <a:gd name="T12" fmla="*/ 1 w 16"/>
                <a:gd name="T13" fmla="*/ 5 h 26"/>
                <a:gd name="T14" fmla="*/ 6 w 16"/>
                <a:gd name="T15" fmla="*/ 19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6">
                  <a:moveTo>
                    <a:pt x="6" y="19"/>
                  </a:moveTo>
                  <a:cubicBezTo>
                    <a:pt x="6" y="21"/>
                    <a:pt x="7" y="23"/>
                    <a:pt x="9" y="24"/>
                  </a:cubicBezTo>
                  <a:cubicBezTo>
                    <a:pt x="10" y="25"/>
                    <a:pt x="12" y="26"/>
                    <a:pt x="14" y="25"/>
                  </a:cubicBezTo>
                  <a:cubicBezTo>
                    <a:pt x="16" y="25"/>
                    <a:pt x="16" y="23"/>
                    <a:pt x="16" y="20"/>
                  </a:cubicBezTo>
                  <a:cubicBezTo>
                    <a:pt x="14" y="14"/>
                    <a:pt x="12" y="7"/>
                    <a:pt x="7" y="2"/>
                  </a:cubicBezTo>
                  <a:cubicBezTo>
                    <a:pt x="6" y="0"/>
                    <a:pt x="4" y="0"/>
                    <a:pt x="2" y="1"/>
                  </a:cubicBezTo>
                  <a:cubicBezTo>
                    <a:pt x="0" y="2"/>
                    <a:pt x="0" y="4"/>
                    <a:pt x="1" y="5"/>
                  </a:cubicBezTo>
                  <a:cubicBezTo>
                    <a:pt x="2" y="10"/>
                    <a:pt x="4" y="14"/>
                    <a:pt x="6" y="19"/>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 name="is1íďé">
              <a:extLst>
                <a:ext uri="{FF2B5EF4-FFF2-40B4-BE49-F238E27FC236}">
                  <a16:creationId xmlns:a16="http://schemas.microsoft.com/office/drawing/2014/main" id="{93F91498-B7A2-8D6B-5637-2685C1549334}"/>
                </a:ext>
              </a:extLst>
            </p:cNvPr>
            <p:cNvSpPr/>
            <p:nvPr/>
          </p:nvSpPr>
          <p:spPr bwMode="auto">
            <a:xfrm>
              <a:off x="6270625" y="4464051"/>
              <a:ext cx="36513" cy="58738"/>
            </a:xfrm>
            <a:custGeom>
              <a:avLst/>
              <a:gdLst>
                <a:gd name="T0" fmla="*/ 4 w 11"/>
                <a:gd name="T1" fmla="*/ 16 h 18"/>
                <a:gd name="T2" fmla="*/ 8 w 11"/>
                <a:gd name="T3" fmla="*/ 18 h 18"/>
                <a:gd name="T4" fmla="*/ 11 w 11"/>
                <a:gd name="T5" fmla="*/ 13 h 18"/>
                <a:gd name="T6" fmla="*/ 8 w 11"/>
                <a:gd name="T7" fmla="*/ 5 h 18"/>
                <a:gd name="T8" fmla="*/ 4 w 11"/>
                <a:gd name="T9" fmla="*/ 0 h 18"/>
                <a:gd name="T10" fmla="*/ 0 w 11"/>
                <a:gd name="T11" fmla="*/ 6 h 18"/>
                <a:gd name="T12" fmla="*/ 4 w 11"/>
                <a:gd name="T13" fmla="*/ 16 h 18"/>
              </a:gdLst>
              <a:ahLst/>
              <a:cxnLst>
                <a:cxn ang="0">
                  <a:pos x="T0" y="T1"/>
                </a:cxn>
                <a:cxn ang="0">
                  <a:pos x="T2" y="T3"/>
                </a:cxn>
                <a:cxn ang="0">
                  <a:pos x="T4" y="T5"/>
                </a:cxn>
                <a:cxn ang="0">
                  <a:pos x="T6" y="T7"/>
                </a:cxn>
                <a:cxn ang="0">
                  <a:pos x="T8" y="T9"/>
                </a:cxn>
                <a:cxn ang="0">
                  <a:pos x="T10" y="T11"/>
                </a:cxn>
                <a:cxn ang="0">
                  <a:pos x="T12" y="T13"/>
                </a:cxn>
              </a:cxnLst>
              <a:rect l="0" t="0" r="r" b="b"/>
              <a:pathLst>
                <a:path w="11" h="18">
                  <a:moveTo>
                    <a:pt x="4" y="16"/>
                  </a:moveTo>
                  <a:cubicBezTo>
                    <a:pt x="5" y="17"/>
                    <a:pt x="6" y="18"/>
                    <a:pt x="8" y="18"/>
                  </a:cubicBezTo>
                  <a:cubicBezTo>
                    <a:pt x="10" y="17"/>
                    <a:pt x="11" y="15"/>
                    <a:pt x="11" y="13"/>
                  </a:cubicBezTo>
                  <a:cubicBezTo>
                    <a:pt x="11" y="10"/>
                    <a:pt x="9" y="7"/>
                    <a:pt x="8" y="5"/>
                  </a:cubicBezTo>
                  <a:cubicBezTo>
                    <a:pt x="7" y="2"/>
                    <a:pt x="7" y="0"/>
                    <a:pt x="4" y="0"/>
                  </a:cubicBezTo>
                  <a:cubicBezTo>
                    <a:pt x="1" y="1"/>
                    <a:pt x="0" y="3"/>
                    <a:pt x="0" y="6"/>
                  </a:cubicBezTo>
                  <a:cubicBezTo>
                    <a:pt x="0" y="10"/>
                    <a:pt x="2" y="13"/>
                    <a:pt x="4" y="16"/>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 name="iSlíḍè">
              <a:extLst>
                <a:ext uri="{FF2B5EF4-FFF2-40B4-BE49-F238E27FC236}">
                  <a16:creationId xmlns:a16="http://schemas.microsoft.com/office/drawing/2014/main" id="{0B590735-12B8-E395-AC2F-6042C098C9EC}"/>
                </a:ext>
              </a:extLst>
            </p:cNvPr>
            <p:cNvSpPr/>
            <p:nvPr/>
          </p:nvSpPr>
          <p:spPr bwMode="auto">
            <a:xfrm>
              <a:off x="4406900" y="3903663"/>
              <a:ext cx="55563" cy="73025"/>
            </a:xfrm>
            <a:custGeom>
              <a:avLst/>
              <a:gdLst>
                <a:gd name="T0" fmla="*/ 6 w 17"/>
                <a:gd name="T1" fmla="*/ 21 h 22"/>
                <a:gd name="T2" fmla="*/ 17 w 17"/>
                <a:gd name="T3" fmla="*/ 4 h 22"/>
                <a:gd name="T4" fmla="*/ 16 w 17"/>
                <a:gd name="T5" fmla="*/ 1 h 22"/>
                <a:gd name="T6" fmla="*/ 12 w 17"/>
                <a:gd name="T7" fmla="*/ 2 h 22"/>
                <a:gd name="T8" fmla="*/ 1 w 17"/>
                <a:gd name="T9" fmla="*/ 16 h 22"/>
                <a:gd name="T10" fmla="*/ 2 w 17"/>
                <a:gd name="T11" fmla="*/ 20 h 22"/>
                <a:gd name="T12" fmla="*/ 6 w 17"/>
                <a:gd name="T13" fmla="*/ 21 h 22"/>
              </a:gdLst>
              <a:ahLst/>
              <a:cxnLst>
                <a:cxn ang="0">
                  <a:pos x="T0" y="T1"/>
                </a:cxn>
                <a:cxn ang="0">
                  <a:pos x="T2" y="T3"/>
                </a:cxn>
                <a:cxn ang="0">
                  <a:pos x="T4" y="T5"/>
                </a:cxn>
                <a:cxn ang="0">
                  <a:pos x="T6" y="T7"/>
                </a:cxn>
                <a:cxn ang="0">
                  <a:pos x="T8" y="T9"/>
                </a:cxn>
                <a:cxn ang="0">
                  <a:pos x="T10" y="T11"/>
                </a:cxn>
                <a:cxn ang="0">
                  <a:pos x="T12" y="T13"/>
                </a:cxn>
              </a:cxnLst>
              <a:rect l="0" t="0" r="r" b="b"/>
              <a:pathLst>
                <a:path w="17" h="22">
                  <a:moveTo>
                    <a:pt x="6" y="21"/>
                  </a:moveTo>
                  <a:cubicBezTo>
                    <a:pt x="12" y="17"/>
                    <a:pt x="14" y="10"/>
                    <a:pt x="17" y="4"/>
                  </a:cubicBezTo>
                  <a:cubicBezTo>
                    <a:pt x="17" y="2"/>
                    <a:pt x="17" y="2"/>
                    <a:pt x="16" y="1"/>
                  </a:cubicBezTo>
                  <a:cubicBezTo>
                    <a:pt x="14" y="0"/>
                    <a:pt x="13" y="1"/>
                    <a:pt x="12" y="2"/>
                  </a:cubicBezTo>
                  <a:cubicBezTo>
                    <a:pt x="8" y="6"/>
                    <a:pt x="5" y="11"/>
                    <a:pt x="1" y="16"/>
                  </a:cubicBezTo>
                  <a:cubicBezTo>
                    <a:pt x="0" y="17"/>
                    <a:pt x="1" y="19"/>
                    <a:pt x="2" y="20"/>
                  </a:cubicBezTo>
                  <a:cubicBezTo>
                    <a:pt x="3" y="21"/>
                    <a:pt x="5" y="22"/>
                    <a:pt x="6" y="21"/>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ïṥḻiďê">
              <a:extLst>
                <a:ext uri="{FF2B5EF4-FFF2-40B4-BE49-F238E27FC236}">
                  <a16:creationId xmlns:a16="http://schemas.microsoft.com/office/drawing/2014/main" id="{2F39D763-551F-5D18-EBCA-447D13750C5B}"/>
                </a:ext>
              </a:extLst>
            </p:cNvPr>
            <p:cNvSpPr/>
            <p:nvPr/>
          </p:nvSpPr>
          <p:spPr bwMode="auto">
            <a:xfrm>
              <a:off x="6075363" y="4019551"/>
              <a:ext cx="26988" cy="34925"/>
            </a:xfrm>
            <a:custGeom>
              <a:avLst/>
              <a:gdLst>
                <a:gd name="T0" fmla="*/ 4 w 8"/>
                <a:gd name="T1" fmla="*/ 11 h 11"/>
                <a:gd name="T2" fmla="*/ 8 w 8"/>
                <a:gd name="T3" fmla="*/ 6 h 11"/>
                <a:gd name="T4" fmla="*/ 4 w 8"/>
                <a:gd name="T5" fmla="*/ 0 h 11"/>
                <a:gd name="T6" fmla="*/ 0 w 8"/>
                <a:gd name="T7" fmla="*/ 5 h 11"/>
                <a:gd name="T8" fmla="*/ 4 w 8"/>
                <a:gd name="T9" fmla="*/ 11 h 11"/>
              </a:gdLst>
              <a:ahLst/>
              <a:cxnLst>
                <a:cxn ang="0">
                  <a:pos x="T0" y="T1"/>
                </a:cxn>
                <a:cxn ang="0">
                  <a:pos x="T2" y="T3"/>
                </a:cxn>
                <a:cxn ang="0">
                  <a:pos x="T4" y="T5"/>
                </a:cxn>
                <a:cxn ang="0">
                  <a:pos x="T6" y="T7"/>
                </a:cxn>
                <a:cxn ang="0">
                  <a:pos x="T8" y="T9"/>
                </a:cxn>
              </a:cxnLst>
              <a:rect l="0" t="0" r="r" b="b"/>
              <a:pathLst>
                <a:path w="8" h="11">
                  <a:moveTo>
                    <a:pt x="4" y="11"/>
                  </a:moveTo>
                  <a:cubicBezTo>
                    <a:pt x="7" y="11"/>
                    <a:pt x="8" y="8"/>
                    <a:pt x="8" y="6"/>
                  </a:cubicBezTo>
                  <a:cubicBezTo>
                    <a:pt x="8" y="3"/>
                    <a:pt x="7" y="0"/>
                    <a:pt x="4" y="0"/>
                  </a:cubicBezTo>
                  <a:cubicBezTo>
                    <a:pt x="1" y="0"/>
                    <a:pt x="0" y="3"/>
                    <a:pt x="0" y="5"/>
                  </a:cubicBezTo>
                  <a:cubicBezTo>
                    <a:pt x="1" y="8"/>
                    <a:pt x="1" y="11"/>
                    <a:pt x="4" y="11"/>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íṩļîḍê">
              <a:extLst>
                <a:ext uri="{FF2B5EF4-FFF2-40B4-BE49-F238E27FC236}">
                  <a16:creationId xmlns:a16="http://schemas.microsoft.com/office/drawing/2014/main" id="{ECC40282-C770-21D8-E580-04760B63AC35}"/>
                </a:ext>
              </a:extLst>
            </p:cNvPr>
            <p:cNvSpPr/>
            <p:nvPr/>
          </p:nvSpPr>
          <p:spPr bwMode="auto">
            <a:xfrm>
              <a:off x="7221538" y="4454526"/>
              <a:ext cx="290513" cy="273050"/>
            </a:xfrm>
            <a:custGeom>
              <a:avLst/>
              <a:gdLst>
                <a:gd name="T0" fmla="*/ 58 w 88"/>
                <a:gd name="T1" fmla="*/ 1 h 83"/>
                <a:gd name="T2" fmla="*/ 34 w 88"/>
                <a:gd name="T3" fmla="*/ 4 h 83"/>
                <a:gd name="T4" fmla="*/ 9 w 88"/>
                <a:gd name="T5" fmla="*/ 35 h 83"/>
                <a:gd name="T6" fmla="*/ 43 w 88"/>
                <a:gd name="T7" fmla="*/ 83 h 83"/>
                <a:gd name="T8" fmla="*/ 48 w 88"/>
                <a:gd name="T9" fmla="*/ 83 h 83"/>
                <a:gd name="T10" fmla="*/ 86 w 88"/>
                <a:gd name="T11" fmla="*/ 53 h 83"/>
                <a:gd name="T12" fmla="*/ 81 w 88"/>
                <a:gd name="T13" fmla="*/ 18 h 83"/>
                <a:gd name="T14" fmla="*/ 58 w 88"/>
                <a:gd name="T15" fmla="*/ 1 h 83"/>
                <a:gd name="T16" fmla="*/ 45 w 88"/>
                <a:gd name="T17" fmla="*/ 69 h 83"/>
                <a:gd name="T18" fmla="*/ 21 w 88"/>
                <a:gd name="T19" fmla="*/ 45 h 83"/>
                <a:gd name="T20" fmla="*/ 52 w 88"/>
                <a:gd name="T21" fmla="*/ 15 h 83"/>
                <a:gd name="T22" fmla="*/ 72 w 88"/>
                <a:gd name="T23" fmla="*/ 44 h 83"/>
                <a:gd name="T24" fmla="*/ 45 w 88"/>
                <a:gd name="T25" fmla="*/ 6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3">
                  <a:moveTo>
                    <a:pt x="58" y="1"/>
                  </a:moveTo>
                  <a:cubicBezTo>
                    <a:pt x="50" y="0"/>
                    <a:pt x="42" y="1"/>
                    <a:pt x="34" y="4"/>
                  </a:cubicBezTo>
                  <a:cubicBezTo>
                    <a:pt x="20" y="10"/>
                    <a:pt x="13" y="22"/>
                    <a:pt x="9" y="35"/>
                  </a:cubicBezTo>
                  <a:cubicBezTo>
                    <a:pt x="0" y="60"/>
                    <a:pt x="17" y="83"/>
                    <a:pt x="43" y="83"/>
                  </a:cubicBezTo>
                  <a:cubicBezTo>
                    <a:pt x="45" y="83"/>
                    <a:pt x="46" y="83"/>
                    <a:pt x="48" y="83"/>
                  </a:cubicBezTo>
                  <a:cubicBezTo>
                    <a:pt x="66" y="83"/>
                    <a:pt x="82" y="71"/>
                    <a:pt x="86" y="53"/>
                  </a:cubicBezTo>
                  <a:cubicBezTo>
                    <a:pt x="88" y="41"/>
                    <a:pt x="87" y="29"/>
                    <a:pt x="81" y="18"/>
                  </a:cubicBezTo>
                  <a:cubicBezTo>
                    <a:pt x="77" y="8"/>
                    <a:pt x="69" y="2"/>
                    <a:pt x="58" y="1"/>
                  </a:cubicBezTo>
                  <a:close/>
                  <a:moveTo>
                    <a:pt x="45" y="69"/>
                  </a:moveTo>
                  <a:cubicBezTo>
                    <a:pt x="32" y="71"/>
                    <a:pt x="20" y="58"/>
                    <a:pt x="21" y="45"/>
                  </a:cubicBezTo>
                  <a:cubicBezTo>
                    <a:pt x="21" y="31"/>
                    <a:pt x="31" y="15"/>
                    <a:pt x="52" y="15"/>
                  </a:cubicBezTo>
                  <a:cubicBezTo>
                    <a:pt x="65" y="16"/>
                    <a:pt x="72" y="25"/>
                    <a:pt x="72" y="44"/>
                  </a:cubicBezTo>
                  <a:cubicBezTo>
                    <a:pt x="73" y="56"/>
                    <a:pt x="61" y="70"/>
                    <a:pt x="45" y="69"/>
                  </a:cubicBezTo>
                  <a:close/>
                </a:path>
              </a:pathLst>
            </a:custGeom>
            <a:solidFill>
              <a:srgbClr val="E5E5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4" name="iṩḻïḑé">
              <a:extLst>
                <a:ext uri="{FF2B5EF4-FFF2-40B4-BE49-F238E27FC236}">
                  <a16:creationId xmlns:a16="http://schemas.microsoft.com/office/drawing/2014/main" id="{DF5A3773-B518-441D-09DE-28957B04B813}"/>
                </a:ext>
              </a:extLst>
            </p:cNvPr>
            <p:cNvSpPr/>
            <p:nvPr/>
          </p:nvSpPr>
          <p:spPr bwMode="auto">
            <a:xfrm>
              <a:off x="4676775" y="2051051"/>
              <a:ext cx="1296988" cy="501650"/>
            </a:xfrm>
            <a:custGeom>
              <a:avLst/>
              <a:gdLst>
                <a:gd name="T0" fmla="*/ 389 w 393"/>
                <a:gd name="T1" fmla="*/ 86 h 152"/>
                <a:gd name="T2" fmla="*/ 384 w 393"/>
                <a:gd name="T3" fmla="*/ 10 h 152"/>
                <a:gd name="T4" fmla="*/ 373 w 393"/>
                <a:gd name="T5" fmla="*/ 1 h 152"/>
                <a:gd name="T6" fmla="*/ 295 w 393"/>
                <a:gd name="T7" fmla="*/ 4 h 152"/>
                <a:gd name="T8" fmla="*/ 225 w 393"/>
                <a:gd name="T9" fmla="*/ 6 h 152"/>
                <a:gd name="T10" fmla="*/ 111 w 393"/>
                <a:gd name="T11" fmla="*/ 10 h 152"/>
                <a:gd name="T12" fmla="*/ 63 w 393"/>
                <a:gd name="T13" fmla="*/ 13 h 152"/>
                <a:gd name="T14" fmla="*/ 12 w 393"/>
                <a:gd name="T15" fmla="*/ 17 h 152"/>
                <a:gd name="T16" fmla="*/ 0 w 393"/>
                <a:gd name="T17" fmla="*/ 28 h 152"/>
                <a:gd name="T18" fmla="*/ 0 w 393"/>
                <a:gd name="T19" fmla="*/ 31 h 152"/>
                <a:gd name="T20" fmla="*/ 2 w 393"/>
                <a:gd name="T21" fmla="*/ 85 h 152"/>
                <a:gd name="T22" fmla="*/ 4 w 393"/>
                <a:gd name="T23" fmla="*/ 143 h 152"/>
                <a:gd name="T24" fmla="*/ 12 w 393"/>
                <a:gd name="T25" fmla="*/ 151 h 152"/>
                <a:gd name="T26" fmla="*/ 50 w 393"/>
                <a:gd name="T27" fmla="*/ 151 h 152"/>
                <a:gd name="T28" fmla="*/ 105 w 393"/>
                <a:gd name="T29" fmla="*/ 151 h 152"/>
                <a:gd name="T30" fmla="*/ 217 w 393"/>
                <a:gd name="T31" fmla="*/ 151 h 152"/>
                <a:gd name="T32" fmla="*/ 368 w 393"/>
                <a:gd name="T33" fmla="*/ 148 h 152"/>
                <a:gd name="T34" fmla="*/ 388 w 393"/>
                <a:gd name="T35" fmla="*/ 147 h 152"/>
                <a:gd name="T36" fmla="*/ 393 w 393"/>
                <a:gd name="T37" fmla="*/ 140 h 152"/>
                <a:gd name="T38" fmla="*/ 389 w 393"/>
                <a:gd name="T39" fmla="*/ 86 h 152"/>
                <a:gd name="T40" fmla="*/ 142 w 393"/>
                <a:gd name="T41" fmla="*/ 108 h 152"/>
                <a:gd name="T42" fmla="*/ 85 w 393"/>
                <a:gd name="T43" fmla="*/ 111 h 152"/>
                <a:gd name="T44" fmla="*/ 69 w 393"/>
                <a:gd name="T45" fmla="*/ 111 h 152"/>
                <a:gd name="T46" fmla="*/ 56 w 393"/>
                <a:gd name="T47" fmla="*/ 95 h 152"/>
                <a:gd name="T48" fmla="*/ 97 w 393"/>
                <a:gd name="T49" fmla="*/ 51 h 152"/>
                <a:gd name="T50" fmla="*/ 118 w 393"/>
                <a:gd name="T51" fmla="*/ 54 h 152"/>
                <a:gd name="T52" fmla="*/ 149 w 393"/>
                <a:gd name="T53" fmla="*/ 98 h 152"/>
                <a:gd name="T54" fmla="*/ 142 w 393"/>
                <a:gd name="T55" fmla="*/ 108 h 152"/>
                <a:gd name="T56" fmla="*/ 337 w 393"/>
                <a:gd name="T57" fmla="*/ 100 h 152"/>
                <a:gd name="T58" fmla="*/ 266 w 393"/>
                <a:gd name="T59" fmla="*/ 105 h 152"/>
                <a:gd name="T60" fmla="*/ 258 w 393"/>
                <a:gd name="T61" fmla="*/ 105 h 152"/>
                <a:gd name="T62" fmla="*/ 250 w 393"/>
                <a:gd name="T63" fmla="*/ 90 h 152"/>
                <a:gd name="T64" fmla="*/ 275 w 393"/>
                <a:gd name="T65" fmla="*/ 49 h 152"/>
                <a:gd name="T66" fmla="*/ 335 w 393"/>
                <a:gd name="T67" fmla="*/ 64 h 152"/>
                <a:gd name="T68" fmla="*/ 344 w 393"/>
                <a:gd name="T69" fmla="*/ 89 h 152"/>
                <a:gd name="T70" fmla="*/ 337 w 393"/>
                <a:gd name="T71" fmla="*/ 10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3" h="152">
                  <a:moveTo>
                    <a:pt x="389" y="86"/>
                  </a:moveTo>
                  <a:cubicBezTo>
                    <a:pt x="388" y="61"/>
                    <a:pt x="387" y="35"/>
                    <a:pt x="384" y="10"/>
                  </a:cubicBezTo>
                  <a:cubicBezTo>
                    <a:pt x="383" y="0"/>
                    <a:pt x="383" y="0"/>
                    <a:pt x="373" y="1"/>
                  </a:cubicBezTo>
                  <a:cubicBezTo>
                    <a:pt x="347" y="3"/>
                    <a:pt x="321" y="4"/>
                    <a:pt x="295" y="4"/>
                  </a:cubicBezTo>
                  <a:cubicBezTo>
                    <a:pt x="272" y="4"/>
                    <a:pt x="248" y="5"/>
                    <a:pt x="225" y="6"/>
                  </a:cubicBezTo>
                  <a:cubicBezTo>
                    <a:pt x="187" y="7"/>
                    <a:pt x="149" y="8"/>
                    <a:pt x="111" y="10"/>
                  </a:cubicBezTo>
                  <a:cubicBezTo>
                    <a:pt x="95" y="11"/>
                    <a:pt x="79" y="12"/>
                    <a:pt x="63" y="13"/>
                  </a:cubicBezTo>
                  <a:cubicBezTo>
                    <a:pt x="46" y="15"/>
                    <a:pt x="29" y="17"/>
                    <a:pt x="12" y="17"/>
                  </a:cubicBezTo>
                  <a:cubicBezTo>
                    <a:pt x="2" y="17"/>
                    <a:pt x="1" y="18"/>
                    <a:pt x="0" y="28"/>
                  </a:cubicBezTo>
                  <a:cubicBezTo>
                    <a:pt x="0" y="29"/>
                    <a:pt x="0" y="30"/>
                    <a:pt x="0" y="31"/>
                  </a:cubicBezTo>
                  <a:cubicBezTo>
                    <a:pt x="1" y="49"/>
                    <a:pt x="2" y="67"/>
                    <a:pt x="2" y="85"/>
                  </a:cubicBezTo>
                  <a:cubicBezTo>
                    <a:pt x="3" y="105"/>
                    <a:pt x="3" y="124"/>
                    <a:pt x="4" y="143"/>
                  </a:cubicBezTo>
                  <a:cubicBezTo>
                    <a:pt x="4" y="149"/>
                    <a:pt x="6" y="151"/>
                    <a:pt x="12" y="151"/>
                  </a:cubicBezTo>
                  <a:cubicBezTo>
                    <a:pt x="25" y="151"/>
                    <a:pt x="38" y="151"/>
                    <a:pt x="50" y="151"/>
                  </a:cubicBezTo>
                  <a:cubicBezTo>
                    <a:pt x="69" y="152"/>
                    <a:pt x="87" y="152"/>
                    <a:pt x="105" y="151"/>
                  </a:cubicBezTo>
                  <a:cubicBezTo>
                    <a:pt x="142" y="150"/>
                    <a:pt x="179" y="150"/>
                    <a:pt x="217" y="151"/>
                  </a:cubicBezTo>
                  <a:cubicBezTo>
                    <a:pt x="267" y="151"/>
                    <a:pt x="317" y="152"/>
                    <a:pt x="368" y="148"/>
                  </a:cubicBezTo>
                  <a:cubicBezTo>
                    <a:pt x="374" y="148"/>
                    <a:pt x="381" y="148"/>
                    <a:pt x="388" y="147"/>
                  </a:cubicBezTo>
                  <a:cubicBezTo>
                    <a:pt x="392" y="146"/>
                    <a:pt x="393" y="144"/>
                    <a:pt x="393" y="140"/>
                  </a:cubicBezTo>
                  <a:cubicBezTo>
                    <a:pt x="390" y="122"/>
                    <a:pt x="390" y="104"/>
                    <a:pt x="389" y="86"/>
                  </a:cubicBezTo>
                  <a:close/>
                  <a:moveTo>
                    <a:pt x="142" y="108"/>
                  </a:moveTo>
                  <a:cubicBezTo>
                    <a:pt x="123" y="109"/>
                    <a:pt x="104" y="112"/>
                    <a:pt x="85" y="111"/>
                  </a:cubicBezTo>
                  <a:cubicBezTo>
                    <a:pt x="79" y="111"/>
                    <a:pt x="74" y="111"/>
                    <a:pt x="69" y="111"/>
                  </a:cubicBezTo>
                  <a:cubicBezTo>
                    <a:pt x="58" y="111"/>
                    <a:pt x="53" y="105"/>
                    <a:pt x="56" y="95"/>
                  </a:cubicBezTo>
                  <a:cubicBezTo>
                    <a:pt x="62" y="74"/>
                    <a:pt x="75" y="58"/>
                    <a:pt x="97" y="51"/>
                  </a:cubicBezTo>
                  <a:cubicBezTo>
                    <a:pt x="104" y="49"/>
                    <a:pt x="112" y="50"/>
                    <a:pt x="118" y="54"/>
                  </a:cubicBezTo>
                  <a:cubicBezTo>
                    <a:pt x="136" y="63"/>
                    <a:pt x="146" y="78"/>
                    <a:pt x="149" y="98"/>
                  </a:cubicBezTo>
                  <a:cubicBezTo>
                    <a:pt x="150" y="104"/>
                    <a:pt x="148" y="107"/>
                    <a:pt x="142" y="108"/>
                  </a:cubicBezTo>
                  <a:close/>
                  <a:moveTo>
                    <a:pt x="337" y="100"/>
                  </a:moveTo>
                  <a:cubicBezTo>
                    <a:pt x="313" y="102"/>
                    <a:pt x="289" y="104"/>
                    <a:pt x="266" y="105"/>
                  </a:cubicBezTo>
                  <a:cubicBezTo>
                    <a:pt x="263" y="106"/>
                    <a:pt x="261" y="105"/>
                    <a:pt x="258" y="105"/>
                  </a:cubicBezTo>
                  <a:cubicBezTo>
                    <a:pt x="251" y="103"/>
                    <a:pt x="248" y="98"/>
                    <a:pt x="250" y="90"/>
                  </a:cubicBezTo>
                  <a:cubicBezTo>
                    <a:pt x="253" y="73"/>
                    <a:pt x="260" y="58"/>
                    <a:pt x="275" y="49"/>
                  </a:cubicBezTo>
                  <a:cubicBezTo>
                    <a:pt x="295" y="35"/>
                    <a:pt x="324" y="42"/>
                    <a:pt x="335" y="64"/>
                  </a:cubicBezTo>
                  <a:cubicBezTo>
                    <a:pt x="340" y="72"/>
                    <a:pt x="342" y="81"/>
                    <a:pt x="344" y="89"/>
                  </a:cubicBezTo>
                  <a:cubicBezTo>
                    <a:pt x="345" y="95"/>
                    <a:pt x="342" y="99"/>
                    <a:pt x="337" y="100"/>
                  </a:cubicBezTo>
                  <a:close/>
                </a:path>
              </a:pathLst>
            </a:custGeom>
            <a:solidFill>
              <a:srgbClr val="555B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5" name="iṣḷîḋè">
              <a:extLst>
                <a:ext uri="{FF2B5EF4-FFF2-40B4-BE49-F238E27FC236}">
                  <a16:creationId xmlns:a16="http://schemas.microsoft.com/office/drawing/2014/main" id="{A53C934F-6F6C-2968-BF87-314EF8A6FFB6}"/>
                </a:ext>
              </a:extLst>
            </p:cNvPr>
            <p:cNvSpPr/>
            <p:nvPr/>
          </p:nvSpPr>
          <p:spPr bwMode="auto">
            <a:xfrm>
              <a:off x="5019675" y="2740026"/>
              <a:ext cx="650875" cy="230188"/>
            </a:xfrm>
            <a:custGeom>
              <a:avLst/>
              <a:gdLst>
                <a:gd name="T0" fmla="*/ 192 w 197"/>
                <a:gd name="T1" fmla="*/ 1 h 70"/>
                <a:gd name="T2" fmla="*/ 99 w 197"/>
                <a:gd name="T3" fmla="*/ 4 h 70"/>
                <a:gd name="T4" fmla="*/ 45 w 197"/>
                <a:gd name="T5" fmla="*/ 2 h 70"/>
                <a:gd name="T6" fmla="*/ 4 w 197"/>
                <a:gd name="T7" fmla="*/ 1 h 70"/>
                <a:gd name="T8" fmla="*/ 0 w 197"/>
                <a:gd name="T9" fmla="*/ 4 h 70"/>
                <a:gd name="T10" fmla="*/ 8 w 197"/>
                <a:gd name="T11" fmla="*/ 32 h 70"/>
                <a:gd name="T12" fmla="*/ 47 w 197"/>
                <a:gd name="T13" fmla="*/ 62 h 70"/>
                <a:gd name="T14" fmla="*/ 112 w 197"/>
                <a:gd name="T15" fmla="*/ 69 h 70"/>
                <a:gd name="T16" fmla="*/ 176 w 197"/>
                <a:gd name="T17" fmla="*/ 45 h 70"/>
                <a:gd name="T18" fmla="*/ 197 w 197"/>
                <a:gd name="T19" fmla="*/ 5 h 70"/>
                <a:gd name="T20" fmla="*/ 192 w 197"/>
                <a:gd name="T21" fmla="*/ 1 h 70"/>
                <a:gd name="T22" fmla="*/ 133 w 197"/>
                <a:gd name="T23" fmla="*/ 37 h 70"/>
                <a:gd name="T24" fmla="*/ 127 w 197"/>
                <a:gd name="T25" fmla="*/ 38 h 70"/>
                <a:gd name="T26" fmla="*/ 120 w 197"/>
                <a:gd name="T27" fmla="*/ 45 h 70"/>
                <a:gd name="T28" fmla="*/ 116 w 197"/>
                <a:gd name="T29" fmla="*/ 53 h 70"/>
                <a:gd name="T30" fmla="*/ 110 w 197"/>
                <a:gd name="T31" fmla="*/ 46 h 70"/>
                <a:gd name="T32" fmla="*/ 104 w 197"/>
                <a:gd name="T33" fmla="*/ 40 h 70"/>
                <a:gd name="T34" fmla="*/ 91 w 197"/>
                <a:gd name="T35" fmla="*/ 40 h 70"/>
                <a:gd name="T36" fmla="*/ 88 w 197"/>
                <a:gd name="T37" fmla="*/ 44 h 70"/>
                <a:gd name="T38" fmla="*/ 86 w 197"/>
                <a:gd name="T39" fmla="*/ 48 h 70"/>
                <a:gd name="T40" fmla="*/ 82 w 197"/>
                <a:gd name="T41" fmla="*/ 53 h 70"/>
                <a:gd name="T42" fmla="*/ 77 w 197"/>
                <a:gd name="T43" fmla="*/ 47 h 70"/>
                <a:gd name="T44" fmla="*/ 77 w 197"/>
                <a:gd name="T45" fmla="*/ 46 h 70"/>
                <a:gd name="T46" fmla="*/ 75 w 197"/>
                <a:gd name="T47" fmla="*/ 39 h 70"/>
                <a:gd name="T48" fmla="*/ 67 w 197"/>
                <a:gd name="T49" fmla="*/ 37 h 70"/>
                <a:gd name="T50" fmla="*/ 56 w 197"/>
                <a:gd name="T51" fmla="*/ 34 h 70"/>
                <a:gd name="T52" fmla="*/ 57 w 197"/>
                <a:gd name="T53" fmla="*/ 30 h 70"/>
                <a:gd name="T54" fmla="*/ 68 w 197"/>
                <a:gd name="T55" fmla="*/ 30 h 70"/>
                <a:gd name="T56" fmla="*/ 75 w 197"/>
                <a:gd name="T57" fmla="*/ 24 h 70"/>
                <a:gd name="T58" fmla="*/ 79 w 197"/>
                <a:gd name="T59" fmla="*/ 20 h 70"/>
                <a:gd name="T60" fmla="*/ 84 w 197"/>
                <a:gd name="T61" fmla="*/ 24 h 70"/>
                <a:gd name="T62" fmla="*/ 96 w 197"/>
                <a:gd name="T63" fmla="*/ 31 h 70"/>
                <a:gd name="T64" fmla="*/ 101 w 197"/>
                <a:gd name="T65" fmla="*/ 31 h 70"/>
                <a:gd name="T66" fmla="*/ 113 w 197"/>
                <a:gd name="T67" fmla="*/ 23 h 70"/>
                <a:gd name="T68" fmla="*/ 120 w 197"/>
                <a:gd name="T69" fmla="*/ 23 h 70"/>
                <a:gd name="T70" fmla="*/ 133 w 197"/>
                <a:gd name="T71" fmla="*/ 30 h 70"/>
                <a:gd name="T72" fmla="*/ 143 w 197"/>
                <a:gd name="T73" fmla="*/ 30 h 70"/>
                <a:gd name="T74" fmla="*/ 133 w 197"/>
                <a:gd name="T75" fmla="*/ 3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7" h="70">
                  <a:moveTo>
                    <a:pt x="192" y="1"/>
                  </a:moveTo>
                  <a:cubicBezTo>
                    <a:pt x="161" y="2"/>
                    <a:pt x="130" y="4"/>
                    <a:pt x="99" y="4"/>
                  </a:cubicBezTo>
                  <a:cubicBezTo>
                    <a:pt x="81" y="4"/>
                    <a:pt x="63" y="3"/>
                    <a:pt x="45" y="2"/>
                  </a:cubicBezTo>
                  <a:cubicBezTo>
                    <a:pt x="32" y="1"/>
                    <a:pt x="18" y="1"/>
                    <a:pt x="4" y="1"/>
                  </a:cubicBezTo>
                  <a:cubicBezTo>
                    <a:pt x="2" y="1"/>
                    <a:pt x="0" y="1"/>
                    <a:pt x="0" y="4"/>
                  </a:cubicBezTo>
                  <a:cubicBezTo>
                    <a:pt x="0" y="14"/>
                    <a:pt x="2" y="24"/>
                    <a:pt x="8" y="32"/>
                  </a:cubicBezTo>
                  <a:cubicBezTo>
                    <a:pt x="19" y="45"/>
                    <a:pt x="32" y="55"/>
                    <a:pt x="47" y="62"/>
                  </a:cubicBezTo>
                  <a:cubicBezTo>
                    <a:pt x="68" y="70"/>
                    <a:pt x="90" y="70"/>
                    <a:pt x="112" y="69"/>
                  </a:cubicBezTo>
                  <a:cubicBezTo>
                    <a:pt x="136" y="68"/>
                    <a:pt x="158" y="61"/>
                    <a:pt x="176" y="45"/>
                  </a:cubicBezTo>
                  <a:cubicBezTo>
                    <a:pt x="188" y="34"/>
                    <a:pt x="197" y="22"/>
                    <a:pt x="197" y="5"/>
                  </a:cubicBezTo>
                  <a:cubicBezTo>
                    <a:pt x="197" y="2"/>
                    <a:pt x="196" y="0"/>
                    <a:pt x="192" y="1"/>
                  </a:cubicBezTo>
                  <a:close/>
                  <a:moveTo>
                    <a:pt x="133" y="37"/>
                  </a:moveTo>
                  <a:cubicBezTo>
                    <a:pt x="131" y="37"/>
                    <a:pt x="129" y="38"/>
                    <a:pt x="127" y="38"/>
                  </a:cubicBezTo>
                  <a:cubicBezTo>
                    <a:pt x="122" y="37"/>
                    <a:pt x="120" y="41"/>
                    <a:pt x="120" y="45"/>
                  </a:cubicBezTo>
                  <a:cubicBezTo>
                    <a:pt x="120" y="49"/>
                    <a:pt x="120" y="53"/>
                    <a:pt x="116" y="53"/>
                  </a:cubicBezTo>
                  <a:cubicBezTo>
                    <a:pt x="111" y="53"/>
                    <a:pt x="110" y="49"/>
                    <a:pt x="110" y="46"/>
                  </a:cubicBezTo>
                  <a:cubicBezTo>
                    <a:pt x="109" y="42"/>
                    <a:pt x="108" y="40"/>
                    <a:pt x="104" y="40"/>
                  </a:cubicBezTo>
                  <a:cubicBezTo>
                    <a:pt x="100" y="41"/>
                    <a:pt x="95" y="41"/>
                    <a:pt x="91" y="40"/>
                  </a:cubicBezTo>
                  <a:cubicBezTo>
                    <a:pt x="89" y="40"/>
                    <a:pt x="88" y="41"/>
                    <a:pt x="88" y="44"/>
                  </a:cubicBezTo>
                  <a:cubicBezTo>
                    <a:pt x="87" y="45"/>
                    <a:pt x="87" y="47"/>
                    <a:pt x="86" y="48"/>
                  </a:cubicBezTo>
                  <a:cubicBezTo>
                    <a:pt x="85" y="50"/>
                    <a:pt x="84" y="53"/>
                    <a:pt x="82" y="53"/>
                  </a:cubicBezTo>
                  <a:cubicBezTo>
                    <a:pt x="79" y="53"/>
                    <a:pt x="78" y="50"/>
                    <a:pt x="77" y="47"/>
                  </a:cubicBezTo>
                  <a:cubicBezTo>
                    <a:pt x="77" y="47"/>
                    <a:pt x="77" y="47"/>
                    <a:pt x="77" y="46"/>
                  </a:cubicBezTo>
                  <a:cubicBezTo>
                    <a:pt x="76" y="44"/>
                    <a:pt x="77" y="41"/>
                    <a:pt x="75" y="39"/>
                  </a:cubicBezTo>
                  <a:cubicBezTo>
                    <a:pt x="73" y="38"/>
                    <a:pt x="70" y="38"/>
                    <a:pt x="67" y="37"/>
                  </a:cubicBezTo>
                  <a:cubicBezTo>
                    <a:pt x="63" y="37"/>
                    <a:pt x="59" y="36"/>
                    <a:pt x="56" y="34"/>
                  </a:cubicBezTo>
                  <a:cubicBezTo>
                    <a:pt x="54" y="32"/>
                    <a:pt x="54" y="31"/>
                    <a:pt x="57" y="30"/>
                  </a:cubicBezTo>
                  <a:cubicBezTo>
                    <a:pt x="60" y="29"/>
                    <a:pt x="64" y="30"/>
                    <a:pt x="68" y="30"/>
                  </a:cubicBezTo>
                  <a:cubicBezTo>
                    <a:pt x="72" y="30"/>
                    <a:pt x="75" y="29"/>
                    <a:pt x="75" y="24"/>
                  </a:cubicBezTo>
                  <a:cubicBezTo>
                    <a:pt x="76" y="22"/>
                    <a:pt x="76" y="20"/>
                    <a:pt x="79" y="20"/>
                  </a:cubicBezTo>
                  <a:cubicBezTo>
                    <a:pt x="82" y="20"/>
                    <a:pt x="84" y="21"/>
                    <a:pt x="84" y="24"/>
                  </a:cubicBezTo>
                  <a:cubicBezTo>
                    <a:pt x="85" y="31"/>
                    <a:pt x="90" y="31"/>
                    <a:pt x="96" y="31"/>
                  </a:cubicBezTo>
                  <a:cubicBezTo>
                    <a:pt x="98" y="31"/>
                    <a:pt x="100" y="31"/>
                    <a:pt x="101" y="31"/>
                  </a:cubicBezTo>
                  <a:cubicBezTo>
                    <a:pt x="107" y="31"/>
                    <a:pt x="112" y="30"/>
                    <a:pt x="113" y="23"/>
                  </a:cubicBezTo>
                  <a:cubicBezTo>
                    <a:pt x="114" y="19"/>
                    <a:pt x="119" y="19"/>
                    <a:pt x="120" y="23"/>
                  </a:cubicBezTo>
                  <a:cubicBezTo>
                    <a:pt x="123" y="30"/>
                    <a:pt x="127" y="30"/>
                    <a:pt x="133" y="30"/>
                  </a:cubicBezTo>
                  <a:cubicBezTo>
                    <a:pt x="136" y="30"/>
                    <a:pt x="139" y="30"/>
                    <a:pt x="143" y="30"/>
                  </a:cubicBezTo>
                  <a:cubicBezTo>
                    <a:pt x="140" y="35"/>
                    <a:pt x="137" y="36"/>
                    <a:pt x="133" y="37"/>
                  </a:cubicBezTo>
                  <a:close/>
                </a:path>
              </a:pathLst>
            </a:custGeom>
            <a:solidFill>
              <a:srgbClr val="D7FA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 name="ïSľíďé">
              <a:extLst>
                <a:ext uri="{FF2B5EF4-FFF2-40B4-BE49-F238E27FC236}">
                  <a16:creationId xmlns:a16="http://schemas.microsoft.com/office/drawing/2014/main" id="{6E62D720-19C3-0F31-6D06-BC86AE51B42B}"/>
                </a:ext>
              </a:extLst>
            </p:cNvPr>
            <p:cNvSpPr/>
            <p:nvPr/>
          </p:nvSpPr>
          <p:spPr bwMode="auto">
            <a:xfrm>
              <a:off x="4887913" y="4022726"/>
              <a:ext cx="871538" cy="615950"/>
            </a:xfrm>
            <a:custGeom>
              <a:avLst/>
              <a:gdLst>
                <a:gd name="T0" fmla="*/ 0 w 264"/>
                <a:gd name="T1" fmla="*/ 32 h 187"/>
                <a:gd name="T2" fmla="*/ 8 w 264"/>
                <a:gd name="T3" fmla="*/ 106 h 187"/>
                <a:gd name="T4" fmla="*/ 20 w 264"/>
                <a:gd name="T5" fmla="*/ 180 h 187"/>
                <a:gd name="T6" fmla="*/ 30 w 264"/>
                <a:gd name="T7" fmla="*/ 187 h 187"/>
                <a:gd name="T8" fmla="*/ 115 w 264"/>
                <a:gd name="T9" fmla="*/ 183 h 187"/>
                <a:gd name="T10" fmla="*/ 231 w 264"/>
                <a:gd name="T11" fmla="*/ 176 h 187"/>
                <a:gd name="T12" fmla="*/ 241 w 264"/>
                <a:gd name="T13" fmla="*/ 168 h 187"/>
                <a:gd name="T14" fmla="*/ 242 w 264"/>
                <a:gd name="T15" fmla="*/ 164 h 187"/>
                <a:gd name="T16" fmla="*/ 253 w 264"/>
                <a:gd name="T17" fmla="*/ 112 h 187"/>
                <a:gd name="T18" fmla="*/ 261 w 264"/>
                <a:gd name="T19" fmla="*/ 42 h 187"/>
                <a:gd name="T20" fmla="*/ 264 w 264"/>
                <a:gd name="T21" fmla="*/ 11 h 187"/>
                <a:gd name="T22" fmla="*/ 259 w 264"/>
                <a:gd name="T23" fmla="*/ 6 h 187"/>
                <a:gd name="T24" fmla="*/ 195 w 264"/>
                <a:gd name="T25" fmla="*/ 1 h 187"/>
                <a:gd name="T26" fmla="*/ 23 w 264"/>
                <a:gd name="T27" fmla="*/ 7 h 187"/>
                <a:gd name="T28" fmla="*/ 4 w 264"/>
                <a:gd name="T29" fmla="*/ 8 h 187"/>
                <a:gd name="T30" fmla="*/ 0 w 264"/>
                <a:gd name="T31" fmla="*/ 12 h 187"/>
                <a:gd name="T32" fmla="*/ 0 w 264"/>
                <a:gd name="T33" fmla="*/ 3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4" h="187">
                  <a:moveTo>
                    <a:pt x="0" y="32"/>
                  </a:moveTo>
                  <a:cubicBezTo>
                    <a:pt x="1" y="57"/>
                    <a:pt x="4" y="82"/>
                    <a:pt x="8" y="106"/>
                  </a:cubicBezTo>
                  <a:cubicBezTo>
                    <a:pt x="11" y="131"/>
                    <a:pt x="15" y="156"/>
                    <a:pt x="20" y="180"/>
                  </a:cubicBezTo>
                  <a:cubicBezTo>
                    <a:pt x="22" y="187"/>
                    <a:pt x="22" y="187"/>
                    <a:pt x="30" y="187"/>
                  </a:cubicBezTo>
                  <a:cubicBezTo>
                    <a:pt x="63" y="185"/>
                    <a:pt x="96" y="184"/>
                    <a:pt x="115" y="183"/>
                  </a:cubicBezTo>
                  <a:cubicBezTo>
                    <a:pt x="163" y="180"/>
                    <a:pt x="197" y="178"/>
                    <a:pt x="231" y="176"/>
                  </a:cubicBezTo>
                  <a:cubicBezTo>
                    <a:pt x="238" y="176"/>
                    <a:pt x="240" y="175"/>
                    <a:pt x="241" y="168"/>
                  </a:cubicBezTo>
                  <a:cubicBezTo>
                    <a:pt x="242" y="167"/>
                    <a:pt x="242" y="166"/>
                    <a:pt x="242" y="164"/>
                  </a:cubicBezTo>
                  <a:cubicBezTo>
                    <a:pt x="246" y="147"/>
                    <a:pt x="251" y="130"/>
                    <a:pt x="253" y="112"/>
                  </a:cubicBezTo>
                  <a:cubicBezTo>
                    <a:pt x="255" y="88"/>
                    <a:pt x="258" y="65"/>
                    <a:pt x="261" y="42"/>
                  </a:cubicBezTo>
                  <a:cubicBezTo>
                    <a:pt x="262" y="32"/>
                    <a:pt x="264" y="22"/>
                    <a:pt x="264" y="11"/>
                  </a:cubicBezTo>
                  <a:cubicBezTo>
                    <a:pt x="264" y="8"/>
                    <a:pt x="263" y="7"/>
                    <a:pt x="259" y="6"/>
                  </a:cubicBezTo>
                  <a:cubicBezTo>
                    <a:pt x="238" y="3"/>
                    <a:pt x="216" y="0"/>
                    <a:pt x="195" y="1"/>
                  </a:cubicBezTo>
                  <a:cubicBezTo>
                    <a:pt x="137" y="4"/>
                    <a:pt x="80" y="7"/>
                    <a:pt x="23" y="7"/>
                  </a:cubicBezTo>
                  <a:cubicBezTo>
                    <a:pt x="16" y="7"/>
                    <a:pt x="10" y="7"/>
                    <a:pt x="4" y="8"/>
                  </a:cubicBezTo>
                  <a:cubicBezTo>
                    <a:pt x="1" y="9"/>
                    <a:pt x="0" y="10"/>
                    <a:pt x="0" y="12"/>
                  </a:cubicBezTo>
                  <a:cubicBezTo>
                    <a:pt x="0" y="19"/>
                    <a:pt x="0" y="25"/>
                    <a:pt x="0" y="32"/>
                  </a:cubicBezTo>
                  <a:close/>
                </a:path>
              </a:pathLst>
            </a:custGeom>
            <a:solidFill>
              <a:srgbClr val="555B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 name="íslîdè">
              <a:extLst>
                <a:ext uri="{FF2B5EF4-FFF2-40B4-BE49-F238E27FC236}">
                  <a16:creationId xmlns:a16="http://schemas.microsoft.com/office/drawing/2014/main" id="{769273E3-0EE1-0C18-570B-BA2FF28B43B8}"/>
                </a:ext>
              </a:extLst>
            </p:cNvPr>
            <p:cNvSpPr/>
            <p:nvPr/>
          </p:nvSpPr>
          <p:spPr bwMode="auto">
            <a:xfrm>
              <a:off x="7286625" y="4503738"/>
              <a:ext cx="176213" cy="184150"/>
            </a:xfrm>
            <a:custGeom>
              <a:avLst/>
              <a:gdLst>
                <a:gd name="T0" fmla="*/ 32 w 53"/>
                <a:gd name="T1" fmla="*/ 0 h 56"/>
                <a:gd name="T2" fmla="*/ 1 w 53"/>
                <a:gd name="T3" fmla="*/ 30 h 56"/>
                <a:gd name="T4" fmla="*/ 25 w 53"/>
                <a:gd name="T5" fmla="*/ 54 h 56"/>
                <a:gd name="T6" fmla="*/ 52 w 53"/>
                <a:gd name="T7" fmla="*/ 29 h 56"/>
                <a:gd name="T8" fmla="*/ 32 w 53"/>
                <a:gd name="T9" fmla="*/ 0 h 56"/>
              </a:gdLst>
              <a:ahLst/>
              <a:cxnLst>
                <a:cxn ang="0">
                  <a:pos x="T0" y="T1"/>
                </a:cxn>
                <a:cxn ang="0">
                  <a:pos x="T2" y="T3"/>
                </a:cxn>
                <a:cxn ang="0">
                  <a:pos x="T4" y="T5"/>
                </a:cxn>
                <a:cxn ang="0">
                  <a:pos x="T6" y="T7"/>
                </a:cxn>
                <a:cxn ang="0">
                  <a:pos x="T8" y="T9"/>
                </a:cxn>
              </a:cxnLst>
              <a:rect l="0" t="0" r="r" b="b"/>
              <a:pathLst>
                <a:path w="53" h="56">
                  <a:moveTo>
                    <a:pt x="32" y="0"/>
                  </a:moveTo>
                  <a:cubicBezTo>
                    <a:pt x="11" y="0"/>
                    <a:pt x="1" y="16"/>
                    <a:pt x="1" y="30"/>
                  </a:cubicBezTo>
                  <a:cubicBezTo>
                    <a:pt x="0" y="43"/>
                    <a:pt x="12" y="56"/>
                    <a:pt x="25" y="54"/>
                  </a:cubicBezTo>
                  <a:cubicBezTo>
                    <a:pt x="41" y="55"/>
                    <a:pt x="53" y="41"/>
                    <a:pt x="52" y="29"/>
                  </a:cubicBezTo>
                  <a:cubicBezTo>
                    <a:pt x="52" y="10"/>
                    <a:pt x="45" y="1"/>
                    <a:pt x="32" y="0"/>
                  </a:cubicBez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 name="iṥḻïďe">
              <a:extLst>
                <a:ext uri="{FF2B5EF4-FFF2-40B4-BE49-F238E27FC236}">
                  <a16:creationId xmlns:a16="http://schemas.microsoft.com/office/drawing/2014/main" id="{C7D8649A-80F4-392B-7778-F9E9AAFAAA6C}"/>
                </a:ext>
              </a:extLst>
            </p:cNvPr>
            <p:cNvSpPr/>
            <p:nvPr/>
          </p:nvSpPr>
          <p:spPr bwMode="auto">
            <a:xfrm>
              <a:off x="5495925" y="2166938"/>
              <a:ext cx="319088" cy="233363"/>
            </a:xfrm>
            <a:custGeom>
              <a:avLst/>
              <a:gdLst>
                <a:gd name="T0" fmla="*/ 87 w 97"/>
                <a:gd name="T1" fmla="*/ 29 h 71"/>
                <a:gd name="T2" fmla="*/ 27 w 97"/>
                <a:gd name="T3" fmla="*/ 14 h 71"/>
                <a:gd name="T4" fmla="*/ 2 w 97"/>
                <a:gd name="T5" fmla="*/ 55 h 71"/>
                <a:gd name="T6" fmla="*/ 10 w 97"/>
                <a:gd name="T7" fmla="*/ 70 h 71"/>
                <a:gd name="T8" fmla="*/ 18 w 97"/>
                <a:gd name="T9" fmla="*/ 70 h 71"/>
                <a:gd name="T10" fmla="*/ 89 w 97"/>
                <a:gd name="T11" fmla="*/ 65 h 71"/>
                <a:gd name="T12" fmla="*/ 96 w 97"/>
                <a:gd name="T13" fmla="*/ 54 h 71"/>
                <a:gd name="T14" fmla="*/ 87 w 97"/>
                <a:gd name="T15" fmla="*/ 29 h 71"/>
                <a:gd name="T16" fmla="*/ 77 w 97"/>
                <a:gd name="T17" fmla="*/ 52 h 71"/>
                <a:gd name="T18" fmla="*/ 22 w 97"/>
                <a:gd name="T19" fmla="*/ 58 h 71"/>
                <a:gd name="T20" fmla="*/ 17 w 97"/>
                <a:gd name="T21" fmla="*/ 52 h 71"/>
                <a:gd name="T22" fmla="*/ 40 w 97"/>
                <a:gd name="T23" fmla="*/ 21 h 71"/>
                <a:gd name="T24" fmla="*/ 66 w 97"/>
                <a:gd name="T25" fmla="*/ 26 h 71"/>
                <a:gd name="T26" fmla="*/ 80 w 97"/>
                <a:gd name="T27" fmla="*/ 49 h 71"/>
                <a:gd name="T28" fmla="*/ 77 w 97"/>
                <a:gd name="T29" fmla="*/ 5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 h="71">
                  <a:moveTo>
                    <a:pt x="87" y="29"/>
                  </a:moveTo>
                  <a:cubicBezTo>
                    <a:pt x="76" y="7"/>
                    <a:pt x="47" y="0"/>
                    <a:pt x="27" y="14"/>
                  </a:cubicBezTo>
                  <a:cubicBezTo>
                    <a:pt x="12" y="23"/>
                    <a:pt x="5" y="38"/>
                    <a:pt x="2" y="55"/>
                  </a:cubicBezTo>
                  <a:cubicBezTo>
                    <a:pt x="0" y="63"/>
                    <a:pt x="3" y="68"/>
                    <a:pt x="10" y="70"/>
                  </a:cubicBezTo>
                  <a:cubicBezTo>
                    <a:pt x="13" y="70"/>
                    <a:pt x="15" y="71"/>
                    <a:pt x="18" y="70"/>
                  </a:cubicBezTo>
                  <a:cubicBezTo>
                    <a:pt x="41" y="69"/>
                    <a:pt x="65" y="67"/>
                    <a:pt x="89" y="65"/>
                  </a:cubicBezTo>
                  <a:cubicBezTo>
                    <a:pt x="94" y="64"/>
                    <a:pt x="97" y="60"/>
                    <a:pt x="96" y="54"/>
                  </a:cubicBezTo>
                  <a:cubicBezTo>
                    <a:pt x="94" y="46"/>
                    <a:pt x="92" y="37"/>
                    <a:pt x="87" y="29"/>
                  </a:cubicBezTo>
                  <a:close/>
                  <a:moveTo>
                    <a:pt x="77" y="52"/>
                  </a:moveTo>
                  <a:cubicBezTo>
                    <a:pt x="59" y="54"/>
                    <a:pt x="40" y="56"/>
                    <a:pt x="22" y="58"/>
                  </a:cubicBezTo>
                  <a:cubicBezTo>
                    <a:pt x="16" y="58"/>
                    <a:pt x="16" y="58"/>
                    <a:pt x="17" y="52"/>
                  </a:cubicBezTo>
                  <a:cubicBezTo>
                    <a:pt x="19" y="38"/>
                    <a:pt x="28" y="28"/>
                    <a:pt x="40" y="21"/>
                  </a:cubicBezTo>
                  <a:cubicBezTo>
                    <a:pt x="49" y="16"/>
                    <a:pt x="58" y="19"/>
                    <a:pt x="66" y="26"/>
                  </a:cubicBezTo>
                  <a:cubicBezTo>
                    <a:pt x="73" y="32"/>
                    <a:pt x="77" y="40"/>
                    <a:pt x="80" y="49"/>
                  </a:cubicBezTo>
                  <a:cubicBezTo>
                    <a:pt x="80" y="52"/>
                    <a:pt x="79" y="52"/>
                    <a:pt x="77" y="52"/>
                  </a:cubicBezTo>
                  <a:close/>
                </a:path>
              </a:pathLst>
            </a:custGeom>
            <a:solidFill>
              <a:srgbClr val="00000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 name="îṩļiḍè">
              <a:extLst>
                <a:ext uri="{FF2B5EF4-FFF2-40B4-BE49-F238E27FC236}">
                  <a16:creationId xmlns:a16="http://schemas.microsoft.com/office/drawing/2014/main" id="{C0702FC5-A445-2CF3-DC64-B6F83E6261D0}"/>
                </a:ext>
              </a:extLst>
            </p:cNvPr>
            <p:cNvSpPr/>
            <p:nvPr/>
          </p:nvSpPr>
          <p:spPr bwMode="auto">
            <a:xfrm>
              <a:off x="4851400" y="2212976"/>
              <a:ext cx="320675" cy="207963"/>
            </a:xfrm>
            <a:custGeom>
              <a:avLst/>
              <a:gdLst>
                <a:gd name="T0" fmla="*/ 65 w 97"/>
                <a:gd name="T1" fmla="*/ 5 h 63"/>
                <a:gd name="T2" fmla="*/ 44 w 97"/>
                <a:gd name="T3" fmla="*/ 2 h 63"/>
                <a:gd name="T4" fmla="*/ 3 w 97"/>
                <a:gd name="T5" fmla="*/ 46 h 63"/>
                <a:gd name="T6" fmla="*/ 16 w 97"/>
                <a:gd name="T7" fmla="*/ 62 h 63"/>
                <a:gd name="T8" fmla="*/ 32 w 97"/>
                <a:gd name="T9" fmla="*/ 62 h 63"/>
                <a:gd name="T10" fmla="*/ 89 w 97"/>
                <a:gd name="T11" fmla="*/ 59 h 63"/>
                <a:gd name="T12" fmla="*/ 96 w 97"/>
                <a:gd name="T13" fmla="*/ 49 h 63"/>
                <a:gd name="T14" fmla="*/ 65 w 97"/>
                <a:gd name="T15" fmla="*/ 5 h 63"/>
                <a:gd name="T16" fmla="*/ 77 w 97"/>
                <a:gd name="T17" fmla="*/ 46 h 63"/>
                <a:gd name="T18" fmla="*/ 50 w 97"/>
                <a:gd name="T19" fmla="*/ 49 h 63"/>
                <a:gd name="T20" fmla="*/ 38 w 97"/>
                <a:gd name="T21" fmla="*/ 49 h 63"/>
                <a:gd name="T22" fmla="*/ 38 w 97"/>
                <a:gd name="T23" fmla="*/ 49 h 63"/>
                <a:gd name="T24" fmla="*/ 19 w 97"/>
                <a:gd name="T25" fmla="*/ 49 h 63"/>
                <a:gd name="T26" fmla="*/ 16 w 97"/>
                <a:gd name="T27" fmla="*/ 46 h 63"/>
                <a:gd name="T28" fmla="*/ 20 w 97"/>
                <a:gd name="T29" fmla="*/ 36 h 63"/>
                <a:gd name="T30" fmla="*/ 43 w 97"/>
                <a:gd name="T31" fmla="*/ 16 h 63"/>
                <a:gd name="T32" fmla="*/ 55 w 97"/>
                <a:gd name="T33" fmla="*/ 16 h 63"/>
                <a:gd name="T34" fmla="*/ 79 w 97"/>
                <a:gd name="T35" fmla="*/ 43 h 63"/>
                <a:gd name="T36" fmla="*/ 77 w 97"/>
                <a:gd name="T37" fmla="*/ 4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 h="63">
                  <a:moveTo>
                    <a:pt x="65" y="5"/>
                  </a:moveTo>
                  <a:cubicBezTo>
                    <a:pt x="59" y="1"/>
                    <a:pt x="51" y="0"/>
                    <a:pt x="44" y="2"/>
                  </a:cubicBezTo>
                  <a:cubicBezTo>
                    <a:pt x="22" y="9"/>
                    <a:pt x="9" y="25"/>
                    <a:pt x="3" y="46"/>
                  </a:cubicBezTo>
                  <a:cubicBezTo>
                    <a:pt x="0" y="56"/>
                    <a:pt x="5" y="62"/>
                    <a:pt x="16" y="62"/>
                  </a:cubicBezTo>
                  <a:cubicBezTo>
                    <a:pt x="21" y="62"/>
                    <a:pt x="26" y="62"/>
                    <a:pt x="32" y="62"/>
                  </a:cubicBezTo>
                  <a:cubicBezTo>
                    <a:pt x="51" y="63"/>
                    <a:pt x="70" y="60"/>
                    <a:pt x="89" y="59"/>
                  </a:cubicBezTo>
                  <a:cubicBezTo>
                    <a:pt x="95" y="58"/>
                    <a:pt x="97" y="55"/>
                    <a:pt x="96" y="49"/>
                  </a:cubicBezTo>
                  <a:cubicBezTo>
                    <a:pt x="93" y="29"/>
                    <a:pt x="83" y="14"/>
                    <a:pt x="65" y="5"/>
                  </a:cubicBezTo>
                  <a:close/>
                  <a:moveTo>
                    <a:pt x="77" y="46"/>
                  </a:moveTo>
                  <a:cubicBezTo>
                    <a:pt x="68" y="48"/>
                    <a:pt x="59" y="49"/>
                    <a:pt x="50" y="49"/>
                  </a:cubicBezTo>
                  <a:cubicBezTo>
                    <a:pt x="46" y="49"/>
                    <a:pt x="42" y="49"/>
                    <a:pt x="38" y="49"/>
                  </a:cubicBezTo>
                  <a:cubicBezTo>
                    <a:pt x="38" y="49"/>
                    <a:pt x="38" y="49"/>
                    <a:pt x="38" y="49"/>
                  </a:cubicBezTo>
                  <a:cubicBezTo>
                    <a:pt x="32" y="49"/>
                    <a:pt x="26" y="49"/>
                    <a:pt x="19" y="49"/>
                  </a:cubicBezTo>
                  <a:cubicBezTo>
                    <a:pt x="17" y="49"/>
                    <a:pt x="16" y="49"/>
                    <a:pt x="16" y="46"/>
                  </a:cubicBezTo>
                  <a:cubicBezTo>
                    <a:pt x="17" y="43"/>
                    <a:pt x="18" y="39"/>
                    <a:pt x="20" y="36"/>
                  </a:cubicBezTo>
                  <a:cubicBezTo>
                    <a:pt x="26" y="27"/>
                    <a:pt x="34" y="21"/>
                    <a:pt x="43" y="16"/>
                  </a:cubicBezTo>
                  <a:cubicBezTo>
                    <a:pt x="47" y="14"/>
                    <a:pt x="51" y="14"/>
                    <a:pt x="55" y="16"/>
                  </a:cubicBezTo>
                  <a:cubicBezTo>
                    <a:pt x="68" y="21"/>
                    <a:pt x="75" y="30"/>
                    <a:pt x="79" y="43"/>
                  </a:cubicBezTo>
                  <a:cubicBezTo>
                    <a:pt x="80" y="46"/>
                    <a:pt x="78" y="46"/>
                    <a:pt x="77" y="46"/>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0" name="îśľîḋé">
              <a:extLst>
                <a:ext uri="{FF2B5EF4-FFF2-40B4-BE49-F238E27FC236}">
                  <a16:creationId xmlns:a16="http://schemas.microsoft.com/office/drawing/2014/main" id="{82EAE4C4-F831-BF09-BEC4-69D5D36B7296}"/>
                </a:ext>
              </a:extLst>
            </p:cNvPr>
            <p:cNvSpPr/>
            <p:nvPr/>
          </p:nvSpPr>
          <p:spPr bwMode="auto">
            <a:xfrm>
              <a:off x="5197475" y="2803526"/>
              <a:ext cx="295275" cy="111125"/>
            </a:xfrm>
            <a:custGeom>
              <a:avLst/>
              <a:gdLst>
                <a:gd name="T0" fmla="*/ 66 w 89"/>
                <a:gd name="T1" fmla="*/ 4 h 34"/>
                <a:gd name="T2" fmla="*/ 59 w 89"/>
                <a:gd name="T3" fmla="*/ 4 h 34"/>
                <a:gd name="T4" fmla="*/ 47 w 89"/>
                <a:gd name="T5" fmla="*/ 12 h 34"/>
                <a:gd name="T6" fmla="*/ 42 w 89"/>
                <a:gd name="T7" fmla="*/ 12 h 34"/>
                <a:gd name="T8" fmla="*/ 30 w 89"/>
                <a:gd name="T9" fmla="*/ 5 h 34"/>
                <a:gd name="T10" fmla="*/ 25 w 89"/>
                <a:gd name="T11" fmla="*/ 1 h 34"/>
                <a:gd name="T12" fmla="*/ 21 w 89"/>
                <a:gd name="T13" fmla="*/ 5 h 34"/>
                <a:gd name="T14" fmla="*/ 14 w 89"/>
                <a:gd name="T15" fmla="*/ 11 h 34"/>
                <a:gd name="T16" fmla="*/ 3 w 89"/>
                <a:gd name="T17" fmla="*/ 11 h 34"/>
                <a:gd name="T18" fmla="*/ 2 w 89"/>
                <a:gd name="T19" fmla="*/ 15 h 34"/>
                <a:gd name="T20" fmla="*/ 13 w 89"/>
                <a:gd name="T21" fmla="*/ 18 h 34"/>
                <a:gd name="T22" fmla="*/ 21 w 89"/>
                <a:gd name="T23" fmla="*/ 20 h 34"/>
                <a:gd name="T24" fmla="*/ 23 w 89"/>
                <a:gd name="T25" fmla="*/ 27 h 34"/>
                <a:gd name="T26" fmla="*/ 23 w 89"/>
                <a:gd name="T27" fmla="*/ 28 h 34"/>
                <a:gd name="T28" fmla="*/ 28 w 89"/>
                <a:gd name="T29" fmla="*/ 34 h 34"/>
                <a:gd name="T30" fmla="*/ 32 w 89"/>
                <a:gd name="T31" fmla="*/ 29 h 34"/>
                <a:gd name="T32" fmla="*/ 34 w 89"/>
                <a:gd name="T33" fmla="*/ 25 h 34"/>
                <a:gd name="T34" fmla="*/ 37 w 89"/>
                <a:gd name="T35" fmla="*/ 21 h 34"/>
                <a:gd name="T36" fmla="*/ 50 w 89"/>
                <a:gd name="T37" fmla="*/ 21 h 34"/>
                <a:gd name="T38" fmla="*/ 56 w 89"/>
                <a:gd name="T39" fmla="*/ 27 h 34"/>
                <a:gd name="T40" fmla="*/ 62 w 89"/>
                <a:gd name="T41" fmla="*/ 34 h 34"/>
                <a:gd name="T42" fmla="*/ 66 w 89"/>
                <a:gd name="T43" fmla="*/ 26 h 34"/>
                <a:gd name="T44" fmla="*/ 73 w 89"/>
                <a:gd name="T45" fmla="*/ 19 h 34"/>
                <a:gd name="T46" fmla="*/ 79 w 89"/>
                <a:gd name="T47" fmla="*/ 18 h 34"/>
                <a:gd name="T48" fmla="*/ 89 w 89"/>
                <a:gd name="T49" fmla="*/ 11 h 34"/>
                <a:gd name="T50" fmla="*/ 79 w 89"/>
                <a:gd name="T51" fmla="*/ 11 h 34"/>
                <a:gd name="T52" fmla="*/ 66 w 89"/>
                <a:gd name="T53" fmla="*/ 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34">
                  <a:moveTo>
                    <a:pt x="66" y="4"/>
                  </a:moveTo>
                  <a:cubicBezTo>
                    <a:pt x="65" y="0"/>
                    <a:pt x="60" y="0"/>
                    <a:pt x="59" y="4"/>
                  </a:cubicBezTo>
                  <a:cubicBezTo>
                    <a:pt x="58" y="11"/>
                    <a:pt x="53" y="12"/>
                    <a:pt x="47" y="12"/>
                  </a:cubicBezTo>
                  <a:cubicBezTo>
                    <a:pt x="46" y="12"/>
                    <a:pt x="44" y="12"/>
                    <a:pt x="42" y="12"/>
                  </a:cubicBezTo>
                  <a:cubicBezTo>
                    <a:pt x="36" y="12"/>
                    <a:pt x="31" y="12"/>
                    <a:pt x="30" y="5"/>
                  </a:cubicBezTo>
                  <a:cubicBezTo>
                    <a:pt x="30" y="2"/>
                    <a:pt x="28" y="1"/>
                    <a:pt x="25" y="1"/>
                  </a:cubicBezTo>
                  <a:cubicBezTo>
                    <a:pt x="22" y="1"/>
                    <a:pt x="22" y="3"/>
                    <a:pt x="21" y="5"/>
                  </a:cubicBezTo>
                  <a:cubicBezTo>
                    <a:pt x="21" y="10"/>
                    <a:pt x="18" y="11"/>
                    <a:pt x="14" y="11"/>
                  </a:cubicBezTo>
                  <a:cubicBezTo>
                    <a:pt x="10" y="11"/>
                    <a:pt x="6" y="10"/>
                    <a:pt x="3" y="11"/>
                  </a:cubicBezTo>
                  <a:cubicBezTo>
                    <a:pt x="0" y="12"/>
                    <a:pt x="0" y="13"/>
                    <a:pt x="2" y="15"/>
                  </a:cubicBezTo>
                  <a:cubicBezTo>
                    <a:pt x="5" y="17"/>
                    <a:pt x="9" y="18"/>
                    <a:pt x="13" y="18"/>
                  </a:cubicBezTo>
                  <a:cubicBezTo>
                    <a:pt x="16" y="19"/>
                    <a:pt x="19" y="19"/>
                    <a:pt x="21" y="20"/>
                  </a:cubicBezTo>
                  <a:cubicBezTo>
                    <a:pt x="23" y="22"/>
                    <a:pt x="22" y="25"/>
                    <a:pt x="23" y="27"/>
                  </a:cubicBezTo>
                  <a:cubicBezTo>
                    <a:pt x="23" y="28"/>
                    <a:pt x="23" y="28"/>
                    <a:pt x="23" y="28"/>
                  </a:cubicBezTo>
                  <a:cubicBezTo>
                    <a:pt x="24" y="31"/>
                    <a:pt x="25" y="34"/>
                    <a:pt x="28" y="34"/>
                  </a:cubicBezTo>
                  <a:cubicBezTo>
                    <a:pt x="30" y="34"/>
                    <a:pt x="31" y="31"/>
                    <a:pt x="32" y="29"/>
                  </a:cubicBezTo>
                  <a:cubicBezTo>
                    <a:pt x="33" y="28"/>
                    <a:pt x="33" y="26"/>
                    <a:pt x="34" y="25"/>
                  </a:cubicBezTo>
                  <a:cubicBezTo>
                    <a:pt x="34" y="22"/>
                    <a:pt x="35" y="21"/>
                    <a:pt x="37" y="21"/>
                  </a:cubicBezTo>
                  <a:cubicBezTo>
                    <a:pt x="41" y="22"/>
                    <a:pt x="46" y="22"/>
                    <a:pt x="50" y="21"/>
                  </a:cubicBezTo>
                  <a:cubicBezTo>
                    <a:pt x="54" y="21"/>
                    <a:pt x="55" y="23"/>
                    <a:pt x="56" y="27"/>
                  </a:cubicBezTo>
                  <a:cubicBezTo>
                    <a:pt x="56" y="30"/>
                    <a:pt x="57" y="34"/>
                    <a:pt x="62" y="34"/>
                  </a:cubicBezTo>
                  <a:cubicBezTo>
                    <a:pt x="66" y="34"/>
                    <a:pt x="66" y="30"/>
                    <a:pt x="66" y="26"/>
                  </a:cubicBezTo>
                  <a:cubicBezTo>
                    <a:pt x="66" y="22"/>
                    <a:pt x="68" y="18"/>
                    <a:pt x="73" y="19"/>
                  </a:cubicBezTo>
                  <a:cubicBezTo>
                    <a:pt x="75" y="19"/>
                    <a:pt x="77" y="18"/>
                    <a:pt x="79" y="18"/>
                  </a:cubicBezTo>
                  <a:cubicBezTo>
                    <a:pt x="83" y="17"/>
                    <a:pt x="86" y="16"/>
                    <a:pt x="89" y="11"/>
                  </a:cubicBezTo>
                  <a:cubicBezTo>
                    <a:pt x="85" y="11"/>
                    <a:pt x="82" y="11"/>
                    <a:pt x="79" y="11"/>
                  </a:cubicBezTo>
                  <a:cubicBezTo>
                    <a:pt x="73" y="11"/>
                    <a:pt x="69" y="11"/>
                    <a:pt x="66" y="4"/>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1" name="îslîḍê">
              <a:extLst>
                <a:ext uri="{FF2B5EF4-FFF2-40B4-BE49-F238E27FC236}">
                  <a16:creationId xmlns:a16="http://schemas.microsoft.com/office/drawing/2014/main" id="{C6F06DD8-9800-938C-1733-A729784B8163}"/>
                </a:ext>
              </a:extLst>
            </p:cNvPr>
            <p:cNvSpPr/>
            <p:nvPr/>
          </p:nvSpPr>
          <p:spPr bwMode="auto">
            <a:xfrm>
              <a:off x="5040313" y="4154488"/>
              <a:ext cx="563563" cy="300038"/>
            </a:xfrm>
            <a:custGeom>
              <a:avLst/>
              <a:gdLst>
                <a:gd name="T0" fmla="*/ 2 w 171"/>
                <a:gd name="T1" fmla="*/ 73 h 91"/>
                <a:gd name="T2" fmla="*/ 8 w 171"/>
                <a:gd name="T3" fmla="*/ 71 h 91"/>
                <a:gd name="T4" fmla="*/ 12 w 171"/>
                <a:gd name="T5" fmla="*/ 62 h 91"/>
                <a:gd name="T6" fmla="*/ 14 w 171"/>
                <a:gd name="T7" fmla="*/ 56 h 91"/>
                <a:gd name="T8" fmla="*/ 15 w 171"/>
                <a:gd name="T9" fmla="*/ 58 h 91"/>
                <a:gd name="T10" fmla="*/ 23 w 171"/>
                <a:gd name="T11" fmla="*/ 69 h 91"/>
                <a:gd name="T12" fmla="*/ 33 w 171"/>
                <a:gd name="T13" fmla="*/ 68 h 91"/>
                <a:gd name="T14" fmla="*/ 35 w 171"/>
                <a:gd name="T15" fmla="*/ 62 h 91"/>
                <a:gd name="T16" fmla="*/ 50 w 171"/>
                <a:gd name="T17" fmla="*/ 26 h 91"/>
                <a:gd name="T18" fmla="*/ 56 w 171"/>
                <a:gd name="T19" fmla="*/ 16 h 91"/>
                <a:gd name="T20" fmla="*/ 62 w 171"/>
                <a:gd name="T21" fmla="*/ 62 h 91"/>
                <a:gd name="T22" fmla="*/ 65 w 171"/>
                <a:gd name="T23" fmla="*/ 85 h 91"/>
                <a:gd name="T24" fmla="*/ 71 w 171"/>
                <a:gd name="T25" fmla="*/ 91 h 91"/>
                <a:gd name="T26" fmla="*/ 76 w 171"/>
                <a:gd name="T27" fmla="*/ 86 h 91"/>
                <a:gd name="T28" fmla="*/ 77 w 171"/>
                <a:gd name="T29" fmla="*/ 84 h 91"/>
                <a:gd name="T30" fmla="*/ 84 w 171"/>
                <a:gd name="T31" fmla="*/ 60 h 91"/>
                <a:gd name="T32" fmla="*/ 87 w 171"/>
                <a:gd name="T33" fmla="*/ 52 h 91"/>
                <a:gd name="T34" fmla="*/ 89 w 171"/>
                <a:gd name="T35" fmla="*/ 57 h 91"/>
                <a:gd name="T36" fmla="*/ 93 w 171"/>
                <a:gd name="T37" fmla="*/ 70 h 91"/>
                <a:gd name="T38" fmla="*/ 102 w 171"/>
                <a:gd name="T39" fmla="*/ 71 h 91"/>
                <a:gd name="T40" fmla="*/ 104 w 171"/>
                <a:gd name="T41" fmla="*/ 68 h 91"/>
                <a:gd name="T42" fmla="*/ 109 w 171"/>
                <a:gd name="T43" fmla="*/ 56 h 91"/>
                <a:gd name="T44" fmla="*/ 114 w 171"/>
                <a:gd name="T45" fmla="*/ 55 h 91"/>
                <a:gd name="T46" fmla="*/ 122 w 171"/>
                <a:gd name="T47" fmla="*/ 67 h 91"/>
                <a:gd name="T48" fmla="*/ 131 w 171"/>
                <a:gd name="T49" fmla="*/ 67 h 91"/>
                <a:gd name="T50" fmla="*/ 134 w 171"/>
                <a:gd name="T51" fmla="*/ 62 h 91"/>
                <a:gd name="T52" fmla="*/ 153 w 171"/>
                <a:gd name="T53" fmla="*/ 26 h 91"/>
                <a:gd name="T54" fmla="*/ 154 w 171"/>
                <a:gd name="T55" fmla="*/ 26 h 91"/>
                <a:gd name="T56" fmla="*/ 154 w 171"/>
                <a:gd name="T57" fmla="*/ 66 h 91"/>
                <a:gd name="T58" fmla="*/ 155 w 171"/>
                <a:gd name="T59" fmla="*/ 72 h 91"/>
                <a:gd name="T60" fmla="*/ 163 w 171"/>
                <a:gd name="T61" fmla="*/ 74 h 91"/>
                <a:gd name="T62" fmla="*/ 169 w 171"/>
                <a:gd name="T63" fmla="*/ 66 h 91"/>
                <a:gd name="T64" fmla="*/ 165 w 171"/>
                <a:gd name="T65" fmla="*/ 60 h 91"/>
                <a:gd name="T66" fmla="*/ 163 w 171"/>
                <a:gd name="T67" fmla="*/ 58 h 91"/>
                <a:gd name="T68" fmla="*/ 163 w 171"/>
                <a:gd name="T69" fmla="*/ 42 h 91"/>
                <a:gd name="T70" fmla="*/ 163 w 171"/>
                <a:gd name="T71" fmla="*/ 14 h 91"/>
                <a:gd name="T72" fmla="*/ 158 w 171"/>
                <a:gd name="T73" fmla="*/ 6 h 91"/>
                <a:gd name="T74" fmla="*/ 151 w 171"/>
                <a:gd name="T75" fmla="*/ 11 h 91"/>
                <a:gd name="T76" fmla="*/ 150 w 171"/>
                <a:gd name="T77" fmla="*/ 12 h 91"/>
                <a:gd name="T78" fmla="*/ 128 w 171"/>
                <a:gd name="T79" fmla="*/ 56 h 91"/>
                <a:gd name="T80" fmla="*/ 125 w 171"/>
                <a:gd name="T81" fmla="*/ 56 h 91"/>
                <a:gd name="T82" fmla="*/ 119 w 171"/>
                <a:gd name="T83" fmla="*/ 48 h 91"/>
                <a:gd name="T84" fmla="*/ 102 w 171"/>
                <a:gd name="T85" fmla="*/ 50 h 91"/>
                <a:gd name="T86" fmla="*/ 98 w 171"/>
                <a:gd name="T87" fmla="*/ 57 h 91"/>
                <a:gd name="T88" fmla="*/ 91 w 171"/>
                <a:gd name="T89" fmla="*/ 41 h 91"/>
                <a:gd name="T90" fmla="*/ 85 w 171"/>
                <a:gd name="T91" fmla="*/ 38 h 91"/>
                <a:gd name="T92" fmla="*/ 80 w 171"/>
                <a:gd name="T93" fmla="*/ 42 h 91"/>
                <a:gd name="T94" fmla="*/ 75 w 171"/>
                <a:gd name="T95" fmla="*/ 59 h 91"/>
                <a:gd name="T96" fmla="*/ 72 w 171"/>
                <a:gd name="T97" fmla="*/ 70 h 91"/>
                <a:gd name="T98" fmla="*/ 70 w 171"/>
                <a:gd name="T99" fmla="*/ 67 h 91"/>
                <a:gd name="T100" fmla="*/ 62 w 171"/>
                <a:gd name="T101" fmla="*/ 8 h 91"/>
                <a:gd name="T102" fmla="*/ 58 w 171"/>
                <a:gd name="T103" fmla="*/ 1 h 91"/>
                <a:gd name="T104" fmla="*/ 52 w 171"/>
                <a:gd name="T105" fmla="*/ 6 h 91"/>
                <a:gd name="T106" fmla="*/ 28 w 171"/>
                <a:gd name="T107" fmla="*/ 60 h 91"/>
                <a:gd name="T108" fmla="*/ 27 w 171"/>
                <a:gd name="T109" fmla="*/ 62 h 91"/>
                <a:gd name="T110" fmla="*/ 18 w 171"/>
                <a:gd name="T111" fmla="*/ 48 h 91"/>
                <a:gd name="T112" fmla="*/ 13 w 171"/>
                <a:gd name="T113" fmla="*/ 44 h 91"/>
                <a:gd name="T114" fmla="*/ 8 w 171"/>
                <a:gd name="T115" fmla="*/ 49 h 91"/>
                <a:gd name="T116" fmla="*/ 2 w 171"/>
                <a:gd name="T117" fmla="*/ 68 h 91"/>
                <a:gd name="T118" fmla="*/ 2 w 171"/>
                <a:gd name="T119" fmla="*/ 7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1" h="91">
                  <a:moveTo>
                    <a:pt x="2" y="73"/>
                  </a:moveTo>
                  <a:cubicBezTo>
                    <a:pt x="5" y="75"/>
                    <a:pt x="7" y="73"/>
                    <a:pt x="8" y="71"/>
                  </a:cubicBezTo>
                  <a:cubicBezTo>
                    <a:pt x="10" y="68"/>
                    <a:pt x="11" y="65"/>
                    <a:pt x="12" y="62"/>
                  </a:cubicBezTo>
                  <a:cubicBezTo>
                    <a:pt x="12" y="60"/>
                    <a:pt x="13" y="58"/>
                    <a:pt x="14" y="56"/>
                  </a:cubicBezTo>
                  <a:cubicBezTo>
                    <a:pt x="15" y="57"/>
                    <a:pt x="15" y="58"/>
                    <a:pt x="15" y="58"/>
                  </a:cubicBezTo>
                  <a:cubicBezTo>
                    <a:pt x="18" y="62"/>
                    <a:pt x="20" y="66"/>
                    <a:pt x="23" y="69"/>
                  </a:cubicBezTo>
                  <a:cubicBezTo>
                    <a:pt x="26" y="74"/>
                    <a:pt x="31" y="73"/>
                    <a:pt x="33" y="68"/>
                  </a:cubicBezTo>
                  <a:cubicBezTo>
                    <a:pt x="34" y="66"/>
                    <a:pt x="35" y="64"/>
                    <a:pt x="35" y="62"/>
                  </a:cubicBezTo>
                  <a:cubicBezTo>
                    <a:pt x="39" y="50"/>
                    <a:pt x="45" y="38"/>
                    <a:pt x="50" y="26"/>
                  </a:cubicBezTo>
                  <a:cubicBezTo>
                    <a:pt x="51" y="22"/>
                    <a:pt x="53" y="19"/>
                    <a:pt x="56" y="16"/>
                  </a:cubicBezTo>
                  <a:cubicBezTo>
                    <a:pt x="58" y="32"/>
                    <a:pt x="61" y="46"/>
                    <a:pt x="62" y="62"/>
                  </a:cubicBezTo>
                  <a:cubicBezTo>
                    <a:pt x="62" y="70"/>
                    <a:pt x="63" y="78"/>
                    <a:pt x="65" y="85"/>
                  </a:cubicBezTo>
                  <a:cubicBezTo>
                    <a:pt x="66" y="88"/>
                    <a:pt x="67" y="91"/>
                    <a:pt x="71" y="91"/>
                  </a:cubicBezTo>
                  <a:cubicBezTo>
                    <a:pt x="74" y="91"/>
                    <a:pt x="75" y="88"/>
                    <a:pt x="76" y="86"/>
                  </a:cubicBezTo>
                  <a:cubicBezTo>
                    <a:pt x="76" y="85"/>
                    <a:pt x="77" y="85"/>
                    <a:pt x="77" y="84"/>
                  </a:cubicBezTo>
                  <a:cubicBezTo>
                    <a:pt x="79" y="76"/>
                    <a:pt x="81" y="68"/>
                    <a:pt x="84" y="60"/>
                  </a:cubicBezTo>
                  <a:cubicBezTo>
                    <a:pt x="85" y="58"/>
                    <a:pt x="85" y="55"/>
                    <a:pt x="87" y="52"/>
                  </a:cubicBezTo>
                  <a:cubicBezTo>
                    <a:pt x="88" y="54"/>
                    <a:pt x="88" y="55"/>
                    <a:pt x="89" y="57"/>
                  </a:cubicBezTo>
                  <a:cubicBezTo>
                    <a:pt x="90" y="61"/>
                    <a:pt x="91" y="66"/>
                    <a:pt x="93" y="70"/>
                  </a:cubicBezTo>
                  <a:cubicBezTo>
                    <a:pt x="95" y="74"/>
                    <a:pt x="99" y="75"/>
                    <a:pt x="102" y="71"/>
                  </a:cubicBezTo>
                  <a:cubicBezTo>
                    <a:pt x="103" y="70"/>
                    <a:pt x="103" y="69"/>
                    <a:pt x="104" y="68"/>
                  </a:cubicBezTo>
                  <a:cubicBezTo>
                    <a:pt x="106" y="64"/>
                    <a:pt x="107" y="59"/>
                    <a:pt x="109" y="56"/>
                  </a:cubicBezTo>
                  <a:cubicBezTo>
                    <a:pt x="111" y="52"/>
                    <a:pt x="112" y="52"/>
                    <a:pt x="114" y="55"/>
                  </a:cubicBezTo>
                  <a:cubicBezTo>
                    <a:pt x="117" y="59"/>
                    <a:pt x="119" y="63"/>
                    <a:pt x="122" y="67"/>
                  </a:cubicBezTo>
                  <a:cubicBezTo>
                    <a:pt x="124" y="71"/>
                    <a:pt x="128" y="71"/>
                    <a:pt x="131" y="67"/>
                  </a:cubicBezTo>
                  <a:cubicBezTo>
                    <a:pt x="132" y="66"/>
                    <a:pt x="133" y="64"/>
                    <a:pt x="134" y="62"/>
                  </a:cubicBezTo>
                  <a:cubicBezTo>
                    <a:pt x="141" y="50"/>
                    <a:pt x="147" y="38"/>
                    <a:pt x="153" y="26"/>
                  </a:cubicBezTo>
                  <a:cubicBezTo>
                    <a:pt x="153" y="26"/>
                    <a:pt x="154" y="26"/>
                    <a:pt x="154" y="26"/>
                  </a:cubicBezTo>
                  <a:cubicBezTo>
                    <a:pt x="154" y="39"/>
                    <a:pt x="154" y="53"/>
                    <a:pt x="154" y="66"/>
                  </a:cubicBezTo>
                  <a:cubicBezTo>
                    <a:pt x="154" y="68"/>
                    <a:pt x="154" y="70"/>
                    <a:pt x="155" y="72"/>
                  </a:cubicBezTo>
                  <a:cubicBezTo>
                    <a:pt x="156" y="76"/>
                    <a:pt x="160" y="77"/>
                    <a:pt x="163" y="74"/>
                  </a:cubicBezTo>
                  <a:cubicBezTo>
                    <a:pt x="165" y="72"/>
                    <a:pt x="167" y="69"/>
                    <a:pt x="169" y="66"/>
                  </a:cubicBezTo>
                  <a:cubicBezTo>
                    <a:pt x="171" y="63"/>
                    <a:pt x="169" y="60"/>
                    <a:pt x="165" y="60"/>
                  </a:cubicBezTo>
                  <a:cubicBezTo>
                    <a:pt x="163" y="60"/>
                    <a:pt x="163" y="59"/>
                    <a:pt x="163" y="58"/>
                  </a:cubicBezTo>
                  <a:cubicBezTo>
                    <a:pt x="163" y="52"/>
                    <a:pt x="163" y="47"/>
                    <a:pt x="163" y="42"/>
                  </a:cubicBezTo>
                  <a:cubicBezTo>
                    <a:pt x="163" y="33"/>
                    <a:pt x="163" y="23"/>
                    <a:pt x="163" y="14"/>
                  </a:cubicBezTo>
                  <a:cubicBezTo>
                    <a:pt x="163" y="10"/>
                    <a:pt x="161" y="7"/>
                    <a:pt x="158" y="6"/>
                  </a:cubicBezTo>
                  <a:cubicBezTo>
                    <a:pt x="154" y="5"/>
                    <a:pt x="152" y="9"/>
                    <a:pt x="151" y="11"/>
                  </a:cubicBezTo>
                  <a:cubicBezTo>
                    <a:pt x="150" y="12"/>
                    <a:pt x="150" y="12"/>
                    <a:pt x="150" y="12"/>
                  </a:cubicBezTo>
                  <a:cubicBezTo>
                    <a:pt x="143" y="27"/>
                    <a:pt x="135" y="41"/>
                    <a:pt x="128" y="56"/>
                  </a:cubicBezTo>
                  <a:cubicBezTo>
                    <a:pt x="127" y="58"/>
                    <a:pt x="126" y="58"/>
                    <a:pt x="125" y="56"/>
                  </a:cubicBezTo>
                  <a:cubicBezTo>
                    <a:pt x="123" y="53"/>
                    <a:pt x="121" y="50"/>
                    <a:pt x="119" y="48"/>
                  </a:cubicBezTo>
                  <a:cubicBezTo>
                    <a:pt x="113" y="42"/>
                    <a:pt x="106" y="43"/>
                    <a:pt x="102" y="50"/>
                  </a:cubicBezTo>
                  <a:cubicBezTo>
                    <a:pt x="101" y="52"/>
                    <a:pt x="100" y="55"/>
                    <a:pt x="98" y="57"/>
                  </a:cubicBezTo>
                  <a:cubicBezTo>
                    <a:pt x="97" y="51"/>
                    <a:pt x="94" y="46"/>
                    <a:pt x="91" y="41"/>
                  </a:cubicBezTo>
                  <a:cubicBezTo>
                    <a:pt x="90" y="39"/>
                    <a:pt x="88" y="38"/>
                    <a:pt x="85" y="38"/>
                  </a:cubicBezTo>
                  <a:cubicBezTo>
                    <a:pt x="82" y="38"/>
                    <a:pt x="81" y="40"/>
                    <a:pt x="80" y="42"/>
                  </a:cubicBezTo>
                  <a:cubicBezTo>
                    <a:pt x="78" y="48"/>
                    <a:pt x="76" y="53"/>
                    <a:pt x="75" y="59"/>
                  </a:cubicBezTo>
                  <a:cubicBezTo>
                    <a:pt x="74" y="63"/>
                    <a:pt x="73" y="67"/>
                    <a:pt x="72" y="70"/>
                  </a:cubicBezTo>
                  <a:cubicBezTo>
                    <a:pt x="71" y="69"/>
                    <a:pt x="70" y="68"/>
                    <a:pt x="70" y="67"/>
                  </a:cubicBezTo>
                  <a:cubicBezTo>
                    <a:pt x="69" y="47"/>
                    <a:pt x="66" y="27"/>
                    <a:pt x="62" y="8"/>
                  </a:cubicBezTo>
                  <a:cubicBezTo>
                    <a:pt x="61" y="5"/>
                    <a:pt x="61" y="2"/>
                    <a:pt x="58" y="1"/>
                  </a:cubicBezTo>
                  <a:cubicBezTo>
                    <a:pt x="54" y="0"/>
                    <a:pt x="53" y="4"/>
                    <a:pt x="52" y="6"/>
                  </a:cubicBezTo>
                  <a:cubicBezTo>
                    <a:pt x="42" y="23"/>
                    <a:pt x="34" y="41"/>
                    <a:pt x="28" y="60"/>
                  </a:cubicBezTo>
                  <a:cubicBezTo>
                    <a:pt x="28" y="61"/>
                    <a:pt x="28" y="61"/>
                    <a:pt x="27" y="62"/>
                  </a:cubicBezTo>
                  <a:cubicBezTo>
                    <a:pt x="24" y="57"/>
                    <a:pt x="21" y="53"/>
                    <a:pt x="18" y="48"/>
                  </a:cubicBezTo>
                  <a:cubicBezTo>
                    <a:pt x="17" y="46"/>
                    <a:pt x="16" y="44"/>
                    <a:pt x="13" y="44"/>
                  </a:cubicBezTo>
                  <a:cubicBezTo>
                    <a:pt x="10" y="44"/>
                    <a:pt x="9" y="47"/>
                    <a:pt x="8" y="49"/>
                  </a:cubicBezTo>
                  <a:cubicBezTo>
                    <a:pt x="7" y="55"/>
                    <a:pt x="5" y="62"/>
                    <a:pt x="2" y="68"/>
                  </a:cubicBezTo>
                  <a:cubicBezTo>
                    <a:pt x="1" y="70"/>
                    <a:pt x="0" y="72"/>
                    <a:pt x="2" y="73"/>
                  </a:cubicBezTo>
                  <a:close/>
                </a:path>
              </a:pathLst>
            </a:custGeom>
            <a:solidFill>
              <a:srgbClr val="57B3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ísļïḋè">
              <a:extLst>
                <a:ext uri="{FF2B5EF4-FFF2-40B4-BE49-F238E27FC236}">
                  <a16:creationId xmlns:a16="http://schemas.microsoft.com/office/drawing/2014/main" id="{35821083-22DF-B94C-7297-398C2D02A086}"/>
                </a:ext>
              </a:extLst>
            </p:cNvPr>
            <p:cNvSpPr/>
            <p:nvPr/>
          </p:nvSpPr>
          <p:spPr bwMode="auto">
            <a:xfrm>
              <a:off x="5548313" y="2219326"/>
              <a:ext cx="211138" cy="138113"/>
            </a:xfrm>
            <a:custGeom>
              <a:avLst/>
              <a:gdLst>
                <a:gd name="T0" fmla="*/ 50 w 64"/>
                <a:gd name="T1" fmla="*/ 10 h 42"/>
                <a:gd name="T2" fmla="*/ 24 w 64"/>
                <a:gd name="T3" fmla="*/ 5 h 42"/>
                <a:gd name="T4" fmla="*/ 1 w 64"/>
                <a:gd name="T5" fmla="*/ 36 h 42"/>
                <a:gd name="T6" fmla="*/ 6 w 64"/>
                <a:gd name="T7" fmla="*/ 42 h 42"/>
                <a:gd name="T8" fmla="*/ 61 w 64"/>
                <a:gd name="T9" fmla="*/ 36 h 42"/>
                <a:gd name="T10" fmla="*/ 64 w 64"/>
                <a:gd name="T11" fmla="*/ 33 h 42"/>
                <a:gd name="T12" fmla="*/ 50 w 64"/>
                <a:gd name="T13" fmla="*/ 10 h 42"/>
              </a:gdLst>
              <a:ahLst/>
              <a:cxnLst>
                <a:cxn ang="0">
                  <a:pos x="T0" y="T1"/>
                </a:cxn>
                <a:cxn ang="0">
                  <a:pos x="T2" y="T3"/>
                </a:cxn>
                <a:cxn ang="0">
                  <a:pos x="T4" y="T5"/>
                </a:cxn>
                <a:cxn ang="0">
                  <a:pos x="T6" y="T7"/>
                </a:cxn>
                <a:cxn ang="0">
                  <a:pos x="T8" y="T9"/>
                </a:cxn>
                <a:cxn ang="0">
                  <a:pos x="T10" y="T11"/>
                </a:cxn>
                <a:cxn ang="0">
                  <a:pos x="T12" y="T13"/>
                </a:cxn>
              </a:cxnLst>
              <a:rect l="0" t="0" r="r" b="b"/>
              <a:pathLst>
                <a:path w="64" h="42">
                  <a:moveTo>
                    <a:pt x="50" y="10"/>
                  </a:moveTo>
                  <a:cubicBezTo>
                    <a:pt x="42" y="3"/>
                    <a:pt x="33" y="0"/>
                    <a:pt x="24" y="5"/>
                  </a:cubicBezTo>
                  <a:cubicBezTo>
                    <a:pt x="12" y="12"/>
                    <a:pt x="3" y="22"/>
                    <a:pt x="1" y="36"/>
                  </a:cubicBezTo>
                  <a:cubicBezTo>
                    <a:pt x="0" y="42"/>
                    <a:pt x="0" y="42"/>
                    <a:pt x="6" y="42"/>
                  </a:cubicBezTo>
                  <a:cubicBezTo>
                    <a:pt x="24" y="40"/>
                    <a:pt x="43" y="38"/>
                    <a:pt x="61" y="36"/>
                  </a:cubicBezTo>
                  <a:cubicBezTo>
                    <a:pt x="63" y="36"/>
                    <a:pt x="64" y="36"/>
                    <a:pt x="64" y="33"/>
                  </a:cubicBezTo>
                  <a:cubicBezTo>
                    <a:pt x="61" y="24"/>
                    <a:pt x="57" y="16"/>
                    <a:pt x="50" y="10"/>
                  </a:cubicBezTo>
                  <a:close/>
                </a:path>
              </a:pathLst>
            </a:custGeom>
            <a:solidFill>
              <a:srgbClr val="D7FA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îṥľíḓe">
              <a:extLst>
                <a:ext uri="{FF2B5EF4-FFF2-40B4-BE49-F238E27FC236}">
                  <a16:creationId xmlns:a16="http://schemas.microsoft.com/office/drawing/2014/main" id="{4F3CF6C4-53CE-E93F-70AA-928756608AB5}"/>
                </a:ext>
              </a:extLst>
            </p:cNvPr>
            <p:cNvSpPr/>
            <p:nvPr/>
          </p:nvSpPr>
          <p:spPr bwMode="auto">
            <a:xfrm>
              <a:off x="4903788" y="2259013"/>
              <a:ext cx="212725" cy="115888"/>
            </a:xfrm>
            <a:custGeom>
              <a:avLst/>
              <a:gdLst>
                <a:gd name="T0" fmla="*/ 39 w 64"/>
                <a:gd name="T1" fmla="*/ 2 h 35"/>
                <a:gd name="T2" fmla="*/ 27 w 64"/>
                <a:gd name="T3" fmla="*/ 2 h 35"/>
                <a:gd name="T4" fmla="*/ 4 w 64"/>
                <a:gd name="T5" fmla="*/ 22 h 35"/>
                <a:gd name="T6" fmla="*/ 0 w 64"/>
                <a:gd name="T7" fmla="*/ 32 h 35"/>
                <a:gd name="T8" fmla="*/ 3 w 64"/>
                <a:gd name="T9" fmla="*/ 35 h 35"/>
                <a:gd name="T10" fmla="*/ 22 w 64"/>
                <a:gd name="T11" fmla="*/ 35 h 35"/>
                <a:gd name="T12" fmla="*/ 22 w 64"/>
                <a:gd name="T13" fmla="*/ 35 h 35"/>
                <a:gd name="T14" fmla="*/ 34 w 64"/>
                <a:gd name="T15" fmla="*/ 35 h 35"/>
                <a:gd name="T16" fmla="*/ 61 w 64"/>
                <a:gd name="T17" fmla="*/ 32 h 35"/>
                <a:gd name="T18" fmla="*/ 63 w 64"/>
                <a:gd name="T19" fmla="*/ 29 h 35"/>
                <a:gd name="T20" fmla="*/ 39 w 64"/>
                <a:gd name="T21"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35">
                  <a:moveTo>
                    <a:pt x="39" y="2"/>
                  </a:moveTo>
                  <a:cubicBezTo>
                    <a:pt x="35" y="0"/>
                    <a:pt x="31" y="0"/>
                    <a:pt x="27" y="2"/>
                  </a:cubicBezTo>
                  <a:cubicBezTo>
                    <a:pt x="18" y="7"/>
                    <a:pt x="10" y="13"/>
                    <a:pt x="4" y="22"/>
                  </a:cubicBezTo>
                  <a:cubicBezTo>
                    <a:pt x="2" y="25"/>
                    <a:pt x="1" y="29"/>
                    <a:pt x="0" y="32"/>
                  </a:cubicBezTo>
                  <a:cubicBezTo>
                    <a:pt x="0" y="35"/>
                    <a:pt x="1" y="35"/>
                    <a:pt x="3" y="35"/>
                  </a:cubicBezTo>
                  <a:cubicBezTo>
                    <a:pt x="10" y="35"/>
                    <a:pt x="16" y="35"/>
                    <a:pt x="22" y="35"/>
                  </a:cubicBezTo>
                  <a:cubicBezTo>
                    <a:pt x="22" y="35"/>
                    <a:pt x="22" y="35"/>
                    <a:pt x="22" y="35"/>
                  </a:cubicBezTo>
                  <a:cubicBezTo>
                    <a:pt x="26" y="35"/>
                    <a:pt x="30" y="35"/>
                    <a:pt x="34" y="35"/>
                  </a:cubicBezTo>
                  <a:cubicBezTo>
                    <a:pt x="43" y="35"/>
                    <a:pt x="52" y="34"/>
                    <a:pt x="61" y="32"/>
                  </a:cubicBezTo>
                  <a:cubicBezTo>
                    <a:pt x="62" y="32"/>
                    <a:pt x="64" y="32"/>
                    <a:pt x="63" y="29"/>
                  </a:cubicBezTo>
                  <a:cubicBezTo>
                    <a:pt x="59" y="16"/>
                    <a:pt x="52" y="7"/>
                    <a:pt x="39" y="2"/>
                  </a:cubicBezTo>
                  <a:close/>
                </a:path>
              </a:pathLst>
            </a:custGeom>
            <a:solidFill>
              <a:srgbClr val="D7FA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48" name="对话气泡: 矩形 147">
            <a:extLst>
              <a:ext uri="{FF2B5EF4-FFF2-40B4-BE49-F238E27FC236}">
                <a16:creationId xmlns:a16="http://schemas.microsoft.com/office/drawing/2014/main" id="{2719FD5F-B9C2-5AB2-9533-5B0DF9317A7D}"/>
              </a:ext>
            </a:extLst>
          </p:cNvPr>
          <p:cNvSpPr/>
          <p:nvPr/>
        </p:nvSpPr>
        <p:spPr>
          <a:xfrm>
            <a:off x="6024969" y="4685537"/>
            <a:ext cx="2947296" cy="2161614"/>
          </a:xfrm>
          <a:prstGeom prst="wedgeRectCallout">
            <a:avLst>
              <a:gd name="adj1" fmla="val -57719"/>
              <a:gd name="adj2" fmla="val 9222"/>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9B198C0C-7E6E-D606-CC65-47B4DC2D16E1}"/>
              </a:ext>
            </a:extLst>
          </p:cNvPr>
          <p:cNvSpPr txBox="1"/>
          <p:nvPr/>
        </p:nvSpPr>
        <p:spPr>
          <a:xfrm>
            <a:off x="-38899" y="5540452"/>
            <a:ext cx="4903907" cy="1200329"/>
          </a:xfrm>
          <a:prstGeom prst="rect">
            <a:avLst/>
          </a:prstGeom>
          <a:noFill/>
        </p:spPr>
        <p:txBody>
          <a:bodyPr wrap="none" rtlCol="0">
            <a:spAutoFit/>
          </a:bodyPr>
          <a:lstStyle/>
          <a:p>
            <a:r>
              <a:rPr lang="zh-CN" altLang="en-US" dirty="0">
                <a:highlight>
                  <a:srgbClr val="FF0000"/>
                </a:highlight>
              </a:rPr>
              <a:t>个人猜想：为什么使用的是</a:t>
            </a:r>
            <a:r>
              <a:rPr lang="en-US" altLang="zh-CN" dirty="0">
                <a:highlight>
                  <a:srgbClr val="FF0000"/>
                </a:highlight>
              </a:rPr>
              <a:t>RF</a:t>
            </a:r>
            <a:r>
              <a:rPr lang="zh-CN" altLang="en-US" dirty="0">
                <a:highlight>
                  <a:srgbClr val="FF0000"/>
                </a:highlight>
              </a:rPr>
              <a:t>？</a:t>
            </a:r>
            <a:endParaRPr lang="en-US" altLang="zh-CN" dirty="0">
              <a:highlight>
                <a:srgbClr val="FF0000"/>
              </a:highlight>
            </a:endParaRPr>
          </a:p>
          <a:p>
            <a:r>
              <a:rPr lang="zh-CN" altLang="en-US" dirty="0"/>
              <a:t>因为</a:t>
            </a:r>
            <a:r>
              <a:rPr lang="en-US" altLang="zh-CN" dirty="0"/>
              <a:t>RF</a:t>
            </a:r>
            <a:r>
              <a:rPr lang="zh-CN" altLang="en-US" dirty="0"/>
              <a:t>天生对特征有重要性的排名。</a:t>
            </a:r>
            <a:r>
              <a:rPr lang="en-US" altLang="zh-CN" dirty="0"/>
              <a:t>RF</a:t>
            </a:r>
            <a:r>
              <a:rPr lang="zh-CN" altLang="en-US" dirty="0"/>
              <a:t>是基于</a:t>
            </a:r>
            <a:endParaRPr lang="en-US" altLang="zh-CN" dirty="0"/>
          </a:p>
          <a:p>
            <a:r>
              <a:rPr lang="zh-CN" altLang="en-US" dirty="0"/>
              <a:t>特征对信息熵减少的进行运作的，谈到重要性</a:t>
            </a:r>
            <a:endParaRPr lang="en-US" altLang="zh-CN" dirty="0"/>
          </a:p>
          <a:p>
            <a:r>
              <a:rPr lang="zh-CN" altLang="en-US" dirty="0"/>
              <a:t>排名，自然会使用</a:t>
            </a:r>
            <a:r>
              <a:rPr lang="en-US" altLang="zh-CN" dirty="0"/>
              <a:t>RF</a:t>
            </a:r>
            <a:r>
              <a:rPr lang="zh-CN" altLang="en-US" dirty="0"/>
              <a:t>。</a:t>
            </a:r>
            <a:endParaRPr lang="en-US" altLang="zh-CN" dirty="0"/>
          </a:p>
        </p:txBody>
      </p:sp>
    </p:spTree>
    <p:extLst>
      <p:ext uri="{BB962C8B-B14F-4D97-AF65-F5344CB8AC3E}">
        <p14:creationId xmlns:p14="http://schemas.microsoft.com/office/powerpoint/2010/main" val="34298481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8B36D6-C90D-0A40-A28E-3BBA9116D50D}"/>
              </a:ext>
            </a:extLst>
          </p:cNvPr>
          <p:cNvSpPr txBox="1"/>
          <p:nvPr/>
        </p:nvSpPr>
        <p:spPr>
          <a:xfrm>
            <a:off x="-69669" y="0"/>
            <a:ext cx="12435840" cy="461665"/>
          </a:xfrm>
          <a:prstGeom prst="rect">
            <a:avLst/>
          </a:prstGeom>
          <a:noFill/>
        </p:spPr>
        <p:txBody>
          <a:bodyPr wrap="square" rtlCol="0">
            <a:spAutoFit/>
          </a:bodyPr>
          <a:lstStyle/>
          <a:p>
            <a:r>
              <a:rPr lang="zh-CN" altLang="en-US" sz="2400" b="1" dirty="0"/>
              <a:t>实验结果</a:t>
            </a:r>
            <a:r>
              <a:rPr lang="en-US" altLang="zh-CN" sz="2400" b="1" dirty="0"/>
              <a:t>(F)</a:t>
            </a:r>
            <a:r>
              <a:rPr lang="zh-CN" altLang="en-US" sz="2400" b="1" dirty="0"/>
              <a:t> </a:t>
            </a:r>
            <a:r>
              <a:rPr lang="en-US" altLang="zh-CN" sz="2400" b="1" dirty="0"/>
              <a:t>—— ‘</a:t>
            </a:r>
            <a:r>
              <a:rPr lang="zh-CN" altLang="en-US" sz="2400" b="1" dirty="0"/>
              <a:t>人</a:t>
            </a:r>
            <a:r>
              <a:rPr lang="en-US" altLang="zh-CN" sz="2400" b="1" dirty="0"/>
              <a:t>’</a:t>
            </a:r>
            <a:r>
              <a:rPr lang="zh-CN" altLang="en-US" sz="2400" b="1" dirty="0"/>
              <a:t>生是旷野</a:t>
            </a:r>
            <a:r>
              <a:rPr lang="en-US" altLang="zh-CN" sz="2400" b="1" dirty="0"/>
              <a:t>”, </a:t>
            </a:r>
            <a:r>
              <a:rPr lang="zh-CN" altLang="en-US" sz="2400" b="1" dirty="0"/>
              <a:t>但也许你需要一本漫游指南</a:t>
            </a:r>
            <a:r>
              <a:rPr lang="en-US" altLang="zh-CN" sz="2400" b="1" dirty="0"/>
              <a:t>[“do it step-by-step”]</a:t>
            </a:r>
          </a:p>
        </p:txBody>
      </p:sp>
      <p:sp>
        <p:nvSpPr>
          <p:cNvPr id="3" name="矩形 2">
            <a:extLst>
              <a:ext uri="{FF2B5EF4-FFF2-40B4-BE49-F238E27FC236}">
                <a16:creationId xmlns:a16="http://schemas.microsoft.com/office/drawing/2014/main" id="{F4D59BA9-075A-07EC-E601-505B4D3EC662}"/>
              </a:ext>
            </a:extLst>
          </p:cNvPr>
          <p:cNvSpPr/>
          <p:nvPr/>
        </p:nvSpPr>
        <p:spPr>
          <a:xfrm>
            <a:off x="95246" y="598242"/>
            <a:ext cx="6105529" cy="3461934"/>
          </a:xfrm>
          <a:prstGeom prst="rect">
            <a:avLst/>
          </a:prstGeom>
          <a:noFill/>
          <a:ln w="38100">
            <a:solidFill>
              <a:schemeClr val="accent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圆角 3">
            <a:extLst>
              <a:ext uri="{FF2B5EF4-FFF2-40B4-BE49-F238E27FC236}">
                <a16:creationId xmlns:a16="http://schemas.microsoft.com/office/drawing/2014/main" id="{AAF3C105-7FFE-9B74-8876-B9ABB2C11123}"/>
              </a:ext>
            </a:extLst>
          </p:cNvPr>
          <p:cNvSpPr/>
          <p:nvPr/>
        </p:nvSpPr>
        <p:spPr>
          <a:xfrm>
            <a:off x="104772" y="583656"/>
            <a:ext cx="6096003" cy="407606"/>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Final Test </a:t>
            </a:r>
            <a:r>
              <a:rPr lang="zh-CN" altLang="en-US" sz="1600" b="1" dirty="0">
                <a:solidFill>
                  <a:schemeClr val="tx1"/>
                </a:solidFill>
              </a:rPr>
              <a:t>的 </a:t>
            </a:r>
            <a:r>
              <a:rPr lang="en-US" altLang="zh-CN" sz="1600" b="1" dirty="0">
                <a:solidFill>
                  <a:schemeClr val="tx1"/>
                </a:solidFill>
              </a:rPr>
              <a:t>task prompt</a:t>
            </a:r>
          </a:p>
        </p:txBody>
      </p:sp>
      <p:sp>
        <p:nvSpPr>
          <p:cNvPr id="9" name="文本框 8">
            <a:extLst>
              <a:ext uri="{FF2B5EF4-FFF2-40B4-BE49-F238E27FC236}">
                <a16:creationId xmlns:a16="http://schemas.microsoft.com/office/drawing/2014/main" id="{A9F13C24-C9CB-BABD-3CC5-0F76C2E69965}"/>
              </a:ext>
            </a:extLst>
          </p:cNvPr>
          <p:cNvSpPr txBox="1"/>
          <p:nvPr/>
        </p:nvSpPr>
        <p:spPr>
          <a:xfrm>
            <a:off x="42723" y="951633"/>
            <a:ext cx="6105530" cy="3139321"/>
          </a:xfrm>
          <a:prstGeom prst="rect">
            <a:avLst/>
          </a:prstGeom>
          <a:noFill/>
        </p:spPr>
        <p:txBody>
          <a:bodyPr wrap="square">
            <a:spAutoFit/>
          </a:bodyPr>
          <a:lstStyle/>
          <a:p>
            <a:r>
              <a:rPr lang="zh-CN" altLang="en-US" sz="1100" b="0" dirty="0">
                <a:effectLst/>
                <a:latin typeface="Courier New" panose="02070309020205020404" pitchFamily="49" charset="0"/>
              </a:rPr>
              <a:t>    你的任务是基于前两天的调查结果和行为数据，预测美国各州在第</a:t>
            </a:r>
            <a:r>
              <a:rPr lang="en-US" altLang="zh-CN" sz="1100" b="0" dirty="0">
                <a:effectLst/>
                <a:latin typeface="Courier New" panose="02070309020205020404" pitchFamily="49" charset="0"/>
              </a:rPr>
              <a:t>3</a:t>
            </a:r>
            <a:r>
              <a:rPr lang="zh-CN" altLang="en-US" sz="1100" b="0" dirty="0">
                <a:effectLst/>
                <a:latin typeface="Courier New" panose="02070309020205020404" pitchFamily="49" charset="0"/>
              </a:rPr>
              <a:t>天检测出</a:t>
            </a:r>
            <a:r>
              <a:rPr lang="en-US" altLang="zh-CN" sz="1100" b="0" dirty="0">
                <a:effectLst/>
                <a:latin typeface="Courier New" panose="02070309020205020404" pitchFamily="49" charset="0"/>
              </a:rPr>
              <a:t>COVID-19</a:t>
            </a:r>
            <a:r>
              <a:rPr lang="zh-CN" altLang="en-US" sz="1100" b="0" dirty="0">
                <a:effectLst/>
                <a:latin typeface="Courier New" panose="02070309020205020404" pitchFamily="49" charset="0"/>
              </a:rPr>
              <a:t>阳性的概率。</a:t>
            </a:r>
          </a:p>
          <a:p>
            <a:r>
              <a:rPr lang="zh-CN" altLang="en-US" sz="1100" b="0" dirty="0">
                <a:effectLst/>
                <a:latin typeface="Courier New" panose="02070309020205020404" pitchFamily="49" charset="0"/>
              </a:rPr>
              <a:t>    这是一个回归的机器学习任务，请不要使用分类相关的机器学习算法。</a:t>
            </a:r>
          </a:p>
          <a:p>
            <a:r>
              <a:rPr lang="zh-CN" altLang="en-US" sz="1100" b="0" dirty="0">
                <a:effectLst/>
                <a:latin typeface="Courier New" panose="02070309020205020404" pitchFamily="49" charset="0"/>
              </a:rPr>
              <a:t>    给定的数据集中包含</a:t>
            </a:r>
            <a:r>
              <a:rPr lang="en-US" altLang="zh-CN" sz="1100" b="0" dirty="0">
                <a:effectLst/>
                <a:latin typeface="Courier New" panose="02070309020205020404" pitchFamily="49" charset="0"/>
              </a:rPr>
              <a:t>50</a:t>
            </a:r>
            <a:r>
              <a:rPr lang="zh-CN" altLang="en-US" sz="1100" b="0" dirty="0">
                <a:effectLst/>
                <a:latin typeface="Courier New" panose="02070309020205020404" pitchFamily="49" charset="0"/>
              </a:rPr>
              <a:t>多个特征，一部分是美国各州名称缩写，另一部分是预测相关的。</a:t>
            </a:r>
          </a:p>
          <a:p>
            <a:r>
              <a:rPr lang="zh-CN" altLang="en-US" sz="1100" b="0" dirty="0">
                <a:effectLst/>
                <a:latin typeface="Courier New" panose="02070309020205020404" pitchFamily="49" charset="0"/>
              </a:rPr>
              <a:t>    在完成任务时，请注意以下要求：</a:t>
            </a:r>
          </a:p>
          <a:p>
            <a:r>
              <a:rPr lang="zh-CN" altLang="en-US" sz="1100" b="1" dirty="0">
                <a:effectLst/>
                <a:highlight>
                  <a:srgbClr val="FFFF00"/>
                </a:highlight>
                <a:latin typeface="Courier New" panose="02070309020205020404" pitchFamily="49" charset="0"/>
              </a:rPr>
              <a:t>    </a:t>
            </a:r>
            <a:r>
              <a:rPr lang="en-US" altLang="zh-CN" sz="1100" b="1" dirty="0">
                <a:effectLst/>
                <a:highlight>
                  <a:srgbClr val="FFFF00"/>
                </a:highlight>
                <a:latin typeface="Courier New" panose="02070309020205020404" pitchFamily="49" charset="0"/>
              </a:rPr>
              <a:t>1. </a:t>
            </a:r>
            <a:r>
              <a:rPr lang="zh-CN" altLang="en-US" sz="1100" b="1" dirty="0">
                <a:effectLst/>
                <a:highlight>
                  <a:srgbClr val="FFFF00"/>
                </a:highlight>
                <a:latin typeface="Courier New" panose="02070309020205020404" pitchFamily="49" charset="0"/>
              </a:rPr>
              <a:t>地理特征保护：</a:t>
            </a:r>
          </a:p>
          <a:p>
            <a:r>
              <a:rPr lang="zh-CN" altLang="en-US" sz="1100" b="0" dirty="0">
                <a:effectLst/>
                <a:latin typeface="Courier New" panose="02070309020205020404" pitchFamily="49" charset="0"/>
              </a:rPr>
              <a:t>      数据集中的 </a:t>
            </a:r>
            <a:r>
              <a:rPr lang="en-US" altLang="zh-CN" sz="1100" b="0" dirty="0">
                <a:effectLst/>
                <a:latin typeface="Courier New" panose="02070309020205020404" pitchFamily="49" charset="0"/>
              </a:rPr>
              <a:t>AL, AZ, CA, CO, CT, FL, GA, IL, IN, IA, KS, KY, LA, ME, MD, MA, MI, MN, MO, NJ, NM, NY, NC, OH, OR, PA, SC, TN, TX, VA, WA, WV, WI</a:t>
            </a:r>
            <a:endParaRPr lang="zh-CN" altLang="en-US" sz="1100" b="0" dirty="0">
              <a:effectLst/>
              <a:latin typeface="Courier New" panose="02070309020205020404" pitchFamily="49" charset="0"/>
            </a:endParaRPr>
          </a:p>
          <a:p>
            <a:r>
              <a:rPr lang="zh-CN" altLang="en-US" sz="1100" b="0" dirty="0">
                <a:effectLst/>
                <a:latin typeface="Courier New" panose="02070309020205020404" pitchFamily="49" charset="0"/>
              </a:rPr>
              <a:t>      特征是和州名缩写，这部分特征不应该被筛除或忽略</a:t>
            </a:r>
          </a:p>
          <a:p>
            <a:r>
              <a:rPr lang="zh-CN" altLang="en-US" sz="1100" b="1" dirty="0">
                <a:effectLst/>
                <a:highlight>
                  <a:srgbClr val="FFFF00"/>
                </a:highlight>
                <a:latin typeface="Courier New" panose="02070309020205020404" pitchFamily="49" charset="0"/>
              </a:rPr>
              <a:t>    </a:t>
            </a:r>
            <a:r>
              <a:rPr lang="en-US" altLang="zh-CN" sz="1100" b="1" dirty="0">
                <a:effectLst/>
                <a:highlight>
                  <a:srgbClr val="FFFF00"/>
                </a:highlight>
                <a:latin typeface="Courier New" panose="02070309020205020404" pitchFamily="49" charset="0"/>
              </a:rPr>
              <a:t>2. </a:t>
            </a:r>
            <a:r>
              <a:rPr lang="zh-CN" altLang="en-US" sz="1100" b="1" dirty="0">
                <a:effectLst/>
                <a:highlight>
                  <a:srgbClr val="FFFF00"/>
                </a:highlight>
                <a:latin typeface="Courier New" panose="02070309020205020404" pitchFamily="49" charset="0"/>
              </a:rPr>
              <a:t>找出和预测值相关程度最高的</a:t>
            </a:r>
            <a:r>
              <a:rPr lang="en-US" altLang="zh-CN" sz="1100" b="1" dirty="0">
                <a:effectLst/>
                <a:highlight>
                  <a:srgbClr val="FF0000"/>
                </a:highlight>
                <a:latin typeface="Courier New" panose="02070309020205020404" pitchFamily="49" charset="0"/>
              </a:rPr>
              <a:t>25</a:t>
            </a:r>
            <a:r>
              <a:rPr lang="zh-CN" altLang="en-US" sz="1100" b="1" dirty="0">
                <a:effectLst/>
                <a:highlight>
                  <a:srgbClr val="FF0000"/>
                </a:highlight>
                <a:latin typeface="Courier New" panose="02070309020205020404" pitchFamily="49" charset="0"/>
              </a:rPr>
              <a:t>个特征</a:t>
            </a:r>
            <a:r>
              <a:rPr lang="zh-CN" altLang="en-US" sz="1100" b="1" dirty="0">
                <a:effectLst/>
                <a:highlight>
                  <a:srgbClr val="FFFF00"/>
                </a:highlight>
                <a:latin typeface="Courier New" panose="02070309020205020404" pitchFamily="49" charset="0"/>
              </a:rPr>
              <a:t>用于模型训练：</a:t>
            </a:r>
          </a:p>
          <a:p>
            <a:r>
              <a:rPr lang="zh-CN" altLang="en-US" sz="1100" b="0" dirty="0">
                <a:effectLst/>
                <a:latin typeface="Courier New" panose="02070309020205020404" pitchFamily="49" charset="0"/>
              </a:rPr>
              <a:t>      尝试使用合理的方法对</a:t>
            </a:r>
            <a:r>
              <a:rPr lang="en-US" altLang="zh-CN" sz="1100" b="0" dirty="0">
                <a:effectLst/>
                <a:latin typeface="Courier New" panose="02070309020205020404" pitchFamily="49" charset="0"/>
              </a:rPr>
              <a:t>【</a:t>
            </a:r>
            <a:r>
              <a:rPr lang="zh-CN" altLang="en-US" sz="1100" b="0" dirty="0">
                <a:effectLst/>
                <a:latin typeface="Courier New" panose="02070309020205020404" pitchFamily="49" charset="0"/>
              </a:rPr>
              <a:t>预测结果特征</a:t>
            </a:r>
            <a:r>
              <a:rPr lang="en-US" altLang="zh-CN" sz="1100" b="0" dirty="0">
                <a:effectLst/>
                <a:latin typeface="Courier New" panose="02070309020205020404" pitchFamily="49" charset="0"/>
              </a:rPr>
              <a:t>】</a:t>
            </a:r>
            <a:r>
              <a:rPr lang="zh-CN" altLang="en-US" sz="1100" b="0" dirty="0">
                <a:effectLst/>
                <a:latin typeface="Courier New" panose="02070309020205020404" pitchFamily="49" charset="0"/>
              </a:rPr>
              <a:t>和</a:t>
            </a:r>
            <a:r>
              <a:rPr lang="en-US" altLang="zh-CN" sz="1100" b="0" dirty="0">
                <a:effectLst/>
                <a:latin typeface="Courier New" panose="02070309020205020404" pitchFamily="49" charset="0"/>
              </a:rPr>
              <a:t>【</a:t>
            </a:r>
            <a:r>
              <a:rPr lang="zh-CN" altLang="en-US" sz="1100" b="0" dirty="0">
                <a:effectLst/>
                <a:latin typeface="Courier New" panose="02070309020205020404" pitchFamily="49" charset="0"/>
              </a:rPr>
              <a:t>地理特征</a:t>
            </a:r>
            <a:r>
              <a:rPr lang="en-US" altLang="zh-CN" sz="1100" b="0" dirty="0">
                <a:effectLst/>
                <a:latin typeface="Courier New" panose="02070309020205020404" pitchFamily="49" charset="0"/>
              </a:rPr>
              <a:t>】</a:t>
            </a:r>
            <a:r>
              <a:rPr lang="zh-CN" altLang="en-US" sz="1100" b="0" dirty="0">
                <a:effectLst/>
                <a:latin typeface="Courier New" panose="02070309020205020404" pitchFamily="49" charset="0"/>
              </a:rPr>
              <a:t>以外的其他特征做出相关度判断，找到和预测结果相关性最高的特征用于模型的训练</a:t>
            </a:r>
          </a:p>
          <a:p>
            <a:r>
              <a:rPr lang="zh-CN" altLang="en-US" sz="1100" b="0" dirty="0">
                <a:effectLst/>
                <a:highlight>
                  <a:srgbClr val="FFFF00"/>
                </a:highlight>
                <a:latin typeface="Courier New" panose="02070309020205020404" pitchFamily="49" charset="0"/>
              </a:rPr>
              <a:t>    </a:t>
            </a:r>
            <a:r>
              <a:rPr lang="en-US" altLang="zh-CN" sz="1100" b="0" dirty="0">
                <a:effectLst/>
                <a:highlight>
                  <a:srgbClr val="FFFF00"/>
                </a:highlight>
                <a:latin typeface="Courier New" panose="02070309020205020404" pitchFamily="49" charset="0"/>
              </a:rPr>
              <a:t>3. </a:t>
            </a:r>
            <a:r>
              <a:rPr lang="zh-CN" altLang="en-US" sz="1100" b="0" dirty="0">
                <a:effectLst/>
                <a:highlight>
                  <a:srgbClr val="FFFF00"/>
                </a:highlight>
                <a:latin typeface="Courier New" panose="02070309020205020404" pitchFamily="49" charset="0"/>
              </a:rPr>
              <a:t>模型选择与优化：</a:t>
            </a:r>
          </a:p>
          <a:p>
            <a:r>
              <a:rPr lang="zh-CN" altLang="en-US" sz="1100" b="0" dirty="0">
                <a:effectLst/>
                <a:latin typeface="Courier New" panose="02070309020205020404" pitchFamily="49" charset="0"/>
              </a:rPr>
              <a:t>      尝试多种回归模型（</a:t>
            </a:r>
            <a:r>
              <a:rPr lang="zh-CN" altLang="en-US" sz="1100" b="0" dirty="0">
                <a:effectLst/>
                <a:highlight>
                  <a:srgbClr val="FF0000"/>
                </a:highlight>
                <a:latin typeface="Courier New" panose="02070309020205020404" pitchFamily="49" charset="0"/>
              </a:rPr>
              <a:t>例如</a:t>
            </a:r>
            <a:r>
              <a:rPr lang="en-US" altLang="zh-CN" sz="1100" b="0" dirty="0">
                <a:effectLst/>
                <a:highlight>
                  <a:srgbClr val="FF0000"/>
                </a:highlight>
                <a:latin typeface="Courier New" panose="02070309020205020404" pitchFamily="49" charset="0"/>
              </a:rPr>
              <a:t>Lasso, SVR</a:t>
            </a:r>
            <a:r>
              <a:rPr lang="zh-CN" altLang="en-US" sz="1100" b="0" dirty="0">
                <a:effectLst/>
                <a:highlight>
                  <a:srgbClr val="FF0000"/>
                </a:highlight>
                <a:latin typeface="Courier New" panose="02070309020205020404" pitchFamily="49" charset="0"/>
              </a:rPr>
              <a:t>和其他回归模型</a:t>
            </a:r>
            <a:r>
              <a:rPr lang="zh-CN" altLang="en-US" sz="1100" b="0" dirty="0">
                <a:effectLst/>
                <a:latin typeface="Courier New" panose="02070309020205020404" pitchFamily="49" charset="0"/>
              </a:rPr>
              <a:t>），并通过合理的方法得到</a:t>
            </a:r>
            <a:r>
              <a:rPr lang="en-US" altLang="zh-CN" sz="1100" b="0" dirty="0">
                <a:effectLst/>
                <a:latin typeface="Courier New" panose="02070309020205020404" pitchFamily="49" charset="0"/>
              </a:rPr>
              <a:t>MSE</a:t>
            </a:r>
            <a:r>
              <a:rPr lang="zh-CN" altLang="en-US" sz="1100" b="0" dirty="0">
                <a:effectLst/>
                <a:latin typeface="Courier New" panose="02070309020205020404" pitchFamily="49" charset="0"/>
              </a:rPr>
              <a:t>最小的模型。</a:t>
            </a:r>
          </a:p>
          <a:p>
            <a:r>
              <a:rPr lang="zh-CN" altLang="en-US" sz="1100" b="0" dirty="0">
                <a:effectLst/>
                <a:highlight>
                  <a:srgbClr val="FFFF00"/>
                </a:highlight>
                <a:latin typeface="Courier New" panose="02070309020205020404" pitchFamily="49" charset="0"/>
              </a:rPr>
              <a:t>    </a:t>
            </a:r>
            <a:r>
              <a:rPr lang="en-US" altLang="zh-CN" sz="1100" b="0" dirty="0">
                <a:effectLst/>
                <a:highlight>
                  <a:srgbClr val="FFFF00"/>
                </a:highlight>
                <a:latin typeface="Courier New" panose="02070309020205020404" pitchFamily="49" charset="0"/>
              </a:rPr>
              <a:t>4. </a:t>
            </a:r>
            <a:r>
              <a:rPr lang="zh-CN" altLang="en-US" sz="1100" b="0" dirty="0">
                <a:effectLst/>
                <a:highlight>
                  <a:srgbClr val="FFFF00"/>
                </a:highlight>
                <a:latin typeface="Courier New" panose="02070309020205020404" pitchFamily="49" charset="0"/>
              </a:rPr>
              <a:t>输出要求：</a:t>
            </a:r>
          </a:p>
          <a:p>
            <a:r>
              <a:rPr lang="zh-CN" altLang="en-US" sz="1100" b="0" dirty="0">
                <a:effectLst/>
                <a:latin typeface="Courier New" panose="02070309020205020404" pitchFamily="49" charset="0"/>
              </a:rPr>
              <a:t>      生成可运行的完整代码，但是不要输出数据集中的内容</a:t>
            </a:r>
          </a:p>
        </p:txBody>
      </p:sp>
      <p:sp>
        <p:nvSpPr>
          <p:cNvPr id="10" name="文本框 9">
            <a:extLst>
              <a:ext uri="{FF2B5EF4-FFF2-40B4-BE49-F238E27FC236}">
                <a16:creationId xmlns:a16="http://schemas.microsoft.com/office/drawing/2014/main" id="{D1EE7903-FAC3-F364-E90A-E1D2EA60204F}"/>
              </a:ext>
            </a:extLst>
          </p:cNvPr>
          <p:cNvSpPr txBox="1"/>
          <p:nvPr/>
        </p:nvSpPr>
        <p:spPr>
          <a:xfrm>
            <a:off x="6259420" y="583656"/>
            <a:ext cx="5813252" cy="6001643"/>
          </a:xfrm>
          <a:prstGeom prst="rect">
            <a:avLst/>
          </a:prstGeom>
          <a:solidFill>
            <a:schemeClr val="tx1"/>
          </a:solidFill>
        </p:spPr>
        <p:txBody>
          <a:bodyPr wrap="square">
            <a:spAutoFit/>
          </a:bodyPr>
          <a:lstStyle/>
          <a:p>
            <a:r>
              <a:rPr lang="zh-CN" altLang="en-US" sz="900" b="0" dirty="0">
                <a:solidFill>
                  <a:schemeClr val="bg2"/>
                </a:solidFill>
                <a:effectLst/>
                <a:latin typeface="Consolas" panose="020B0609020204030204" pitchFamily="49" charset="0"/>
              </a:rPr>
              <a:t>（省略）</a:t>
            </a:r>
            <a:endParaRPr lang="en-US" altLang="zh-CN" sz="900" b="0" dirty="0">
              <a:solidFill>
                <a:schemeClr val="bg2"/>
              </a:solidFill>
              <a:effectLst/>
              <a:latin typeface="Consolas" panose="020B0609020204030204" pitchFamily="49" charset="0"/>
            </a:endParaRPr>
          </a:p>
          <a:p>
            <a:r>
              <a:rPr lang="en-US" altLang="zh-CN" sz="1200" b="1" dirty="0">
                <a:solidFill>
                  <a:srgbClr val="6A9955"/>
                </a:solidFill>
                <a:effectLst/>
                <a:latin typeface="Consolas" panose="020B0609020204030204" pitchFamily="49" charset="0"/>
              </a:rPr>
              <a:t># </a:t>
            </a:r>
            <a:r>
              <a:rPr lang="zh-CN" altLang="en-US" sz="1200" b="1" dirty="0">
                <a:solidFill>
                  <a:srgbClr val="6A9955"/>
                </a:solidFill>
                <a:effectLst/>
                <a:latin typeface="Consolas" panose="020B0609020204030204" pitchFamily="49" charset="0"/>
              </a:rPr>
              <a:t>定义地理特征和目标特征</a:t>
            </a:r>
            <a:endParaRPr lang="zh-CN" altLang="en-US" sz="1200" b="1" dirty="0">
              <a:solidFill>
                <a:srgbClr val="CCCCCC"/>
              </a:solidFill>
              <a:effectLst/>
              <a:latin typeface="Consolas" panose="020B0609020204030204" pitchFamily="49" charset="0"/>
            </a:endParaRPr>
          </a:p>
          <a:p>
            <a:r>
              <a:rPr lang="en-US" altLang="zh-CN" sz="900" b="0" dirty="0" err="1">
                <a:solidFill>
                  <a:srgbClr val="9CDCFE"/>
                </a:solidFill>
                <a:effectLst/>
                <a:latin typeface="Consolas" panose="020B0609020204030204" pitchFamily="49" charset="0"/>
              </a:rPr>
              <a:t>state_features</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'AL'</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'AZ'</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'CA'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'CO'</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'CT'</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'FL'</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'GA'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'IL'</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'IN'</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'IA'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'KS'</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'KY'</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'LA'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'ME'</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'MD'</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'MI'</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'MN'</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'MO'</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'NJ'</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'NM'</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'NY'</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'NC'</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'OH'</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'OK'</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'OR'</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'PA'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'SC'</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'TN'</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'TX'</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'VA'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'WA'</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'WV'</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'WI'</a:t>
            </a:r>
            <a:r>
              <a:rPr lang="en-US" altLang="zh-CN" sz="900" b="0" dirty="0">
                <a:solidFill>
                  <a:srgbClr val="CCCCCC"/>
                </a:solidFill>
                <a:effectLst/>
                <a:latin typeface="Consolas" panose="020B0609020204030204" pitchFamily="49" charset="0"/>
              </a:rPr>
              <a:t>]</a:t>
            </a:r>
          </a:p>
          <a:p>
            <a:r>
              <a:rPr lang="en-US" altLang="zh-CN" sz="900" b="0" dirty="0" err="1">
                <a:solidFill>
                  <a:srgbClr val="9CDCFE"/>
                </a:solidFill>
                <a:effectLst/>
                <a:latin typeface="Consolas" panose="020B0609020204030204" pitchFamily="49" charset="0"/>
              </a:rPr>
              <a:t>target_feature</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'tested_positive_day3'</a:t>
            </a:r>
            <a:endParaRPr lang="en-US" altLang="zh-CN" sz="900" b="0" dirty="0">
              <a:solidFill>
                <a:srgbClr val="CCCCCC"/>
              </a:solidFill>
              <a:effectLst/>
              <a:latin typeface="Consolas" panose="020B0609020204030204" pitchFamily="49" charset="0"/>
            </a:endParaRPr>
          </a:p>
          <a:p>
            <a:br>
              <a:rPr lang="en-US" altLang="zh-CN" sz="900" b="0" dirty="0">
                <a:solidFill>
                  <a:srgbClr val="CCCCCC"/>
                </a:solidFill>
                <a:effectLst/>
                <a:latin typeface="Consolas" panose="020B0609020204030204" pitchFamily="49" charset="0"/>
              </a:rPr>
            </a:br>
            <a:r>
              <a:rPr lang="en-US" altLang="zh-CN" sz="900" b="0" dirty="0">
                <a:solidFill>
                  <a:srgbClr val="6A9955"/>
                </a:solidFill>
                <a:effectLst/>
                <a:latin typeface="Consolas" panose="020B0609020204030204" pitchFamily="49" charset="0"/>
              </a:rPr>
              <a:t># </a:t>
            </a:r>
            <a:r>
              <a:rPr lang="zh-CN" altLang="en-US" sz="900" b="0" dirty="0">
                <a:solidFill>
                  <a:srgbClr val="6A9955"/>
                </a:solidFill>
                <a:effectLst/>
                <a:latin typeface="Consolas" panose="020B0609020204030204" pitchFamily="49" charset="0"/>
              </a:rPr>
              <a:t>移除目标特征和地理特征，用于特征选择</a:t>
            </a:r>
            <a:endParaRPr lang="zh-CN" altLang="en-US" sz="900" b="0" dirty="0">
              <a:solidFill>
                <a:srgbClr val="CCCCCC"/>
              </a:solidFill>
              <a:effectLst/>
              <a:latin typeface="Consolas" panose="020B0609020204030204" pitchFamily="49" charset="0"/>
            </a:endParaRPr>
          </a:p>
          <a:p>
            <a:r>
              <a:rPr lang="en-US" altLang="zh-CN" sz="900" b="0" dirty="0" err="1">
                <a:solidFill>
                  <a:srgbClr val="9CDCFE"/>
                </a:solidFill>
                <a:effectLst/>
                <a:latin typeface="Consolas" panose="020B0609020204030204" pitchFamily="49" charset="0"/>
              </a:rPr>
              <a:t>train_features</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train_df</a:t>
            </a:r>
            <a:r>
              <a:rPr lang="en-US" altLang="zh-CN" sz="900" b="0" dirty="0" err="1">
                <a:solidFill>
                  <a:srgbClr val="CCCCCC"/>
                </a:solidFill>
                <a:effectLst/>
                <a:latin typeface="Consolas" panose="020B0609020204030204" pitchFamily="49" charset="0"/>
              </a:rPr>
              <a:t>.</a:t>
            </a:r>
            <a:r>
              <a:rPr lang="en-US" altLang="zh-CN" sz="900" b="0" dirty="0" err="1">
                <a:solidFill>
                  <a:srgbClr val="DCDCAA"/>
                </a:solidFill>
                <a:effectLst/>
                <a:latin typeface="Consolas" panose="020B0609020204030204" pitchFamily="49" charset="0"/>
              </a:rPr>
              <a:t>drop</a:t>
            </a:r>
            <a:r>
              <a:rPr lang="en-US" altLang="zh-CN" sz="900" b="0" dirty="0">
                <a:solidFill>
                  <a:srgbClr val="CCCCCC"/>
                </a:solidFill>
                <a:effectLst/>
                <a:latin typeface="Consolas" panose="020B0609020204030204" pitchFamily="49" charset="0"/>
              </a:rPr>
              <a:t>(</a:t>
            </a:r>
            <a:r>
              <a:rPr lang="en-US" altLang="zh-CN" sz="900" b="0" dirty="0">
                <a:solidFill>
                  <a:srgbClr val="9CDCFE"/>
                </a:solidFill>
                <a:effectLst/>
                <a:latin typeface="Consolas" panose="020B0609020204030204" pitchFamily="49" charset="0"/>
              </a:rPr>
              <a:t>columns</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a:t>
            </a:r>
            <a:r>
              <a:rPr lang="en-US" altLang="zh-CN" sz="900" b="0" dirty="0" err="1">
                <a:solidFill>
                  <a:srgbClr val="9CDCFE"/>
                </a:solidFill>
                <a:effectLst/>
                <a:latin typeface="Consolas" panose="020B0609020204030204" pitchFamily="49" charset="0"/>
              </a:rPr>
              <a:t>target_feature</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state_features</a:t>
            </a:r>
            <a:r>
              <a:rPr lang="en-US" altLang="zh-CN" sz="900" b="0" dirty="0">
                <a:solidFill>
                  <a:srgbClr val="CCCCCC"/>
                </a:solidFill>
                <a:effectLst/>
                <a:latin typeface="Consolas" panose="020B0609020204030204" pitchFamily="49" charset="0"/>
              </a:rPr>
              <a:t>)</a:t>
            </a:r>
          </a:p>
          <a:p>
            <a:r>
              <a:rPr lang="en-US" altLang="zh-CN" sz="900" b="0" dirty="0" err="1">
                <a:solidFill>
                  <a:srgbClr val="9CDCFE"/>
                </a:solidFill>
                <a:effectLst/>
                <a:latin typeface="Consolas" panose="020B0609020204030204" pitchFamily="49" charset="0"/>
              </a:rPr>
              <a:t>test_features</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test_df</a:t>
            </a:r>
            <a:r>
              <a:rPr lang="en-US" altLang="zh-CN" sz="900" b="0" dirty="0" err="1">
                <a:solidFill>
                  <a:srgbClr val="CCCCCC"/>
                </a:solidFill>
                <a:effectLst/>
                <a:latin typeface="Consolas" panose="020B0609020204030204" pitchFamily="49" charset="0"/>
              </a:rPr>
              <a:t>.</a:t>
            </a:r>
            <a:r>
              <a:rPr lang="en-US" altLang="zh-CN" sz="900" b="0" dirty="0" err="1">
                <a:solidFill>
                  <a:srgbClr val="DCDCAA"/>
                </a:solidFill>
                <a:effectLst/>
                <a:latin typeface="Consolas" panose="020B0609020204030204" pitchFamily="49" charset="0"/>
              </a:rPr>
              <a:t>drop</a:t>
            </a:r>
            <a:r>
              <a:rPr lang="en-US" altLang="zh-CN" sz="900" b="0" dirty="0">
                <a:solidFill>
                  <a:srgbClr val="CCCCCC"/>
                </a:solidFill>
                <a:effectLst/>
                <a:latin typeface="Consolas" panose="020B0609020204030204" pitchFamily="49" charset="0"/>
              </a:rPr>
              <a:t>(</a:t>
            </a:r>
            <a:r>
              <a:rPr lang="en-US" altLang="zh-CN" sz="900" b="0" dirty="0">
                <a:solidFill>
                  <a:srgbClr val="9CDCFE"/>
                </a:solidFill>
                <a:effectLst/>
                <a:latin typeface="Consolas" panose="020B0609020204030204" pitchFamily="49" charset="0"/>
              </a:rPr>
              <a:t>columns</a:t>
            </a:r>
            <a:r>
              <a:rPr lang="en-US" altLang="zh-CN" sz="900" b="0" dirty="0">
                <a:solidFill>
                  <a:srgbClr val="D4D4D4"/>
                </a:solidFill>
                <a:effectLst/>
                <a:latin typeface="Consolas" panose="020B0609020204030204" pitchFamily="49" charset="0"/>
              </a:rPr>
              <a:t>=</a:t>
            </a:r>
            <a:r>
              <a:rPr lang="en-US" altLang="zh-CN" sz="900" b="0" dirty="0" err="1">
                <a:solidFill>
                  <a:srgbClr val="9CDCFE"/>
                </a:solidFill>
                <a:effectLst/>
                <a:latin typeface="Consolas" panose="020B0609020204030204" pitchFamily="49" charset="0"/>
              </a:rPr>
              <a:t>state_features</a:t>
            </a:r>
            <a:r>
              <a:rPr lang="en-US" altLang="zh-CN" sz="900" b="0" dirty="0">
                <a:solidFill>
                  <a:srgbClr val="CCCCCC"/>
                </a:solidFill>
                <a:effectLst/>
                <a:latin typeface="Consolas" panose="020B0609020204030204" pitchFamily="49" charset="0"/>
              </a:rPr>
              <a:t>)</a:t>
            </a:r>
            <a:br>
              <a:rPr lang="en-US" altLang="zh-CN" sz="900" b="0" dirty="0">
                <a:solidFill>
                  <a:srgbClr val="CCCCCC"/>
                </a:solidFill>
                <a:effectLst/>
                <a:latin typeface="Consolas" panose="020B0609020204030204" pitchFamily="49" charset="0"/>
              </a:rPr>
            </a:br>
            <a:r>
              <a:rPr lang="en-US" altLang="zh-CN" sz="1200" b="1" dirty="0">
                <a:solidFill>
                  <a:srgbClr val="6A9955"/>
                </a:solidFill>
                <a:effectLst/>
                <a:latin typeface="Consolas" panose="020B0609020204030204" pitchFamily="49" charset="0"/>
              </a:rPr>
              <a:t># </a:t>
            </a:r>
            <a:r>
              <a:rPr lang="zh-CN" altLang="en-US" sz="1200" b="1" dirty="0">
                <a:solidFill>
                  <a:srgbClr val="6A9955"/>
                </a:solidFill>
                <a:effectLst/>
                <a:latin typeface="Consolas" panose="020B0609020204030204" pitchFamily="49" charset="0"/>
              </a:rPr>
              <a:t>特征选择</a:t>
            </a:r>
            <a:endParaRPr lang="zh-CN" altLang="en-US" sz="1200" b="1" dirty="0">
              <a:solidFill>
                <a:srgbClr val="CCCCCC"/>
              </a:solidFill>
              <a:effectLst/>
              <a:latin typeface="Consolas" panose="020B0609020204030204" pitchFamily="49" charset="0"/>
            </a:endParaRPr>
          </a:p>
          <a:p>
            <a:r>
              <a:rPr lang="en-US" altLang="zh-CN" sz="900" b="0" dirty="0">
                <a:solidFill>
                  <a:srgbClr val="4FC1FF"/>
                </a:solidFill>
                <a:effectLst/>
                <a:latin typeface="Consolas" panose="020B0609020204030204" pitchFamily="49" charset="0"/>
              </a:rPr>
              <a:t>X</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train_features</a:t>
            </a:r>
            <a:endParaRPr lang="en-US" altLang="zh-CN" sz="900" b="0" dirty="0">
              <a:solidFill>
                <a:srgbClr val="CCCCCC"/>
              </a:solidFill>
              <a:effectLst/>
              <a:latin typeface="Consolas" panose="020B0609020204030204" pitchFamily="49" charset="0"/>
            </a:endParaRPr>
          </a:p>
          <a:p>
            <a:r>
              <a:rPr lang="en-US" altLang="zh-CN" sz="900" b="0" dirty="0">
                <a:solidFill>
                  <a:srgbClr val="9CDCFE"/>
                </a:solidFill>
                <a:effectLst/>
                <a:latin typeface="Consolas" panose="020B0609020204030204" pitchFamily="49" charset="0"/>
              </a:rPr>
              <a:t>y</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train_df</a:t>
            </a:r>
            <a:r>
              <a:rPr lang="en-US" altLang="zh-CN" sz="900" b="0" dirty="0">
                <a:solidFill>
                  <a:srgbClr val="CCCCCC"/>
                </a:solidFill>
                <a:effectLst/>
                <a:latin typeface="Consolas" panose="020B0609020204030204" pitchFamily="49" charset="0"/>
              </a:rPr>
              <a:t>[</a:t>
            </a:r>
            <a:r>
              <a:rPr lang="en-US" altLang="zh-CN" sz="900" b="0" dirty="0" err="1">
                <a:solidFill>
                  <a:srgbClr val="9CDCFE"/>
                </a:solidFill>
                <a:effectLst/>
                <a:latin typeface="Consolas" panose="020B0609020204030204" pitchFamily="49" charset="0"/>
              </a:rPr>
              <a:t>target_feature</a:t>
            </a:r>
            <a:r>
              <a:rPr lang="en-US" altLang="zh-CN" sz="900" b="0" dirty="0">
                <a:solidFill>
                  <a:srgbClr val="CCCCCC"/>
                </a:solidFill>
                <a:effectLst/>
                <a:latin typeface="Consolas" panose="020B0609020204030204" pitchFamily="49" charset="0"/>
              </a:rPr>
              <a:t>]</a:t>
            </a:r>
            <a:br>
              <a:rPr lang="en-US" altLang="zh-CN" sz="900" b="0" dirty="0">
                <a:solidFill>
                  <a:srgbClr val="CCCCCC"/>
                </a:solidFill>
                <a:effectLst/>
                <a:latin typeface="Consolas" panose="020B0609020204030204" pitchFamily="49" charset="0"/>
              </a:rPr>
            </a:br>
            <a:r>
              <a:rPr lang="en-US" altLang="zh-CN" sz="900" b="0" dirty="0">
                <a:solidFill>
                  <a:srgbClr val="9CDCFE"/>
                </a:solidFill>
                <a:effectLst/>
                <a:highlight>
                  <a:srgbClr val="FF0000"/>
                </a:highlight>
                <a:latin typeface="Consolas" panose="020B0609020204030204" pitchFamily="49" charset="0"/>
              </a:rPr>
              <a:t>selector</a:t>
            </a:r>
            <a:r>
              <a:rPr lang="en-US" altLang="zh-CN" sz="900" b="0" dirty="0">
                <a:solidFill>
                  <a:srgbClr val="CCCCCC"/>
                </a:solidFill>
                <a:effectLst/>
                <a:highlight>
                  <a:srgbClr val="FF0000"/>
                </a:highlight>
                <a:latin typeface="Consolas" panose="020B0609020204030204" pitchFamily="49" charset="0"/>
              </a:rPr>
              <a:t> </a:t>
            </a:r>
            <a:r>
              <a:rPr lang="en-US" altLang="zh-CN" sz="900" b="0" dirty="0">
                <a:solidFill>
                  <a:srgbClr val="D4D4D4"/>
                </a:solidFill>
                <a:effectLst/>
                <a:highlight>
                  <a:srgbClr val="FF0000"/>
                </a:highlight>
                <a:latin typeface="Consolas" panose="020B0609020204030204" pitchFamily="49" charset="0"/>
              </a:rPr>
              <a:t>=</a:t>
            </a:r>
            <a:r>
              <a:rPr lang="en-US" altLang="zh-CN" sz="900" b="0" dirty="0">
                <a:solidFill>
                  <a:srgbClr val="CCCCCC"/>
                </a:solidFill>
                <a:effectLst/>
                <a:highlight>
                  <a:srgbClr val="FF0000"/>
                </a:highlight>
                <a:latin typeface="Consolas" panose="020B0609020204030204" pitchFamily="49" charset="0"/>
              </a:rPr>
              <a:t> </a:t>
            </a:r>
            <a:r>
              <a:rPr lang="en-US" altLang="zh-CN" sz="900" b="0" dirty="0" err="1">
                <a:solidFill>
                  <a:srgbClr val="4EC9B0"/>
                </a:solidFill>
                <a:effectLst/>
                <a:highlight>
                  <a:srgbClr val="FF0000"/>
                </a:highlight>
                <a:latin typeface="Consolas" panose="020B0609020204030204" pitchFamily="49" charset="0"/>
              </a:rPr>
              <a:t>SelectKBest</a:t>
            </a:r>
            <a:r>
              <a:rPr lang="en-US" altLang="zh-CN" sz="900" b="0" dirty="0">
                <a:solidFill>
                  <a:srgbClr val="CCCCCC"/>
                </a:solidFill>
                <a:effectLst/>
                <a:highlight>
                  <a:srgbClr val="FF0000"/>
                </a:highlight>
                <a:latin typeface="Consolas" panose="020B0609020204030204" pitchFamily="49" charset="0"/>
              </a:rPr>
              <a:t>(</a:t>
            </a:r>
            <a:r>
              <a:rPr lang="en-US" altLang="zh-CN" sz="900" b="0" dirty="0" err="1">
                <a:solidFill>
                  <a:srgbClr val="9CDCFE"/>
                </a:solidFill>
                <a:effectLst/>
                <a:highlight>
                  <a:srgbClr val="FF0000"/>
                </a:highlight>
                <a:latin typeface="Consolas" panose="020B0609020204030204" pitchFamily="49" charset="0"/>
              </a:rPr>
              <a:t>score_func</a:t>
            </a:r>
            <a:r>
              <a:rPr lang="en-US" altLang="zh-CN" sz="900" b="0" dirty="0">
                <a:solidFill>
                  <a:srgbClr val="D4D4D4"/>
                </a:solidFill>
                <a:effectLst/>
                <a:highlight>
                  <a:srgbClr val="FF0000"/>
                </a:highlight>
                <a:latin typeface="Consolas" panose="020B0609020204030204" pitchFamily="49" charset="0"/>
              </a:rPr>
              <a:t>=</a:t>
            </a:r>
            <a:r>
              <a:rPr lang="en-US" altLang="zh-CN" sz="900" b="0" dirty="0" err="1">
                <a:solidFill>
                  <a:srgbClr val="DCDCAA"/>
                </a:solidFill>
                <a:effectLst/>
                <a:highlight>
                  <a:srgbClr val="FF0000"/>
                </a:highlight>
                <a:latin typeface="Consolas" panose="020B0609020204030204" pitchFamily="49" charset="0"/>
              </a:rPr>
              <a:t>f_regression</a:t>
            </a:r>
            <a:r>
              <a:rPr lang="en-US" altLang="zh-CN" sz="900" b="0" dirty="0">
                <a:solidFill>
                  <a:srgbClr val="CCCCCC"/>
                </a:solidFill>
                <a:effectLst/>
                <a:highlight>
                  <a:srgbClr val="FF0000"/>
                </a:highlight>
                <a:latin typeface="Consolas" panose="020B0609020204030204" pitchFamily="49" charset="0"/>
              </a:rPr>
              <a:t>, </a:t>
            </a:r>
            <a:r>
              <a:rPr lang="en-US" altLang="zh-CN" sz="900" b="0" dirty="0">
                <a:solidFill>
                  <a:srgbClr val="9CDCFE"/>
                </a:solidFill>
                <a:effectLst/>
                <a:highlight>
                  <a:srgbClr val="FF0000"/>
                </a:highlight>
                <a:latin typeface="Consolas" panose="020B0609020204030204" pitchFamily="49" charset="0"/>
              </a:rPr>
              <a:t>k</a:t>
            </a:r>
            <a:r>
              <a:rPr lang="en-US" altLang="zh-CN" sz="900" b="0" dirty="0">
                <a:solidFill>
                  <a:srgbClr val="D4D4D4"/>
                </a:solidFill>
                <a:effectLst/>
                <a:highlight>
                  <a:srgbClr val="FF0000"/>
                </a:highlight>
                <a:latin typeface="Consolas" panose="020B0609020204030204" pitchFamily="49" charset="0"/>
              </a:rPr>
              <a:t>=</a:t>
            </a:r>
            <a:r>
              <a:rPr lang="en-US" altLang="zh-CN" sz="900" b="0" dirty="0">
                <a:solidFill>
                  <a:srgbClr val="B5CEA8"/>
                </a:solidFill>
                <a:effectLst/>
                <a:highlight>
                  <a:srgbClr val="FF0000"/>
                </a:highlight>
                <a:latin typeface="Consolas" panose="020B0609020204030204" pitchFamily="49" charset="0"/>
              </a:rPr>
              <a:t>25</a:t>
            </a:r>
            <a:r>
              <a:rPr lang="en-US" altLang="zh-CN" sz="900" b="0" dirty="0">
                <a:solidFill>
                  <a:srgbClr val="CCCCCC"/>
                </a:solidFill>
                <a:effectLst/>
                <a:highlight>
                  <a:srgbClr val="FF0000"/>
                </a:highlight>
                <a:latin typeface="Consolas" panose="020B0609020204030204" pitchFamily="49" charset="0"/>
              </a:rPr>
              <a:t>)</a:t>
            </a:r>
          </a:p>
          <a:p>
            <a:r>
              <a:rPr lang="en-US" altLang="zh-CN" sz="900" b="0" dirty="0" err="1">
                <a:solidFill>
                  <a:srgbClr val="9CDCFE"/>
                </a:solidFill>
                <a:effectLst/>
                <a:latin typeface="Consolas" panose="020B0609020204030204" pitchFamily="49" charset="0"/>
              </a:rPr>
              <a:t>X_new</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9CDCFE"/>
                </a:solidFill>
                <a:effectLst/>
                <a:latin typeface="Consolas" panose="020B0609020204030204" pitchFamily="49" charset="0"/>
              </a:rPr>
              <a:t>selector</a:t>
            </a:r>
            <a:r>
              <a:rPr lang="en-US" altLang="zh-CN" sz="900" b="0" dirty="0" err="1">
                <a:solidFill>
                  <a:srgbClr val="CCCCCC"/>
                </a:solidFill>
                <a:effectLst/>
                <a:latin typeface="Consolas" panose="020B0609020204030204" pitchFamily="49" charset="0"/>
              </a:rPr>
              <a:t>.</a:t>
            </a:r>
            <a:r>
              <a:rPr lang="en-US" altLang="zh-CN" sz="900" b="0" dirty="0" err="1">
                <a:solidFill>
                  <a:srgbClr val="DCDCAA"/>
                </a:solidFill>
                <a:effectLst/>
                <a:latin typeface="Consolas" panose="020B0609020204030204" pitchFamily="49" charset="0"/>
              </a:rPr>
              <a:t>fit_transform</a:t>
            </a:r>
            <a:r>
              <a:rPr lang="en-US" altLang="zh-CN" sz="900" b="0" dirty="0">
                <a:solidFill>
                  <a:srgbClr val="CCCCCC"/>
                </a:solidFill>
                <a:effectLst/>
                <a:latin typeface="Consolas" panose="020B0609020204030204" pitchFamily="49" charset="0"/>
              </a:rPr>
              <a:t>(</a:t>
            </a:r>
            <a:r>
              <a:rPr lang="en-US" altLang="zh-CN" sz="900" b="0" dirty="0">
                <a:solidFill>
                  <a:srgbClr val="4FC1FF"/>
                </a:solidFill>
                <a:effectLst/>
                <a:latin typeface="Consolas" panose="020B0609020204030204" pitchFamily="49" charset="0"/>
              </a:rPr>
              <a:t>X</a:t>
            </a:r>
            <a:r>
              <a:rPr lang="en-US" altLang="zh-CN" sz="900" b="0" dirty="0">
                <a:solidFill>
                  <a:srgbClr val="CCCCCC"/>
                </a:solidFill>
                <a:effectLst/>
                <a:latin typeface="Consolas" panose="020B0609020204030204" pitchFamily="49" charset="0"/>
              </a:rPr>
              <a:t>, </a:t>
            </a:r>
            <a:r>
              <a:rPr lang="en-US" altLang="zh-CN" sz="900" b="0" dirty="0">
                <a:solidFill>
                  <a:srgbClr val="9CDCFE"/>
                </a:solidFill>
                <a:effectLst/>
                <a:latin typeface="Consolas" panose="020B0609020204030204" pitchFamily="49" charset="0"/>
              </a:rPr>
              <a:t>y</a:t>
            </a:r>
            <a:r>
              <a:rPr lang="en-US" altLang="zh-CN" sz="900" b="0" dirty="0">
                <a:solidFill>
                  <a:srgbClr val="CCCCCC"/>
                </a:solidFill>
                <a:effectLst/>
                <a:latin typeface="Consolas" panose="020B0609020204030204" pitchFamily="49" charset="0"/>
              </a:rPr>
              <a:t>)</a:t>
            </a:r>
          </a:p>
          <a:p>
            <a:r>
              <a:rPr lang="en-US" altLang="zh-CN" sz="900" b="0" dirty="0" err="1">
                <a:solidFill>
                  <a:srgbClr val="9CDCFE"/>
                </a:solidFill>
                <a:effectLst/>
                <a:latin typeface="Consolas" panose="020B0609020204030204" pitchFamily="49" charset="0"/>
              </a:rPr>
              <a:t>selected_features</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4FC1FF"/>
                </a:solidFill>
                <a:effectLst/>
                <a:latin typeface="Consolas" panose="020B0609020204030204" pitchFamily="49" charset="0"/>
              </a:rPr>
              <a:t>X</a:t>
            </a:r>
            <a:r>
              <a:rPr lang="en-US" altLang="zh-CN" sz="900" b="0" dirty="0" err="1">
                <a:solidFill>
                  <a:srgbClr val="CCCCCC"/>
                </a:solidFill>
                <a:effectLst/>
                <a:latin typeface="Consolas" panose="020B0609020204030204" pitchFamily="49" charset="0"/>
              </a:rPr>
              <a:t>.</a:t>
            </a:r>
            <a:r>
              <a:rPr lang="en-US" altLang="zh-CN" sz="900" b="0" dirty="0" err="1">
                <a:solidFill>
                  <a:srgbClr val="9CDCFE"/>
                </a:solidFill>
                <a:effectLst/>
                <a:latin typeface="Consolas" panose="020B0609020204030204" pitchFamily="49" charset="0"/>
              </a:rPr>
              <a:t>columns</a:t>
            </a:r>
            <a:r>
              <a:rPr lang="en-US" altLang="zh-CN" sz="900" b="0" dirty="0">
                <a:solidFill>
                  <a:srgbClr val="CCCCCC"/>
                </a:solidFill>
                <a:effectLst/>
                <a:latin typeface="Consolas" panose="020B0609020204030204" pitchFamily="49" charset="0"/>
              </a:rPr>
              <a:t>[</a:t>
            </a:r>
            <a:r>
              <a:rPr lang="en-US" altLang="zh-CN" sz="900" b="0" dirty="0" err="1">
                <a:solidFill>
                  <a:srgbClr val="9CDCFE"/>
                </a:solidFill>
                <a:effectLst/>
                <a:latin typeface="Consolas" panose="020B0609020204030204" pitchFamily="49" charset="0"/>
              </a:rPr>
              <a:t>selector</a:t>
            </a:r>
            <a:r>
              <a:rPr lang="en-US" altLang="zh-CN" sz="900" b="0" dirty="0" err="1">
                <a:solidFill>
                  <a:srgbClr val="CCCCCC"/>
                </a:solidFill>
                <a:effectLst/>
                <a:latin typeface="Consolas" panose="020B0609020204030204" pitchFamily="49" charset="0"/>
              </a:rPr>
              <a:t>.</a:t>
            </a:r>
            <a:r>
              <a:rPr lang="en-US" altLang="zh-CN" sz="900" b="0" dirty="0" err="1">
                <a:solidFill>
                  <a:srgbClr val="DCDCAA"/>
                </a:solidFill>
                <a:effectLst/>
                <a:latin typeface="Consolas" panose="020B0609020204030204" pitchFamily="49" charset="0"/>
              </a:rPr>
              <a:t>get_support</a:t>
            </a:r>
            <a:r>
              <a:rPr lang="en-US" altLang="zh-CN" sz="900" b="0" dirty="0">
                <a:solidFill>
                  <a:srgbClr val="CCCCCC"/>
                </a:solidFill>
                <a:effectLst/>
                <a:latin typeface="Consolas" panose="020B0609020204030204" pitchFamily="49" charset="0"/>
              </a:rPr>
              <a:t>()]</a:t>
            </a:r>
          </a:p>
          <a:p>
            <a:r>
              <a:rPr lang="zh-CN" altLang="en-US" sz="900" b="0" dirty="0">
                <a:solidFill>
                  <a:schemeClr val="bg2"/>
                </a:solidFill>
                <a:effectLst/>
                <a:latin typeface="Consolas" panose="020B0609020204030204" pitchFamily="49" charset="0"/>
              </a:rPr>
              <a:t>（省略）</a:t>
            </a:r>
            <a:endParaRPr lang="en-US" altLang="zh-CN" sz="900" b="0" dirty="0">
              <a:solidFill>
                <a:schemeClr val="bg2"/>
              </a:solidFill>
              <a:effectLst/>
              <a:latin typeface="Consolas" panose="020B0609020204030204" pitchFamily="49" charset="0"/>
            </a:endParaRPr>
          </a:p>
          <a:p>
            <a:r>
              <a:rPr lang="en-US" altLang="zh-CN" sz="900" b="0" dirty="0">
                <a:solidFill>
                  <a:srgbClr val="6A9955"/>
                </a:solidFill>
                <a:effectLst/>
                <a:latin typeface="Consolas" panose="020B0609020204030204" pitchFamily="49" charset="0"/>
              </a:rPr>
              <a:t># </a:t>
            </a:r>
            <a:r>
              <a:rPr lang="zh-CN" altLang="en-US" sz="900" b="0" dirty="0">
                <a:solidFill>
                  <a:srgbClr val="6A9955"/>
                </a:solidFill>
                <a:effectLst/>
                <a:latin typeface="Consolas" panose="020B0609020204030204" pitchFamily="49" charset="0"/>
              </a:rPr>
              <a:t>模型训练与优化</a:t>
            </a:r>
            <a:endParaRPr lang="zh-CN" altLang="en-US" sz="900" b="0" dirty="0">
              <a:solidFill>
                <a:srgbClr val="CCCCCC"/>
              </a:solidFill>
              <a:effectLst/>
              <a:latin typeface="Consolas" panose="020B0609020204030204" pitchFamily="49" charset="0"/>
            </a:endParaRPr>
          </a:p>
          <a:p>
            <a:r>
              <a:rPr lang="en-US" altLang="zh-CN" sz="900" b="0" dirty="0">
                <a:solidFill>
                  <a:srgbClr val="9CDCFE"/>
                </a:solidFill>
                <a:effectLst/>
                <a:latin typeface="Consolas" panose="020B0609020204030204" pitchFamily="49" charset="0"/>
              </a:rPr>
              <a:t>models</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'Lasso'</a:t>
            </a:r>
            <a:r>
              <a:rPr lang="en-US" altLang="zh-CN" sz="900" b="0" dirty="0">
                <a:solidFill>
                  <a:srgbClr val="CCCCCC"/>
                </a:solidFill>
                <a:effectLst/>
                <a:latin typeface="Consolas" panose="020B0609020204030204" pitchFamily="49" charset="0"/>
              </a:rPr>
              <a:t>: </a:t>
            </a:r>
            <a:r>
              <a:rPr lang="en-US" altLang="zh-CN" sz="900" b="0" dirty="0">
                <a:solidFill>
                  <a:srgbClr val="4EC9B0"/>
                </a:solidFill>
                <a:effectLst/>
                <a:latin typeface="Consolas" panose="020B0609020204030204" pitchFamily="49" charset="0"/>
              </a:rPr>
              <a:t>Lasso</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'Ridge'</a:t>
            </a:r>
            <a:r>
              <a:rPr lang="en-US" altLang="zh-CN" sz="900" b="0" dirty="0">
                <a:solidFill>
                  <a:srgbClr val="CCCCCC"/>
                </a:solidFill>
                <a:effectLst/>
                <a:latin typeface="Consolas" panose="020B0609020204030204" pitchFamily="49" charset="0"/>
              </a:rPr>
              <a:t>: </a:t>
            </a:r>
            <a:r>
              <a:rPr lang="en-US" altLang="zh-CN" sz="900" b="0" dirty="0">
                <a:solidFill>
                  <a:srgbClr val="4EC9B0"/>
                </a:solidFill>
                <a:effectLst/>
                <a:latin typeface="Consolas" panose="020B0609020204030204" pitchFamily="49" charset="0"/>
              </a:rPr>
              <a:t>Ridge</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'SVR'</a:t>
            </a:r>
            <a:r>
              <a:rPr lang="en-US" altLang="zh-CN" sz="900" b="0" dirty="0">
                <a:solidFill>
                  <a:srgbClr val="CCCCCC"/>
                </a:solidFill>
                <a:effectLst/>
                <a:latin typeface="Consolas" panose="020B0609020204030204" pitchFamily="49" charset="0"/>
              </a:rPr>
              <a:t>: </a:t>
            </a:r>
            <a:r>
              <a:rPr lang="en-US" altLang="zh-CN" sz="900" b="0" dirty="0">
                <a:solidFill>
                  <a:srgbClr val="4EC9B0"/>
                </a:solidFill>
                <a:effectLst/>
                <a:latin typeface="Consolas" panose="020B0609020204030204" pitchFamily="49" charset="0"/>
              </a:rPr>
              <a:t>SVR</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t>
            </a:r>
            <a:r>
              <a:rPr lang="en-US" altLang="zh-CN" sz="900" b="0" dirty="0" err="1">
                <a:solidFill>
                  <a:srgbClr val="CE9178"/>
                </a:solidFill>
                <a:effectLst/>
                <a:latin typeface="Consolas" panose="020B0609020204030204" pitchFamily="49" charset="0"/>
              </a:rPr>
              <a:t>RandomForest</a:t>
            </a:r>
            <a:r>
              <a:rPr lang="en-US" altLang="zh-CN" sz="900" b="0" dirty="0">
                <a:solidFill>
                  <a:srgbClr val="CE9178"/>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4EC9B0"/>
                </a:solidFill>
                <a:effectLst/>
                <a:latin typeface="Consolas" panose="020B0609020204030204" pitchFamily="49" charset="0"/>
              </a:rPr>
              <a:t>RandomForestRegressor</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a:t>
            </a:r>
          </a:p>
          <a:p>
            <a:br>
              <a:rPr lang="en-US" altLang="zh-CN" sz="900" b="0" dirty="0">
                <a:solidFill>
                  <a:srgbClr val="CCCCCC"/>
                </a:solidFill>
                <a:effectLst/>
                <a:latin typeface="Consolas" panose="020B0609020204030204" pitchFamily="49" charset="0"/>
              </a:rPr>
            </a:br>
            <a:r>
              <a:rPr lang="en-US" altLang="zh-CN" sz="900" b="0" dirty="0">
                <a:solidFill>
                  <a:srgbClr val="6A9955"/>
                </a:solidFill>
                <a:effectLst/>
                <a:latin typeface="Consolas" panose="020B0609020204030204" pitchFamily="49" charset="0"/>
              </a:rPr>
              <a:t># </a:t>
            </a:r>
            <a:r>
              <a:rPr lang="zh-CN" altLang="en-US" sz="900" b="0" dirty="0">
                <a:solidFill>
                  <a:srgbClr val="6A9955"/>
                </a:solidFill>
                <a:effectLst/>
                <a:latin typeface="Consolas" panose="020B0609020204030204" pitchFamily="49" charset="0"/>
              </a:rPr>
              <a:t>使用</a:t>
            </a:r>
            <a:r>
              <a:rPr lang="en-US" altLang="zh-CN" sz="900" b="0" dirty="0">
                <a:solidFill>
                  <a:srgbClr val="6A9955"/>
                </a:solidFill>
                <a:effectLst/>
                <a:latin typeface="Consolas" panose="020B0609020204030204" pitchFamily="49" charset="0"/>
              </a:rPr>
              <a:t>Pipeline</a:t>
            </a:r>
            <a:r>
              <a:rPr lang="zh-CN" altLang="en-US" sz="900" b="0" dirty="0">
                <a:solidFill>
                  <a:srgbClr val="6A9955"/>
                </a:solidFill>
                <a:effectLst/>
                <a:latin typeface="Consolas" panose="020B0609020204030204" pitchFamily="49" charset="0"/>
              </a:rPr>
              <a:t>和</a:t>
            </a:r>
            <a:r>
              <a:rPr lang="en-US" altLang="zh-CN" sz="900" b="0" dirty="0" err="1">
                <a:solidFill>
                  <a:srgbClr val="6A9955"/>
                </a:solidFill>
                <a:effectLst/>
                <a:latin typeface="Consolas" panose="020B0609020204030204" pitchFamily="49" charset="0"/>
              </a:rPr>
              <a:t>GridSearchCV</a:t>
            </a:r>
            <a:r>
              <a:rPr lang="zh-CN" altLang="en-US" sz="900" b="0" dirty="0">
                <a:solidFill>
                  <a:srgbClr val="6A9955"/>
                </a:solidFill>
                <a:effectLst/>
                <a:latin typeface="Consolas" panose="020B0609020204030204" pitchFamily="49" charset="0"/>
              </a:rPr>
              <a:t>进行超参数调优</a:t>
            </a:r>
            <a:endParaRPr lang="zh-CN" altLang="en-US" sz="900" b="0" dirty="0">
              <a:solidFill>
                <a:srgbClr val="CCCCCC"/>
              </a:solidFill>
              <a:effectLst/>
              <a:latin typeface="Consolas" panose="020B0609020204030204" pitchFamily="49" charset="0"/>
            </a:endParaRPr>
          </a:p>
          <a:p>
            <a:r>
              <a:rPr lang="en-US" altLang="zh-CN" sz="900" b="0" dirty="0">
                <a:solidFill>
                  <a:srgbClr val="9CDCFE"/>
                </a:solidFill>
                <a:effectLst/>
                <a:latin typeface="Consolas" panose="020B0609020204030204" pitchFamily="49" charset="0"/>
              </a:rPr>
              <a:t>pipelines</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'Lasso'</a:t>
            </a:r>
            <a:r>
              <a:rPr lang="en-US" altLang="zh-CN" sz="900" b="0" dirty="0">
                <a:solidFill>
                  <a:srgbClr val="CCCCCC"/>
                </a:solidFill>
                <a:effectLst/>
                <a:latin typeface="Consolas" panose="020B0609020204030204" pitchFamily="49" charset="0"/>
              </a:rPr>
              <a:t>: </a:t>
            </a:r>
            <a:r>
              <a:rPr lang="en-US" altLang="zh-CN" sz="900" b="0" dirty="0">
                <a:solidFill>
                  <a:srgbClr val="4EC9B0"/>
                </a:solidFill>
                <a:effectLst/>
                <a:latin typeface="Consolas" panose="020B0609020204030204" pitchFamily="49" charset="0"/>
              </a:rPr>
              <a:t>Pipeline</a:t>
            </a:r>
            <a:r>
              <a:rPr lang="en-US" altLang="zh-CN" sz="900" b="0" dirty="0">
                <a:solidFill>
                  <a:srgbClr val="CCCCCC"/>
                </a:solidFill>
                <a:effectLst/>
                <a:latin typeface="Consolas" panose="020B0609020204030204" pitchFamily="49" charset="0"/>
              </a:rPr>
              <a:t>([(</a:t>
            </a:r>
            <a:r>
              <a:rPr lang="en-US" altLang="zh-CN" sz="900" b="0" dirty="0">
                <a:solidFill>
                  <a:srgbClr val="CE9178"/>
                </a:solidFill>
                <a:effectLst/>
                <a:latin typeface="Consolas" panose="020B0609020204030204" pitchFamily="49" charset="0"/>
              </a:rPr>
              <a:t>'scaler'</a:t>
            </a:r>
            <a:r>
              <a:rPr lang="en-US" altLang="zh-CN" sz="900" b="0" dirty="0">
                <a:solidFill>
                  <a:srgbClr val="CCCCCC"/>
                </a:solidFill>
                <a:effectLst/>
                <a:latin typeface="Consolas" panose="020B0609020204030204" pitchFamily="49" charset="0"/>
              </a:rPr>
              <a:t>, </a:t>
            </a:r>
            <a:r>
              <a:rPr lang="en-US" altLang="zh-CN" sz="900" b="0" dirty="0" err="1">
                <a:solidFill>
                  <a:srgbClr val="4EC9B0"/>
                </a:solidFill>
                <a:effectLst/>
                <a:latin typeface="Consolas" panose="020B0609020204030204" pitchFamily="49" charset="0"/>
              </a:rPr>
              <a:t>StandardScaler</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'lasso'</a:t>
            </a:r>
            <a:r>
              <a:rPr lang="en-US" altLang="zh-CN" sz="900" b="0" dirty="0">
                <a:solidFill>
                  <a:srgbClr val="CCCCCC"/>
                </a:solidFill>
                <a:effectLst/>
                <a:latin typeface="Consolas" panose="020B0609020204030204" pitchFamily="49" charset="0"/>
              </a:rPr>
              <a:t>, </a:t>
            </a:r>
            <a:r>
              <a:rPr lang="en-US" altLang="zh-CN" sz="900" b="0" dirty="0">
                <a:solidFill>
                  <a:srgbClr val="4EC9B0"/>
                </a:solidFill>
                <a:effectLst/>
                <a:latin typeface="Consolas" panose="020B0609020204030204" pitchFamily="49" charset="0"/>
              </a:rPr>
              <a:t>Lasso</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'Ridge'</a:t>
            </a:r>
            <a:r>
              <a:rPr lang="en-US" altLang="zh-CN" sz="900" b="0" dirty="0">
                <a:solidFill>
                  <a:srgbClr val="CCCCCC"/>
                </a:solidFill>
                <a:effectLst/>
                <a:latin typeface="Consolas" panose="020B0609020204030204" pitchFamily="49" charset="0"/>
              </a:rPr>
              <a:t>: </a:t>
            </a:r>
            <a:r>
              <a:rPr lang="en-US" altLang="zh-CN" sz="900" b="0" dirty="0">
                <a:solidFill>
                  <a:srgbClr val="4EC9B0"/>
                </a:solidFill>
                <a:effectLst/>
                <a:latin typeface="Consolas" panose="020B0609020204030204" pitchFamily="49" charset="0"/>
              </a:rPr>
              <a:t>Pipeline</a:t>
            </a:r>
            <a:r>
              <a:rPr lang="en-US" altLang="zh-CN" sz="900" b="0" dirty="0">
                <a:solidFill>
                  <a:srgbClr val="CCCCCC"/>
                </a:solidFill>
                <a:effectLst/>
                <a:latin typeface="Consolas" panose="020B0609020204030204" pitchFamily="49" charset="0"/>
              </a:rPr>
              <a:t>([(</a:t>
            </a:r>
            <a:r>
              <a:rPr lang="en-US" altLang="zh-CN" sz="900" b="0" dirty="0">
                <a:solidFill>
                  <a:srgbClr val="CE9178"/>
                </a:solidFill>
                <a:effectLst/>
                <a:latin typeface="Consolas" panose="020B0609020204030204" pitchFamily="49" charset="0"/>
              </a:rPr>
              <a:t>'scaler'</a:t>
            </a:r>
            <a:r>
              <a:rPr lang="en-US" altLang="zh-CN" sz="900" b="0" dirty="0">
                <a:solidFill>
                  <a:srgbClr val="CCCCCC"/>
                </a:solidFill>
                <a:effectLst/>
                <a:latin typeface="Consolas" panose="020B0609020204030204" pitchFamily="49" charset="0"/>
              </a:rPr>
              <a:t>, </a:t>
            </a:r>
            <a:r>
              <a:rPr lang="en-US" altLang="zh-CN" sz="900" b="0" dirty="0" err="1">
                <a:solidFill>
                  <a:srgbClr val="4EC9B0"/>
                </a:solidFill>
                <a:effectLst/>
                <a:latin typeface="Consolas" panose="020B0609020204030204" pitchFamily="49" charset="0"/>
              </a:rPr>
              <a:t>StandardScaler</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'ridge'</a:t>
            </a:r>
            <a:r>
              <a:rPr lang="en-US" altLang="zh-CN" sz="900" b="0" dirty="0">
                <a:solidFill>
                  <a:srgbClr val="CCCCCC"/>
                </a:solidFill>
                <a:effectLst/>
                <a:latin typeface="Consolas" panose="020B0609020204030204" pitchFamily="49" charset="0"/>
              </a:rPr>
              <a:t>, </a:t>
            </a:r>
            <a:r>
              <a:rPr lang="en-US" altLang="zh-CN" sz="900" b="0" dirty="0">
                <a:solidFill>
                  <a:srgbClr val="4EC9B0"/>
                </a:solidFill>
                <a:effectLst/>
                <a:latin typeface="Consolas" panose="020B0609020204030204" pitchFamily="49" charset="0"/>
              </a:rPr>
              <a:t>Ridge</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'SVR'</a:t>
            </a:r>
            <a:r>
              <a:rPr lang="en-US" altLang="zh-CN" sz="900" b="0" dirty="0">
                <a:solidFill>
                  <a:srgbClr val="CCCCCC"/>
                </a:solidFill>
                <a:effectLst/>
                <a:latin typeface="Consolas" panose="020B0609020204030204" pitchFamily="49" charset="0"/>
              </a:rPr>
              <a:t>: </a:t>
            </a:r>
            <a:r>
              <a:rPr lang="en-US" altLang="zh-CN" sz="900" b="0" dirty="0">
                <a:solidFill>
                  <a:srgbClr val="4EC9B0"/>
                </a:solidFill>
                <a:effectLst/>
                <a:latin typeface="Consolas" panose="020B0609020204030204" pitchFamily="49" charset="0"/>
              </a:rPr>
              <a:t>Pipeline</a:t>
            </a:r>
            <a:r>
              <a:rPr lang="en-US" altLang="zh-CN" sz="900" b="0" dirty="0">
                <a:solidFill>
                  <a:srgbClr val="CCCCCC"/>
                </a:solidFill>
                <a:effectLst/>
                <a:latin typeface="Consolas" panose="020B0609020204030204" pitchFamily="49" charset="0"/>
              </a:rPr>
              <a:t>([(</a:t>
            </a:r>
            <a:r>
              <a:rPr lang="en-US" altLang="zh-CN" sz="900" b="0" dirty="0">
                <a:solidFill>
                  <a:srgbClr val="CE9178"/>
                </a:solidFill>
                <a:effectLst/>
                <a:latin typeface="Consolas" panose="020B0609020204030204" pitchFamily="49" charset="0"/>
              </a:rPr>
              <a:t>'scaler'</a:t>
            </a:r>
            <a:r>
              <a:rPr lang="en-US" altLang="zh-CN" sz="900" b="0" dirty="0">
                <a:solidFill>
                  <a:srgbClr val="CCCCCC"/>
                </a:solidFill>
                <a:effectLst/>
                <a:latin typeface="Consolas" panose="020B0609020204030204" pitchFamily="49" charset="0"/>
              </a:rPr>
              <a:t>, </a:t>
            </a:r>
            <a:r>
              <a:rPr lang="en-US" altLang="zh-CN" sz="900" b="0" dirty="0" err="1">
                <a:solidFill>
                  <a:srgbClr val="4EC9B0"/>
                </a:solidFill>
                <a:effectLst/>
                <a:latin typeface="Consolas" panose="020B0609020204030204" pitchFamily="49" charset="0"/>
              </a:rPr>
              <a:t>StandardScaler</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t>
            </a:r>
            <a:r>
              <a:rPr lang="en-US" altLang="zh-CN" sz="900" b="0" dirty="0" err="1">
                <a:solidFill>
                  <a:srgbClr val="CE9178"/>
                </a:solidFill>
                <a:effectLst/>
                <a:latin typeface="Consolas" panose="020B0609020204030204" pitchFamily="49" charset="0"/>
              </a:rPr>
              <a:t>svr</a:t>
            </a:r>
            <a:r>
              <a:rPr lang="en-US" altLang="zh-CN" sz="900" b="0" dirty="0">
                <a:solidFill>
                  <a:srgbClr val="CE9178"/>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4EC9B0"/>
                </a:solidFill>
                <a:effectLst/>
                <a:latin typeface="Consolas" panose="020B0609020204030204" pitchFamily="49" charset="0"/>
              </a:rPr>
              <a:t>SVR</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t>
            </a:r>
            <a:r>
              <a:rPr lang="en-US" altLang="zh-CN" sz="900" b="0" dirty="0" err="1">
                <a:solidFill>
                  <a:srgbClr val="CE9178"/>
                </a:solidFill>
                <a:effectLst/>
                <a:latin typeface="Consolas" panose="020B0609020204030204" pitchFamily="49" charset="0"/>
              </a:rPr>
              <a:t>RandomForest</a:t>
            </a:r>
            <a:r>
              <a:rPr lang="en-US" altLang="zh-CN" sz="900" b="0" dirty="0">
                <a:solidFill>
                  <a:srgbClr val="CE9178"/>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4EC9B0"/>
                </a:solidFill>
                <a:effectLst/>
                <a:latin typeface="Consolas" panose="020B0609020204030204" pitchFamily="49" charset="0"/>
              </a:rPr>
              <a:t>Pipeline</a:t>
            </a:r>
            <a:r>
              <a:rPr lang="en-US" altLang="zh-CN" sz="900" b="0" dirty="0">
                <a:solidFill>
                  <a:srgbClr val="CCCCCC"/>
                </a:solidFill>
                <a:effectLst/>
                <a:latin typeface="Consolas" panose="020B0609020204030204" pitchFamily="49" charset="0"/>
              </a:rPr>
              <a:t>([(</a:t>
            </a:r>
            <a:r>
              <a:rPr lang="en-US" altLang="zh-CN" sz="900" b="0" dirty="0">
                <a:solidFill>
                  <a:srgbClr val="CE9178"/>
                </a:solidFill>
                <a:effectLst/>
                <a:latin typeface="Consolas" panose="020B0609020204030204" pitchFamily="49" charset="0"/>
              </a:rPr>
              <a:t>'scaler'</a:t>
            </a:r>
            <a:r>
              <a:rPr lang="en-US" altLang="zh-CN" sz="900" b="0" dirty="0">
                <a:solidFill>
                  <a:srgbClr val="CCCCCC"/>
                </a:solidFill>
                <a:effectLst/>
                <a:latin typeface="Consolas" panose="020B0609020204030204" pitchFamily="49" charset="0"/>
              </a:rPr>
              <a:t>, </a:t>
            </a:r>
            <a:r>
              <a:rPr lang="en-US" altLang="zh-CN" sz="900" b="0" dirty="0" err="1">
                <a:solidFill>
                  <a:srgbClr val="4EC9B0"/>
                </a:solidFill>
                <a:effectLst/>
                <a:latin typeface="Consolas" panose="020B0609020204030204" pitchFamily="49" charset="0"/>
              </a:rPr>
              <a:t>StandardScaler</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'rf'</a:t>
            </a:r>
            <a:r>
              <a:rPr lang="en-US" altLang="zh-CN" sz="900" b="0" dirty="0">
                <a:solidFill>
                  <a:srgbClr val="CCCCCC"/>
                </a:solidFill>
                <a:effectLst/>
                <a:latin typeface="Consolas" panose="020B0609020204030204" pitchFamily="49" charset="0"/>
              </a:rPr>
              <a:t>, </a:t>
            </a:r>
            <a:r>
              <a:rPr lang="en-US" altLang="zh-CN" sz="900" b="0" dirty="0" err="1">
                <a:solidFill>
                  <a:srgbClr val="4EC9B0"/>
                </a:solidFill>
                <a:effectLst/>
                <a:latin typeface="Consolas" panose="020B0609020204030204" pitchFamily="49" charset="0"/>
              </a:rPr>
              <a:t>RandomForestRegressor</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a:t>
            </a:r>
          </a:p>
          <a:p>
            <a:br>
              <a:rPr lang="en-US" altLang="zh-CN" sz="900" b="0" dirty="0">
                <a:solidFill>
                  <a:srgbClr val="CCCCCC"/>
                </a:solidFill>
                <a:effectLst/>
                <a:latin typeface="Consolas" panose="020B0609020204030204" pitchFamily="49" charset="0"/>
              </a:rPr>
            </a:br>
            <a:r>
              <a:rPr lang="en-US" altLang="zh-CN" sz="900" b="0" dirty="0">
                <a:solidFill>
                  <a:srgbClr val="9CDCFE"/>
                </a:solidFill>
                <a:effectLst/>
                <a:latin typeface="Consolas" panose="020B0609020204030204" pitchFamily="49" charset="0"/>
              </a:rPr>
              <a:t>parameters</a:t>
            </a:r>
            <a:r>
              <a:rPr lang="en-US" altLang="zh-CN" sz="900" b="0" dirty="0">
                <a:solidFill>
                  <a:srgbClr val="CCCCCC"/>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'Lasso'</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t>
            </a:r>
            <a:r>
              <a:rPr lang="en-US" altLang="zh-CN" sz="900" b="0" dirty="0" err="1">
                <a:solidFill>
                  <a:srgbClr val="CE9178"/>
                </a:solidFill>
                <a:effectLst/>
                <a:latin typeface="Consolas" panose="020B0609020204030204" pitchFamily="49" charset="0"/>
              </a:rPr>
              <a:t>lasso__alpha</a:t>
            </a:r>
            <a:r>
              <a:rPr lang="en-US" altLang="zh-CN" sz="900" b="0" dirty="0">
                <a:solidFill>
                  <a:srgbClr val="CE9178"/>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4EC9B0"/>
                </a:solidFill>
                <a:effectLst/>
                <a:latin typeface="Consolas" panose="020B0609020204030204" pitchFamily="49" charset="0"/>
              </a:rPr>
              <a:t>np</a:t>
            </a:r>
            <a:r>
              <a:rPr lang="en-US" altLang="zh-CN" sz="900" b="0" dirty="0" err="1">
                <a:solidFill>
                  <a:srgbClr val="CCCCCC"/>
                </a:solidFill>
                <a:effectLst/>
                <a:latin typeface="Consolas" panose="020B0609020204030204" pitchFamily="49" charset="0"/>
              </a:rPr>
              <a:t>.</a:t>
            </a:r>
            <a:r>
              <a:rPr lang="en-US" altLang="zh-CN" sz="900" b="0" dirty="0" err="1">
                <a:solidFill>
                  <a:srgbClr val="DCDCAA"/>
                </a:solidFill>
                <a:effectLst/>
                <a:latin typeface="Consolas" panose="020B0609020204030204" pitchFamily="49" charset="0"/>
              </a:rPr>
              <a:t>logspace</a:t>
            </a:r>
            <a:r>
              <a:rPr lang="en-US" altLang="zh-CN" sz="900" b="0" dirty="0">
                <a:solidFill>
                  <a:srgbClr val="CCCCCC"/>
                </a:solidFill>
                <a:effectLst/>
                <a:latin typeface="Consolas" panose="020B0609020204030204" pitchFamily="49" charset="0"/>
              </a:rPr>
              <a:t>(</a:t>
            </a:r>
            <a:r>
              <a:rPr lang="en-US" altLang="zh-CN" sz="900" b="0" dirty="0">
                <a:solidFill>
                  <a:srgbClr val="D4D4D4"/>
                </a:solidFill>
                <a:effectLst/>
                <a:latin typeface="Consolas" panose="020B0609020204030204" pitchFamily="49" charset="0"/>
              </a:rPr>
              <a:t>-</a:t>
            </a:r>
            <a:r>
              <a:rPr lang="en-US" altLang="zh-CN" sz="900" b="0" dirty="0">
                <a:solidFill>
                  <a:srgbClr val="B5CEA8"/>
                </a:solidFill>
                <a:effectLst/>
                <a:latin typeface="Consolas" panose="020B0609020204030204" pitchFamily="49" charset="0"/>
              </a:rPr>
              <a:t>4</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0</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50</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'Ridge'</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t>
            </a:r>
            <a:r>
              <a:rPr lang="en-US" altLang="zh-CN" sz="900" b="0" dirty="0" err="1">
                <a:solidFill>
                  <a:srgbClr val="CE9178"/>
                </a:solidFill>
                <a:effectLst/>
                <a:latin typeface="Consolas" panose="020B0609020204030204" pitchFamily="49" charset="0"/>
              </a:rPr>
              <a:t>ridge__alpha</a:t>
            </a:r>
            <a:r>
              <a:rPr lang="en-US" altLang="zh-CN" sz="900" b="0" dirty="0">
                <a:solidFill>
                  <a:srgbClr val="CE9178"/>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err="1">
                <a:solidFill>
                  <a:srgbClr val="4EC9B0"/>
                </a:solidFill>
                <a:effectLst/>
                <a:latin typeface="Consolas" panose="020B0609020204030204" pitchFamily="49" charset="0"/>
              </a:rPr>
              <a:t>np</a:t>
            </a:r>
            <a:r>
              <a:rPr lang="en-US" altLang="zh-CN" sz="900" b="0" dirty="0" err="1">
                <a:solidFill>
                  <a:srgbClr val="CCCCCC"/>
                </a:solidFill>
                <a:effectLst/>
                <a:latin typeface="Consolas" panose="020B0609020204030204" pitchFamily="49" charset="0"/>
              </a:rPr>
              <a:t>.</a:t>
            </a:r>
            <a:r>
              <a:rPr lang="en-US" altLang="zh-CN" sz="900" b="0" dirty="0" err="1">
                <a:solidFill>
                  <a:srgbClr val="DCDCAA"/>
                </a:solidFill>
                <a:effectLst/>
                <a:latin typeface="Consolas" panose="020B0609020204030204" pitchFamily="49" charset="0"/>
              </a:rPr>
              <a:t>logspace</a:t>
            </a:r>
            <a:r>
              <a:rPr lang="en-US" altLang="zh-CN" sz="900" b="0" dirty="0">
                <a:solidFill>
                  <a:srgbClr val="CCCCCC"/>
                </a:solidFill>
                <a:effectLst/>
                <a:latin typeface="Consolas" panose="020B0609020204030204" pitchFamily="49" charset="0"/>
              </a:rPr>
              <a:t>(</a:t>
            </a:r>
            <a:r>
              <a:rPr lang="en-US" altLang="zh-CN" sz="900" b="0" dirty="0">
                <a:solidFill>
                  <a:srgbClr val="D4D4D4"/>
                </a:solidFill>
                <a:effectLst/>
                <a:latin typeface="Consolas" panose="020B0609020204030204" pitchFamily="49" charset="0"/>
              </a:rPr>
              <a:t>-</a:t>
            </a:r>
            <a:r>
              <a:rPr lang="en-US" altLang="zh-CN" sz="900" b="0" dirty="0">
                <a:solidFill>
                  <a:srgbClr val="B5CEA8"/>
                </a:solidFill>
                <a:effectLst/>
                <a:latin typeface="Consolas" panose="020B0609020204030204" pitchFamily="49" charset="0"/>
              </a:rPr>
              <a:t>4</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0</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50</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'SVR'</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t>
            </a:r>
            <a:r>
              <a:rPr lang="en-US" altLang="zh-CN" sz="900" b="0" dirty="0" err="1">
                <a:solidFill>
                  <a:srgbClr val="CE9178"/>
                </a:solidFill>
                <a:effectLst/>
                <a:latin typeface="Consolas" panose="020B0609020204030204" pitchFamily="49" charset="0"/>
              </a:rPr>
              <a:t>svr</a:t>
            </a:r>
            <a:r>
              <a:rPr lang="en-US" altLang="zh-CN" sz="900" b="0" dirty="0">
                <a:solidFill>
                  <a:srgbClr val="CE9178"/>
                </a:solidFill>
                <a:effectLst/>
                <a:latin typeface="Consolas" panose="020B0609020204030204" pitchFamily="49" charset="0"/>
              </a:rPr>
              <a:t>__C'</a:t>
            </a:r>
            <a:r>
              <a:rPr lang="en-US" altLang="zh-CN" sz="900" b="0" dirty="0">
                <a:solidFill>
                  <a:srgbClr val="CCCCCC"/>
                </a:solidFill>
                <a:effectLst/>
                <a:latin typeface="Consolas" panose="020B0609020204030204" pitchFamily="49" charset="0"/>
              </a:rPr>
              <a:t>: </a:t>
            </a:r>
            <a:r>
              <a:rPr lang="en-US" altLang="zh-CN" sz="900" b="0" dirty="0" err="1">
                <a:solidFill>
                  <a:srgbClr val="4EC9B0"/>
                </a:solidFill>
                <a:effectLst/>
                <a:latin typeface="Consolas" panose="020B0609020204030204" pitchFamily="49" charset="0"/>
              </a:rPr>
              <a:t>np</a:t>
            </a:r>
            <a:r>
              <a:rPr lang="en-US" altLang="zh-CN" sz="900" b="0" dirty="0" err="1">
                <a:solidFill>
                  <a:srgbClr val="CCCCCC"/>
                </a:solidFill>
                <a:effectLst/>
                <a:latin typeface="Consolas" panose="020B0609020204030204" pitchFamily="49" charset="0"/>
              </a:rPr>
              <a:t>.</a:t>
            </a:r>
            <a:r>
              <a:rPr lang="en-US" altLang="zh-CN" sz="900" b="0" dirty="0" err="1">
                <a:solidFill>
                  <a:srgbClr val="DCDCAA"/>
                </a:solidFill>
                <a:effectLst/>
                <a:latin typeface="Consolas" panose="020B0609020204030204" pitchFamily="49" charset="0"/>
              </a:rPr>
              <a:t>logspace</a:t>
            </a:r>
            <a:r>
              <a:rPr lang="en-US" altLang="zh-CN" sz="900" b="0" dirty="0">
                <a:solidFill>
                  <a:srgbClr val="CCCCCC"/>
                </a:solidFill>
                <a:effectLst/>
                <a:latin typeface="Consolas" panose="020B0609020204030204" pitchFamily="49" charset="0"/>
              </a:rPr>
              <a:t>(</a:t>
            </a:r>
            <a:r>
              <a:rPr lang="en-US" altLang="zh-CN" sz="900" b="0" dirty="0">
                <a:solidFill>
                  <a:srgbClr val="D4D4D4"/>
                </a:solidFill>
                <a:effectLst/>
                <a:latin typeface="Consolas" panose="020B0609020204030204" pitchFamily="49" charset="0"/>
              </a:rPr>
              <a:t>-</a:t>
            </a:r>
            <a:r>
              <a:rPr lang="en-US" altLang="zh-CN" sz="900" b="0" dirty="0">
                <a:solidFill>
                  <a:srgbClr val="B5CEA8"/>
                </a:solidFill>
                <a:effectLst/>
                <a:latin typeface="Consolas" panose="020B0609020204030204" pitchFamily="49" charset="0"/>
              </a:rPr>
              <a:t>3</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3</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50</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t>
            </a:r>
            <a:r>
              <a:rPr lang="en-US" altLang="zh-CN" sz="900" b="0" dirty="0" err="1">
                <a:solidFill>
                  <a:srgbClr val="CE9178"/>
                </a:solidFill>
                <a:effectLst/>
                <a:latin typeface="Consolas" panose="020B0609020204030204" pitchFamily="49" charset="0"/>
              </a:rPr>
              <a:t>svr</a:t>
            </a:r>
            <a:r>
              <a:rPr lang="en-US" altLang="zh-CN" sz="900" b="0" dirty="0">
                <a:solidFill>
                  <a:srgbClr val="CE9178"/>
                </a:solidFill>
                <a:effectLst/>
                <a:latin typeface="Consolas" panose="020B0609020204030204" pitchFamily="49" charset="0"/>
              </a:rPr>
              <a:t>__gamma'</a:t>
            </a:r>
            <a:r>
              <a:rPr lang="en-US" altLang="zh-CN" sz="900" b="0" dirty="0">
                <a:solidFill>
                  <a:srgbClr val="CCCCCC"/>
                </a:solidFill>
                <a:effectLst/>
                <a:latin typeface="Consolas" panose="020B0609020204030204" pitchFamily="49" charset="0"/>
              </a:rPr>
              <a:t>: </a:t>
            </a:r>
            <a:r>
              <a:rPr lang="en-US" altLang="zh-CN" sz="900" b="0" dirty="0" err="1">
                <a:solidFill>
                  <a:srgbClr val="4EC9B0"/>
                </a:solidFill>
                <a:effectLst/>
                <a:latin typeface="Consolas" panose="020B0609020204030204" pitchFamily="49" charset="0"/>
              </a:rPr>
              <a:t>np</a:t>
            </a:r>
            <a:r>
              <a:rPr lang="en-US" altLang="zh-CN" sz="900" b="0" dirty="0" err="1">
                <a:solidFill>
                  <a:srgbClr val="CCCCCC"/>
                </a:solidFill>
                <a:effectLst/>
                <a:latin typeface="Consolas" panose="020B0609020204030204" pitchFamily="49" charset="0"/>
              </a:rPr>
              <a:t>.</a:t>
            </a:r>
            <a:r>
              <a:rPr lang="en-US" altLang="zh-CN" sz="900" b="0" dirty="0" err="1">
                <a:solidFill>
                  <a:srgbClr val="DCDCAA"/>
                </a:solidFill>
                <a:effectLst/>
                <a:latin typeface="Consolas" panose="020B0609020204030204" pitchFamily="49" charset="0"/>
              </a:rPr>
              <a:t>logspace</a:t>
            </a:r>
            <a:r>
              <a:rPr lang="en-US" altLang="zh-CN" sz="900" b="0" dirty="0">
                <a:solidFill>
                  <a:srgbClr val="CCCCCC"/>
                </a:solidFill>
                <a:effectLst/>
                <a:latin typeface="Consolas" panose="020B0609020204030204" pitchFamily="49" charset="0"/>
              </a:rPr>
              <a:t>(</a:t>
            </a:r>
            <a:r>
              <a:rPr lang="en-US" altLang="zh-CN" sz="900" b="0" dirty="0">
                <a:solidFill>
                  <a:srgbClr val="D4D4D4"/>
                </a:solidFill>
                <a:effectLst/>
                <a:latin typeface="Consolas" panose="020B0609020204030204" pitchFamily="49" charset="0"/>
              </a:rPr>
              <a:t>-</a:t>
            </a:r>
            <a:r>
              <a:rPr lang="en-US" altLang="zh-CN" sz="900" b="0" dirty="0">
                <a:solidFill>
                  <a:srgbClr val="B5CEA8"/>
                </a:solidFill>
                <a:effectLst/>
                <a:latin typeface="Consolas" panose="020B0609020204030204" pitchFamily="49" charset="0"/>
              </a:rPr>
              <a:t>3</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3</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50</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a:t>
            </a:r>
            <a:r>
              <a:rPr lang="en-US" altLang="zh-CN" sz="900" b="0" dirty="0" err="1">
                <a:solidFill>
                  <a:srgbClr val="CE9178"/>
                </a:solidFill>
                <a:effectLst/>
                <a:latin typeface="Consolas" panose="020B0609020204030204" pitchFamily="49" charset="0"/>
              </a:rPr>
              <a:t>RandomForest</a:t>
            </a:r>
            <a:r>
              <a:rPr lang="en-US" altLang="zh-CN" sz="900" b="0" dirty="0">
                <a:solidFill>
                  <a:srgbClr val="CE9178"/>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'rf__</a:t>
            </a:r>
            <a:r>
              <a:rPr lang="en-US" altLang="zh-CN" sz="900" b="0" dirty="0" err="1">
                <a:solidFill>
                  <a:srgbClr val="CE9178"/>
                </a:solidFill>
                <a:effectLst/>
                <a:latin typeface="Consolas" panose="020B0609020204030204" pitchFamily="49" charset="0"/>
              </a:rPr>
              <a:t>n_estimators</a:t>
            </a:r>
            <a:r>
              <a:rPr lang="en-US" altLang="zh-CN" sz="900" b="0" dirty="0">
                <a:solidFill>
                  <a:srgbClr val="CE9178"/>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100</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200</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300</a:t>
            </a:r>
            <a:r>
              <a:rPr lang="en-US" altLang="zh-CN" sz="900" b="0" dirty="0">
                <a:solidFill>
                  <a:srgbClr val="CCCCCC"/>
                </a:solidFill>
                <a:effectLst/>
                <a:latin typeface="Consolas" panose="020B0609020204030204" pitchFamily="49" charset="0"/>
              </a:rPr>
              <a:t>], </a:t>
            </a:r>
            <a:r>
              <a:rPr lang="en-US" altLang="zh-CN" sz="900" b="0" dirty="0">
                <a:solidFill>
                  <a:srgbClr val="CE9178"/>
                </a:solidFill>
                <a:effectLst/>
                <a:latin typeface="Consolas" panose="020B0609020204030204" pitchFamily="49" charset="0"/>
              </a:rPr>
              <a:t>'rf__</a:t>
            </a:r>
            <a:r>
              <a:rPr lang="en-US" altLang="zh-CN" sz="900" b="0" dirty="0" err="1">
                <a:solidFill>
                  <a:srgbClr val="CE9178"/>
                </a:solidFill>
                <a:effectLst/>
                <a:latin typeface="Consolas" panose="020B0609020204030204" pitchFamily="49" charset="0"/>
              </a:rPr>
              <a:t>max_depth</a:t>
            </a:r>
            <a:r>
              <a:rPr lang="en-US" altLang="zh-CN" sz="900" b="0" dirty="0">
                <a:solidFill>
                  <a:srgbClr val="CE9178"/>
                </a:solidFill>
                <a:effectLst/>
                <a:latin typeface="Consolas" panose="020B0609020204030204" pitchFamily="49" charset="0"/>
              </a:rPr>
              <a:t>'</a:t>
            </a:r>
            <a:r>
              <a:rPr lang="en-US" altLang="zh-CN" sz="900" b="0" dirty="0">
                <a:solidFill>
                  <a:srgbClr val="CCCCCC"/>
                </a:solidFill>
                <a:effectLst/>
                <a:latin typeface="Consolas" panose="020B0609020204030204" pitchFamily="49" charset="0"/>
              </a:rPr>
              <a:t>: [</a:t>
            </a:r>
            <a:r>
              <a:rPr lang="en-US" altLang="zh-CN" sz="900" b="0" dirty="0">
                <a:solidFill>
                  <a:srgbClr val="569CD6"/>
                </a:solidFill>
                <a:effectLst/>
                <a:latin typeface="Consolas" panose="020B0609020204030204" pitchFamily="49" charset="0"/>
              </a:rPr>
              <a:t>None</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10</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20</a:t>
            </a:r>
            <a:r>
              <a:rPr lang="en-US" altLang="zh-CN" sz="900" b="0" dirty="0">
                <a:solidFill>
                  <a:srgbClr val="CCCCCC"/>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30</a:t>
            </a:r>
            <a:r>
              <a:rPr lang="en-US" altLang="zh-CN" sz="900" b="0" dirty="0">
                <a:solidFill>
                  <a:srgbClr val="CCCCCC"/>
                </a:solidFill>
                <a:effectLst/>
                <a:latin typeface="Consolas" panose="020B0609020204030204" pitchFamily="49" charset="0"/>
              </a:rPr>
              <a:t>]}</a:t>
            </a:r>
          </a:p>
          <a:p>
            <a:r>
              <a:rPr lang="en-US" altLang="zh-CN" sz="900" b="0" dirty="0">
                <a:solidFill>
                  <a:srgbClr val="CCCCCC"/>
                </a:solidFill>
                <a:effectLst/>
                <a:latin typeface="Consolas" panose="020B0609020204030204" pitchFamily="49" charset="0"/>
              </a:rPr>
              <a:t>}</a:t>
            </a:r>
          </a:p>
          <a:p>
            <a:r>
              <a:rPr lang="zh-CN" altLang="en-US" sz="900" b="0" dirty="0">
                <a:solidFill>
                  <a:schemeClr val="bg2"/>
                </a:solidFill>
                <a:effectLst/>
                <a:latin typeface="Consolas" panose="020B0609020204030204" pitchFamily="49" charset="0"/>
              </a:rPr>
              <a:t>（省略）</a:t>
            </a:r>
            <a:endParaRPr lang="en-US" altLang="zh-CN" sz="900" b="0" dirty="0">
              <a:solidFill>
                <a:schemeClr val="bg2"/>
              </a:solidFill>
              <a:effectLst/>
              <a:latin typeface="Consolas" panose="020B0609020204030204" pitchFamily="49" charset="0"/>
            </a:endParaRPr>
          </a:p>
        </p:txBody>
      </p:sp>
      <p:sp>
        <p:nvSpPr>
          <p:cNvPr id="7" name="椭圆 6">
            <a:extLst>
              <a:ext uri="{FF2B5EF4-FFF2-40B4-BE49-F238E27FC236}">
                <a16:creationId xmlns:a16="http://schemas.microsoft.com/office/drawing/2014/main" id="{7854EE75-ACF4-FE0E-D7B8-4A7C90A54035}"/>
              </a:ext>
            </a:extLst>
          </p:cNvPr>
          <p:cNvSpPr/>
          <p:nvPr/>
        </p:nvSpPr>
        <p:spPr>
          <a:xfrm>
            <a:off x="9641301" y="1920544"/>
            <a:ext cx="2490016" cy="817330"/>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MSE=0.83226</a:t>
            </a:r>
          </a:p>
          <a:p>
            <a:pPr algn="ctr"/>
            <a:r>
              <a:rPr lang="en-US" altLang="zh-CN" dirty="0"/>
              <a:t>Step = 20</a:t>
            </a:r>
          </a:p>
        </p:txBody>
      </p:sp>
      <p:pic>
        <p:nvPicPr>
          <p:cNvPr id="14" name="图片 13">
            <a:extLst>
              <a:ext uri="{FF2B5EF4-FFF2-40B4-BE49-F238E27FC236}">
                <a16:creationId xmlns:a16="http://schemas.microsoft.com/office/drawing/2014/main" id="{3AB862AE-2D71-20D5-FA03-E5858A900DA3}"/>
              </a:ext>
            </a:extLst>
          </p:cNvPr>
          <p:cNvPicPr>
            <a:picLocks noChangeAspect="1"/>
          </p:cNvPicPr>
          <p:nvPr/>
        </p:nvPicPr>
        <p:blipFill>
          <a:blip r:embed="rId3"/>
          <a:stretch>
            <a:fillRect/>
          </a:stretch>
        </p:blipFill>
        <p:spPr>
          <a:xfrm>
            <a:off x="95246" y="4439794"/>
            <a:ext cx="4166092" cy="2386648"/>
          </a:xfrm>
          <a:prstGeom prst="rect">
            <a:avLst/>
          </a:prstGeom>
        </p:spPr>
      </p:pic>
      <p:sp>
        <p:nvSpPr>
          <p:cNvPr id="5" name="矩形 4">
            <a:extLst>
              <a:ext uri="{FF2B5EF4-FFF2-40B4-BE49-F238E27FC236}">
                <a16:creationId xmlns:a16="http://schemas.microsoft.com/office/drawing/2014/main" id="{49EB5650-0EB8-F066-0100-54D5CC50E208}"/>
              </a:ext>
            </a:extLst>
          </p:cNvPr>
          <p:cNvSpPr/>
          <p:nvPr/>
        </p:nvSpPr>
        <p:spPr>
          <a:xfrm>
            <a:off x="70687" y="4413567"/>
            <a:ext cx="6142130" cy="2444433"/>
          </a:xfrm>
          <a:prstGeom prst="rect">
            <a:avLst/>
          </a:prstGeom>
          <a:noFill/>
          <a:ln w="38100">
            <a:solidFill>
              <a:srgbClr val="DF3F3F"/>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C8831443-A48B-6814-7565-187E0561A1BA}"/>
              </a:ext>
            </a:extLst>
          </p:cNvPr>
          <p:cNvSpPr/>
          <p:nvPr/>
        </p:nvSpPr>
        <p:spPr>
          <a:xfrm>
            <a:off x="42722" y="4090511"/>
            <a:ext cx="6131110" cy="319358"/>
          </a:xfrm>
          <a:prstGeom prst="roundRect">
            <a:avLst/>
          </a:prstGeom>
          <a:solidFill>
            <a:srgbClr val="DF3F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LLM</a:t>
            </a:r>
            <a:r>
              <a:rPr lang="zh-CN" altLang="en-US" sz="1600" b="1" dirty="0">
                <a:solidFill>
                  <a:schemeClr val="tx1"/>
                </a:solidFill>
              </a:rPr>
              <a:t>代码中没有特征重要性的输出，为其加上重要性排名的输出</a:t>
            </a:r>
            <a:endParaRPr lang="en-US" altLang="zh-CN" sz="1600" b="1" dirty="0">
              <a:solidFill>
                <a:schemeClr val="tx1"/>
              </a:solidFill>
            </a:endParaRPr>
          </a:p>
        </p:txBody>
      </p:sp>
      <p:sp>
        <p:nvSpPr>
          <p:cNvPr id="11" name="文本框 10">
            <a:extLst>
              <a:ext uri="{FF2B5EF4-FFF2-40B4-BE49-F238E27FC236}">
                <a16:creationId xmlns:a16="http://schemas.microsoft.com/office/drawing/2014/main" id="{50AE4251-76B1-D9AD-CFC8-98F9083B0CAB}"/>
              </a:ext>
            </a:extLst>
          </p:cNvPr>
          <p:cNvSpPr txBox="1"/>
          <p:nvPr/>
        </p:nvSpPr>
        <p:spPr>
          <a:xfrm>
            <a:off x="4193533" y="4452792"/>
            <a:ext cx="2011796" cy="2616101"/>
          </a:xfrm>
          <a:prstGeom prst="rect">
            <a:avLst/>
          </a:prstGeom>
          <a:noFill/>
        </p:spPr>
        <p:txBody>
          <a:bodyPr wrap="square">
            <a:spAutoFit/>
          </a:bodyPr>
          <a:lstStyle/>
          <a:p>
            <a:r>
              <a:rPr lang="zh-CN" altLang="en-US" sz="1200" b="1" dirty="0">
                <a:latin typeface="+mj-ea"/>
                <a:ea typeface="+mj-ea"/>
              </a:rPr>
              <a:t>特征相关度排名如下：</a:t>
            </a:r>
            <a:endParaRPr lang="en-US" altLang="zh-CN" sz="1200" b="1" dirty="0">
              <a:latin typeface="+mj-ea"/>
              <a:ea typeface="+mj-ea"/>
            </a:endParaRPr>
          </a:p>
          <a:p>
            <a:pPr marL="342900" indent="-342900">
              <a:buAutoNum type="arabicPeriod"/>
            </a:pPr>
            <a:r>
              <a:rPr lang="zh-CN" altLang="en-US" sz="1200" b="1" dirty="0">
                <a:latin typeface="+mj-ea"/>
                <a:ea typeface="+mj-ea"/>
              </a:rPr>
              <a:t>第二天检出阳性</a:t>
            </a:r>
            <a:endParaRPr lang="en-US" altLang="zh-CN" sz="1200" b="1" dirty="0">
              <a:latin typeface="+mj-ea"/>
              <a:ea typeface="+mj-ea"/>
            </a:endParaRPr>
          </a:p>
          <a:p>
            <a:pPr marL="342900" indent="-342900">
              <a:buAutoNum type="arabicPeriod"/>
            </a:pPr>
            <a:r>
              <a:rPr lang="zh-CN" altLang="en-US" sz="1200" b="1" dirty="0">
                <a:latin typeface="+mj-ea"/>
                <a:ea typeface="+mj-ea"/>
              </a:rPr>
              <a:t>第一天检出阳性</a:t>
            </a:r>
            <a:endParaRPr lang="en-US" altLang="zh-CN" sz="1200" b="1" dirty="0">
              <a:latin typeface="+mj-ea"/>
              <a:ea typeface="+mj-ea"/>
            </a:endParaRPr>
          </a:p>
          <a:p>
            <a:pPr marL="342900" indent="-342900">
              <a:buAutoNum type="arabicPeriod"/>
            </a:pPr>
            <a:r>
              <a:rPr lang="zh-CN" altLang="en-US" sz="1200" b="1" dirty="0">
                <a:latin typeface="+mj-ea"/>
                <a:ea typeface="+mj-ea"/>
              </a:rPr>
              <a:t>第一天检出疾病率</a:t>
            </a:r>
            <a:r>
              <a:rPr lang="en-US" altLang="zh-CN" sz="1200" b="1" dirty="0">
                <a:latin typeface="+mj-ea"/>
                <a:ea typeface="+mj-ea"/>
              </a:rPr>
              <a:t>(</a:t>
            </a:r>
            <a:r>
              <a:rPr lang="zh-CN" altLang="en-US" sz="1200" b="1" dirty="0">
                <a:latin typeface="+mj-ea"/>
                <a:ea typeface="+mj-ea"/>
              </a:rPr>
              <a:t>社区家庭</a:t>
            </a:r>
            <a:r>
              <a:rPr lang="en-US" altLang="zh-CN" sz="1200" b="1" dirty="0">
                <a:latin typeface="+mj-ea"/>
                <a:ea typeface="+mj-ea"/>
              </a:rPr>
              <a:t>)</a:t>
            </a:r>
          </a:p>
          <a:p>
            <a:pPr marL="342900" indent="-342900">
              <a:buFontTx/>
              <a:buAutoNum type="arabicPeriod"/>
            </a:pPr>
            <a:r>
              <a:rPr lang="zh-CN" altLang="en-US" sz="1200" b="1" dirty="0">
                <a:latin typeface="+mj-ea"/>
                <a:ea typeface="+mj-ea"/>
              </a:rPr>
              <a:t>第一天检出疾病率</a:t>
            </a:r>
            <a:r>
              <a:rPr lang="en-US" altLang="zh-CN" sz="1200" b="1" dirty="0">
                <a:latin typeface="+mj-ea"/>
                <a:ea typeface="+mj-ea"/>
              </a:rPr>
              <a:t>(</a:t>
            </a:r>
            <a:r>
              <a:rPr lang="zh-CN" altLang="en-US" sz="1200" b="1" dirty="0">
                <a:latin typeface="+mj-ea"/>
                <a:ea typeface="+mj-ea"/>
              </a:rPr>
              <a:t>非社区家庭</a:t>
            </a:r>
            <a:r>
              <a:rPr lang="en-US" altLang="zh-CN" sz="1200" b="1" dirty="0">
                <a:latin typeface="+mj-ea"/>
                <a:ea typeface="+mj-ea"/>
              </a:rPr>
              <a:t>)</a:t>
            </a:r>
          </a:p>
          <a:p>
            <a:pPr marL="342900" indent="-342900">
              <a:buFontTx/>
              <a:buAutoNum type="arabicPeriod"/>
            </a:pPr>
            <a:r>
              <a:rPr lang="en-US" altLang="zh-CN" sz="1200" b="1" dirty="0">
                <a:latin typeface="+mj-ea"/>
                <a:ea typeface="+mj-ea"/>
              </a:rPr>
              <a:t>……”</a:t>
            </a:r>
          </a:p>
          <a:p>
            <a:r>
              <a:rPr lang="zh-CN" altLang="en-US" sz="1200" b="1" dirty="0">
                <a:latin typeface="+mj-ea"/>
                <a:ea typeface="+mj-ea"/>
              </a:rPr>
              <a:t>这是相当符合疫情认知的相关度排名</a:t>
            </a:r>
            <a:endParaRPr lang="en-US" altLang="zh-CN" sz="1200" b="1" dirty="0">
              <a:latin typeface="+mj-ea"/>
              <a:ea typeface="+mj-ea"/>
            </a:endParaRPr>
          </a:p>
          <a:p>
            <a:r>
              <a:rPr lang="zh-CN" altLang="en-US" sz="1200" b="1" dirty="0">
                <a:highlight>
                  <a:srgbClr val="FFFF00"/>
                </a:highlight>
                <a:latin typeface="+mj-ea"/>
                <a:ea typeface="+mj-ea"/>
              </a:rPr>
              <a:t>并且也用于训练了</a:t>
            </a:r>
            <a:endParaRPr lang="en-US" altLang="zh-CN" sz="1200" b="1" dirty="0">
              <a:highlight>
                <a:srgbClr val="FFFF00"/>
              </a:highlight>
              <a:latin typeface="+mj-ea"/>
              <a:ea typeface="+mj-ea"/>
            </a:endParaRPr>
          </a:p>
          <a:p>
            <a:endParaRPr lang="en-US" altLang="zh-CN" sz="1600" dirty="0"/>
          </a:p>
          <a:p>
            <a:endParaRPr lang="en-US" altLang="zh-CN" sz="1600" dirty="0"/>
          </a:p>
        </p:txBody>
      </p:sp>
    </p:spTree>
    <p:extLst>
      <p:ext uri="{BB962C8B-B14F-4D97-AF65-F5344CB8AC3E}">
        <p14:creationId xmlns:p14="http://schemas.microsoft.com/office/powerpoint/2010/main" val="33766589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8B36D6-C90D-0A40-A28E-3BBA9116D50D}"/>
              </a:ext>
            </a:extLst>
          </p:cNvPr>
          <p:cNvSpPr txBox="1"/>
          <p:nvPr/>
        </p:nvSpPr>
        <p:spPr>
          <a:xfrm>
            <a:off x="-69669" y="0"/>
            <a:ext cx="12435840" cy="461665"/>
          </a:xfrm>
          <a:prstGeom prst="rect">
            <a:avLst/>
          </a:prstGeom>
          <a:noFill/>
        </p:spPr>
        <p:txBody>
          <a:bodyPr wrap="square" rtlCol="0">
            <a:spAutoFit/>
          </a:bodyPr>
          <a:lstStyle/>
          <a:p>
            <a:r>
              <a:rPr lang="zh-CN" altLang="en-US" sz="2400" b="1" dirty="0"/>
              <a:t>实验结果</a:t>
            </a:r>
            <a:r>
              <a:rPr lang="en-US" altLang="zh-CN" sz="2400" b="1" dirty="0"/>
              <a:t>(F)</a:t>
            </a:r>
            <a:r>
              <a:rPr lang="zh-CN" altLang="en-US" sz="2400" b="1" dirty="0"/>
              <a:t> </a:t>
            </a:r>
            <a:r>
              <a:rPr lang="en-US" altLang="zh-CN" sz="2400" b="1" dirty="0"/>
              <a:t>—— </a:t>
            </a:r>
            <a:r>
              <a:rPr lang="zh-CN" altLang="en-US" sz="2400" b="1" dirty="0"/>
              <a:t>总结</a:t>
            </a:r>
            <a:endParaRPr lang="en-US" altLang="zh-CN" sz="2400" b="1" dirty="0"/>
          </a:p>
        </p:txBody>
      </p:sp>
      <p:graphicFrame>
        <p:nvGraphicFramePr>
          <p:cNvPr id="8" name="表格 7">
            <a:extLst>
              <a:ext uri="{FF2B5EF4-FFF2-40B4-BE49-F238E27FC236}">
                <a16:creationId xmlns:a16="http://schemas.microsoft.com/office/drawing/2014/main" id="{97C779EC-CCAB-203D-0972-D5AF2759A14A}"/>
              </a:ext>
            </a:extLst>
          </p:cNvPr>
          <p:cNvGraphicFramePr>
            <a:graphicFrameLocks noGrp="1"/>
          </p:cNvGraphicFramePr>
          <p:nvPr>
            <p:extLst>
              <p:ext uri="{D42A27DB-BD31-4B8C-83A1-F6EECF244321}">
                <p14:modId xmlns:p14="http://schemas.microsoft.com/office/powerpoint/2010/main" val="474736130"/>
              </p:ext>
            </p:extLst>
          </p:nvPr>
        </p:nvGraphicFramePr>
        <p:xfrm>
          <a:off x="123825" y="503300"/>
          <a:ext cx="11878991" cy="5246989"/>
        </p:xfrm>
        <a:graphic>
          <a:graphicData uri="http://schemas.openxmlformats.org/drawingml/2006/table">
            <a:tbl>
              <a:tblPr firstRow="1" bandRow="1">
                <a:tableStyleId>{5C22544A-7EE6-4342-B048-85BDC9FD1C3A}</a:tableStyleId>
              </a:tblPr>
              <a:tblGrid>
                <a:gridCol w="1154430">
                  <a:extLst>
                    <a:ext uri="{9D8B030D-6E8A-4147-A177-3AD203B41FA5}">
                      <a16:colId xmlns:a16="http://schemas.microsoft.com/office/drawing/2014/main" val="1546376907"/>
                    </a:ext>
                  </a:extLst>
                </a:gridCol>
                <a:gridCol w="4509602">
                  <a:extLst>
                    <a:ext uri="{9D8B030D-6E8A-4147-A177-3AD203B41FA5}">
                      <a16:colId xmlns:a16="http://schemas.microsoft.com/office/drawing/2014/main" val="1588330059"/>
                    </a:ext>
                  </a:extLst>
                </a:gridCol>
                <a:gridCol w="1320379">
                  <a:extLst>
                    <a:ext uri="{9D8B030D-6E8A-4147-A177-3AD203B41FA5}">
                      <a16:colId xmlns:a16="http://schemas.microsoft.com/office/drawing/2014/main" val="1749213829"/>
                    </a:ext>
                  </a:extLst>
                </a:gridCol>
                <a:gridCol w="4894580">
                  <a:extLst>
                    <a:ext uri="{9D8B030D-6E8A-4147-A177-3AD203B41FA5}">
                      <a16:colId xmlns:a16="http://schemas.microsoft.com/office/drawing/2014/main" val="1841175373"/>
                    </a:ext>
                  </a:extLst>
                </a:gridCol>
              </a:tblGrid>
              <a:tr h="371343">
                <a:tc>
                  <a:txBody>
                    <a:bodyPr/>
                    <a:lstStyle/>
                    <a:p>
                      <a:r>
                        <a:rPr lang="zh-CN" altLang="en-US" dirty="0"/>
                        <a:t>实验编号</a:t>
                      </a:r>
                    </a:p>
                  </a:txBody>
                  <a:tcPr/>
                </a:tc>
                <a:tc>
                  <a:txBody>
                    <a:bodyPr/>
                    <a:lstStyle/>
                    <a:p>
                      <a:pPr algn="ctr"/>
                      <a:r>
                        <a:rPr lang="zh-CN" altLang="en-US" dirty="0"/>
                        <a:t>关键问题</a:t>
                      </a:r>
                    </a:p>
                  </a:txBody>
                  <a:tcPr/>
                </a:tc>
                <a:tc>
                  <a:txBody>
                    <a:bodyPr/>
                    <a:lstStyle/>
                    <a:p>
                      <a:pPr algn="ctr"/>
                      <a:r>
                        <a:rPr lang="en-US" altLang="zh-CN" dirty="0"/>
                        <a:t>MSE</a:t>
                      </a:r>
                      <a:endParaRPr lang="zh-CN" altLang="en-US" dirty="0"/>
                    </a:p>
                  </a:txBody>
                  <a:tcPr/>
                </a:tc>
                <a:tc>
                  <a:txBody>
                    <a:bodyPr/>
                    <a:lstStyle/>
                    <a:p>
                      <a:pPr algn="ctr"/>
                      <a:r>
                        <a:rPr lang="zh-CN" altLang="en-US" dirty="0"/>
                        <a:t>改进思路</a:t>
                      </a:r>
                    </a:p>
                  </a:txBody>
                  <a:tcPr/>
                </a:tc>
                <a:extLst>
                  <a:ext uri="{0D108BD9-81ED-4DB2-BD59-A6C34878D82A}">
                    <a16:rowId xmlns:a16="http://schemas.microsoft.com/office/drawing/2014/main" val="1057523208"/>
                  </a:ext>
                </a:extLst>
              </a:tr>
              <a:tr h="498536">
                <a:tc>
                  <a:txBody>
                    <a:bodyPr/>
                    <a:lstStyle/>
                    <a:p>
                      <a:r>
                        <a:rPr lang="en-US" altLang="zh-CN" sz="1800" b="1" dirty="0">
                          <a:solidFill>
                            <a:schemeClr val="tx1"/>
                          </a:solidFill>
                        </a:rPr>
                        <a:t>Test1</a:t>
                      </a:r>
                      <a:endParaRPr lang="zh-CN" altLang="en-US" dirty="0"/>
                    </a:p>
                  </a:txBody>
                  <a:tcPr>
                    <a:solidFill>
                      <a:schemeClr val="accent1">
                        <a:lumMod val="40000"/>
                        <a:lumOff val="60000"/>
                      </a:schemeClr>
                    </a:solidFill>
                  </a:tcPr>
                </a:tc>
                <a:tc>
                  <a:txBody>
                    <a:bodyPr/>
                    <a:lstStyle/>
                    <a:p>
                      <a:r>
                        <a:rPr lang="zh-CN" altLang="en-US" b="1" dirty="0"/>
                        <a:t>地理特征被筛去，模型完全不可用</a:t>
                      </a:r>
                    </a:p>
                  </a:txBody>
                  <a:tcPr>
                    <a:solidFill>
                      <a:schemeClr val="accent1">
                        <a:lumMod val="40000"/>
                        <a:lumOff val="60000"/>
                      </a:schemeClr>
                    </a:solidFill>
                  </a:tcPr>
                </a:tc>
                <a:tc>
                  <a:txBody>
                    <a:bodyPr/>
                    <a:lstStyle/>
                    <a:p>
                      <a:r>
                        <a:rPr lang="en-US" altLang="zh-CN" sz="1800" b="1" i="0" kern="1200" dirty="0">
                          <a:solidFill>
                            <a:schemeClr val="tx1"/>
                          </a:solidFill>
                          <a:effectLst/>
                          <a:latin typeface="+mn-lt"/>
                          <a:ea typeface="+mn-ea"/>
                          <a:cs typeface="+mn-cs"/>
                        </a:rPr>
                        <a:t>2.880</a:t>
                      </a:r>
                      <a:endParaRPr lang="zh-CN" altLang="en-US" b="1" dirty="0">
                        <a:solidFill>
                          <a:schemeClr val="tx1"/>
                        </a:solidFill>
                      </a:endParaRPr>
                    </a:p>
                  </a:txBody>
                  <a:tcPr>
                    <a:solidFill>
                      <a:schemeClr val="accent1">
                        <a:lumMod val="40000"/>
                        <a:lumOff val="60000"/>
                      </a:schemeClr>
                    </a:solidFill>
                  </a:tcPr>
                </a:tc>
                <a:tc>
                  <a:txBody>
                    <a:bodyPr/>
                    <a:lstStyle/>
                    <a:p>
                      <a:r>
                        <a:rPr lang="en-US" altLang="zh-CN" b="1" dirty="0">
                          <a:solidFill>
                            <a:schemeClr val="tx1"/>
                          </a:solidFill>
                        </a:rPr>
                        <a:t>Prompt</a:t>
                      </a:r>
                      <a:r>
                        <a:rPr lang="zh-CN" altLang="en-US" b="1" dirty="0">
                          <a:solidFill>
                            <a:schemeClr val="tx1"/>
                          </a:solidFill>
                        </a:rPr>
                        <a:t>中重点提示特征筛选的要求</a:t>
                      </a:r>
                    </a:p>
                  </a:txBody>
                  <a:tcPr>
                    <a:solidFill>
                      <a:schemeClr val="accent1">
                        <a:lumMod val="40000"/>
                        <a:lumOff val="60000"/>
                      </a:schemeClr>
                    </a:solidFill>
                  </a:tcPr>
                </a:tc>
                <a:extLst>
                  <a:ext uri="{0D108BD9-81ED-4DB2-BD59-A6C34878D82A}">
                    <a16:rowId xmlns:a16="http://schemas.microsoft.com/office/drawing/2014/main" val="2530409586"/>
                  </a:ext>
                </a:extLst>
              </a:tr>
              <a:tr h="632766">
                <a:tc>
                  <a:txBody>
                    <a:bodyPr/>
                    <a:lstStyle/>
                    <a:p>
                      <a:r>
                        <a:rPr lang="en-US" altLang="zh-CN" b="1" dirty="0">
                          <a:solidFill>
                            <a:schemeClr val="tx1"/>
                          </a:solidFill>
                        </a:rPr>
                        <a:t>Test2</a:t>
                      </a:r>
                      <a:endParaRPr lang="zh-CN" altLang="en-US" dirty="0"/>
                    </a:p>
                  </a:txBody>
                  <a:tcPr>
                    <a:solidFill>
                      <a:schemeClr val="accent1">
                        <a:lumMod val="40000"/>
                        <a:lumOff val="60000"/>
                      </a:schemeClr>
                    </a:solidFill>
                  </a:tcPr>
                </a:tc>
                <a:tc>
                  <a:txBody>
                    <a:bodyPr/>
                    <a:lstStyle/>
                    <a:p>
                      <a:r>
                        <a:rPr lang="zh-CN" altLang="en-US" b="1" dirty="0"/>
                        <a:t>模型仅仅对特征这一要素进行筛选</a:t>
                      </a:r>
                    </a:p>
                  </a:txBody>
                  <a:tcPr>
                    <a:solidFill>
                      <a:schemeClr val="accent1">
                        <a:lumMod val="40000"/>
                        <a:lumOff val="60000"/>
                      </a:schemeClr>
                    </a:solidFill>
                  </a:tcPr>
                </a:tc>
                <a:tc>
                  <a:txBody>
                    <a:bodyPr/>
                    <a:lstStyle/>
                    <a:p>
                      <a:pPr marL="0" algn="l" defTabSz="914400" rtl="0" eaLnBrk="1" latinLnBrk="0" hangingPunct="1"/>
                      <a:r>
                        <a:rPr lang="en-US" altLang="zh-CN" sz="1800" b="1" kern="1200" dirty="0">
                          <a:solidFill>
                            <a:schemeClr val="tx1"/>
                          </a:solidFill>
                          <a:latin typeface="+mn-lt"/>
                          <a:ea typeface="+mn-ea"/>
                          <a:cs typeface="+mn-cs"/>
                        </a:rPr>
                        <a:t>0.982</a:t>
                      </a:r>
                      <a:endParaRPr lang="zh-CN" altLang="en-US" sz="1800" b="1" kern="1200" dirty="0">
                        <a:solidFill>
                          <a:schemeClr val="tx1"/>
                        </a:solidFill>
                        <a:latin typeface="+mn-lt"/>
                        <a:ea typeface="+mn-ea"/>
                        <a:cs typeface="+mn-cs"/>
                      </a:endParaRPr>
                    </a:p>
                  </a:txBody>
                  <a:tcPr>
                    <a:solidFill>
                      <a:schemeClr val="accent1">
                        <a:lumMod val="40000"/>
                        <a:lumOff val="60000"/>
                      </a:schemeClr>
                    </a:solidFill>
                  </a:tcPr>
                </a:tc>
                <a:tc>
                  <a:txBody>
                    <a:bodyPr/>
                    <a:lstStyle/>
                    <a:p>
                      <a:pPr marL="0" algn="l" defTabSz="914400" rtl="0" eaLnBrk="1" latinLnBrk="0" hangingPunct="1"/>
                      <a:r>
                        <a:rPr lang="en-US" altLang="zh-CN" sz="1800" b="1" kern="1200" dirty="0">
                          <a:solidFill>
                            <a:schemeClr val="tx1"/>
                          </a:solidFill>
                          <a:latin typeface="+mn-lt"/>
                          <a:ea typeface="+mn-ea"/>
                          <a:cs typeface="+mn-cs"/>
                        </a:rPr>
                        <a:t>Prompt</a:t>
                      </a:r>
                      <a:r>
                        <a:rPr lang="zh-CN" altLang="en-US" sz="1800" b="1" kern="1200" dirty="0">
                          <a:solidFill>
                            <a:schemeClr val="tx1"/>
                          </a:solidFill>
                          <a:latin typeface="+mn-lt"/>
                          <a:ea typeface="+mn-ea"/>
                          <a:cs typeface="+mn-cs"/>
                        </a:rPr>
                        <a:t>中</a:t>
                      </a:r>
                      <a:r>
                        <a:rPr lang="zh-CN" altLang="en-US" sz="1800" b="1" kern="1200" dirty="0">
                          <a:solidFill>
                            <a:schemeClr val="tx1"/>
                          </a:solidFill>
                          <a:highlight>
                            <a:srgbClr val="FFFF00"/>
                          </a:highlight>
                          <a:latin typeface="+mn-lt"/>
                          <a:ea typeface="+mn-ea"/>
                          <a:cs typeface="+mn-cs"/>
                        </a:rPr>
                        <a:t>明确</a:t>
                      </a:r>
                      <a:r>
                        <a:rPr lang="zh-CN" altLang="en-US" sz="1800" b="1" kern="1200" dirty="0">
                          <a:solidFill>
                            <a:schemeClr val="tx1"/>
                          </a:solidFill>
                          <a:latin typeface="+mn-lt"/>
                          <a:ea typeface="+mn-ea"/>
                          <a:cs typeface="+mn-cs"/>
                        </a:rPr>
                        <a:t>指出需要用</a:t>
                      </a:r>
                      <a:r>
                        <a:rPr lang="zh-CN" altLang="en-US" sz="1800" b="1" kern="1200" dirty="0">
                          <a:solidFill>
                            <a:schemeClr val="tx1"/>
                          </a:solidFill>
                          <a:highlight>
                            <a:srgbClr val="FFFF00"/>
                          </a:highlight>
                          <a:latin typeface="+mn-lt"/>
                          <a:ea typeface="+mn-ea"/>
                          <a:cs typeface="+mn-cs"/>
                        </a:rPr>
                        <a:t>特定</a:t>
                      </a:r>
                      <a:r>
                        <a:rPr lang="zh-CN" altLang="en-US" sz="1800" b="1" kern="1200" dirty="0">
                          <a:solidFill>
                            <a:schemeClr val="tx1"/>
                          </a:solidFill>
                          <a:latin typeface="+mn-lt"/>
                          <a:ea typeface="+mn-ea"/>
                          <a:cs typeface="+mn-cs"/>
                        </a:rPr>
                        <a:t>的模型和</a:t>
                      </a:r>
                      <a:r>
                        <a:rPr lang="zh-CN" altLang="en-US" sz="1800" b="1" kern="1200" dirty="0">
                          <a:solidFill>
                            <a:schemeClr val="tx1"/>
                          </a:solidFill>
                          <a:highlight>
                            <a:srgbClr val="FFFF00"/>
                          </a:highlight>
                          <a:latin typeface="+mn-lt"/>
                          <a:ea typeface="+mn-ea"/>
                          <a:cs typeface="+mn-cs"/>
                        </a:rPr>
                        <a:t>特定</a:t>
                      </a:r>
                      <a:r>
                        <a:rPr lang="zh-CN" altLang="en-US" sz="1800" b="1" kern="1200" dirty="0">
                          <a:solidFill>
                            <a:schemeClr val="tx1"/>
                          </a:solidFill>
                          <a:latin typeface="+mn-lt"/>
                          <a:ea typeface="+mn-ea"/>
                          <a:cs typeface="+mn-cs"/>
                        </a:rPr>
                        <a:t>的超参数调节方法</a:t>
                      </a:r>
                    </a:p>
                  </a:txBody>
                  <a:tcPr>
                    <a:solidFill>
                      <a:schemeClr val="accent1">
                        <a:lumMod val="40000"/>
                        <a:lumOff val="60000"/>
                      </a:schemeClr>
                    </a:solidFill>
                  </a:tcPr>
                </a:tc>
                <a:extLst>
                  <a:ext uri="{0D108BD9-81ED-4DB2-BD59-A6C34878D82A}">
                    <a16:rowId xmlns:a16="http://schemas.microsoft.com/office/drawing/2014/main" val="1156622294"/>
                  </a:ext>
                </a:extLst>
              </a:tr>
              <a:tr h="632766">
                <a:tc>
                  <a:txBody>
                    <a:bodyPr/>
                    <a:lstStyle/>
                    <a:p>
                      <a:r>
                        <a:rPr lang="en-US" altLang="zh-CN" b="1" dirty="0">
                          <a:solidFill>
                            <a:schemeClr val="tx1"/>
                          </a:solidFill>
                        </a:rPr>
                        <a:t>Test3</a:t>
                      </a:r>
                      <a:endParaRPr lang="zh-CN" altLang="en-US" dirty="0"/>
                    </a:p>
                  </a:txBody>
                  <a:tcPr>
                    <a:solidFill>
                      <a:schemeClr val="accent1">
                        <a:lumMod val="40000"/>
                        <a:lumOff val="60000"/>
                      </a:schemeClr>
                    </a:solidFill>
                  </a:tcPr>
                </a:tc>
                <a:tc>
                  <a:txBody>
                    <a:bodyPr/>
                    <a:lstStyle/>
                    <a:p>
                      <a:r>
                        <a:rPr lang="zh-CN" altLang="en-US" b="1" dirty="0"/>
                        <a:t>特征筛选的 </a:t>
                      </a:r>
                      <a:r>
                        <a:rPr lang="en-US" altLang="zh-CN" b="1" dirty="0"/>
                        <a:t>prompt </a:t>
                      </a:r>
                      <a:r>
                        <a:rPr lang="zh-CN" altLang="en-US" b="1" dirty="0"/>
                        <a:t>被“踩踏”</a:t>
                      </a:r>
                    </a:p>
                  </a:txBody>
                  <a:tcPr>
                    <a:solidFill>
                      <a:schemeClr val="accent1">
                        <a:lumMod val="40000"/>
                        <a:lumOff val="60000"/>
                      </a:schemeClr>
                    </a:solidFill>
                  </a:tcPr>
                </a:tc>
                <a:tc>
                  <a:txBody>
                    <a:bodyPr/>
                    <a:lstStyle/>
                    <a:p>
                      <a:r>
                        <a:rPr lang="en-US" altLang="zh-CN" sz="1800" b="1" i="0" kern="1200" dirty="0">
                          <a:solidFill>
                            <a:schemeClr val="dk1"/>
                          </a:solidFill>
                          <a:effectLst/>
                          <a:latin typeface="+mn-lt"/>
                          <a:ea typeface="+mn-ea"/>
                          <a:cs typeface="+mn-cs"/>
                        </a:rPr>
                        <a:t>1.021</a:t>
                      </a:r>
                      <a:endParaRPr lang="zh-CN" altLang="en-US" dirty="0"/>
                    </a:p>
                  </a:txBody>
                  <a:tcPr>
                    <a:solidFill>
                      <a:schemeClr val="accent1">
                        <a:lumMod val="40000"/>
                        <a:lumOff val="60000"/>
                      </a:schemeClr>
                    </a:solidFill>
                  </a:tcPr>
                </a:tc>
                <a:tc>
                  <a:txBody>
                    <a:bodyPr/>
                    <a:lstStyle/>
                    <a:p>
                      <a:r>
                        <a:rPr lang="en-US" altLang="zh-CN" b="1" dirty="0"/>
                        <a:t>Prompt</a:t>
                      </a:r>
                      <a:r>
                        <a:rPr lang="zh-CN" altLang="en-US" b="1" dirty="0"/>
                        <a:t>中不要求特定的模型，但仍然要求</a:t>
                      </a:r>
                      <a:r>
                        <a:rPr lang="zh-CN" altLang="en-US" b="1" dirty="0">
                          <a:highlight>
                            <a:srgbClr val="FFFF00"/>
                          </a:highlight>
                        </a:rPr>
                        <a:t>特定</a:t>
                      </a:r>
                      <a:r>
                        <a:rPr lang="zh-CN" altLang="en-US" b="1" dirty="0"/>
                        <a:t>的超参数调节方式</a:t>
                      </a:r>
                    </a:p>
                  </a:txBody>
                  <a:tcPr>
                    <a:solidFill>
                      <a:schemeClr val="accent1">
                        <a:lumMod val="40000"/>
                        <a:lumOff val="60000"/>
                      </a:schemeClr>
                    </a:solidFill>
                  </a:tcPr>
                </a:tc>
                <a:extLst>
                  <a:ext uri="{0D108BD9-81ED-4DB2-BD59-A6C34878D82A}">
                    <a16:rowId xmlns:a16="http://schemas.microsoft.com/office/drawing/2014/main" val="3821066936"/>
                  </a:ext>
                </a:extLst>
              </a:tr>
              <a:tr h="361580">
                <a:tc gridSpan="4">
                  <a:txBody>
                    <a:bodyPr/>
                    <a:lstStyle/>
                    <a:p>
                      <a:pPr algn="ctr"/>
                      <a:r>
                        <a:rPr lang="zh-CN" altLang="en-US" dirty="0"/>
                        <a:t>小插曲：发现原本</a:t>
                      </a:r>
                      <a:r>
                        <a:rPr lang="en-US" altLang="zh-CN" dirty="0"/>
                        <a:t>pipeline</a:t>
                      </a:r>
                      <a:r>
                        <a:rPr lang="zh-CN" altLang="en-US" dirty="0"/>
                        <a:t>的工作流程不符预期，利用类与对象的设计思想顺利解决</a:t>
                      </a:r>
                    </a:p>
                  </a:txBody>
                  <a:tcPr/>
                </a:tc>
                <a:tc hMerge="1">
                  <a:txBody>
                    <a:bodyPr/>
                    <a:lstStyle/>
                    <a:p>
                      <a:endParaRPr lang="zh-CN" altLang="en-US" b="1" dirty="0"/>
                    </a:p>
                  </a:txBody>
                  <a:tcPr/>
                </a:tc>
                <a:tc hMerge="1">
                  <a:txBody>
                    <a:bodyPr/>
                    <a:lstStyle/>
                    <a:p>
                      <a:endParaRPr lang="zh-CN" altLang="en-US" dirty="0"/>
                    </a:p>
                  </a:txBody>
                  <a:tcPr/>
                </a:tc>
                <a:tc hMerge="1">
                  <a:txBody>
                    <a:bodyPr/>
                    <a:lstStyle/>
                    <a:p>
                      <a:endParaRPr lang="zh-CN" altLang="en-US" b="1" dirty="0"/>
                    </a:p>
                  </a:txBody>
                  <a:tcPr/>
                </a:tc>
                <a:extLst>
                  <a:ext uri="{0D108BD9-81ED-4DB2-BD59-A6C34878D82A}">
                    <a16:rowId xmlns:a16="http://schemas.microsoft.com/office/drawing/2014/main" val="2287489960"/>
                  </a:ext>
                </a:extLst>
              </a:tr>
              <a:tr h="632766">
                <a:tc>
                  <a:txBody>
                    <a:bodyPr/>
                    <a:lstStyle/>
                    <a:p>
                      <a:r>
                        <a:rPr lang="en-US" altLang="zh-CN" b="1" dirty="0"/>
                        <a:t>Test4</a:t>
                      </a:r>
                      <a:endParaRPr lang="zh-CN" altLang="en-US" b="1" dirty="0"/>
                    </a:p>
                  </a:txBody>
                  <a:tcPr>
                    <a:solidFill>
                      <a:schemeClr val="accent1">
                        <a:lumMod val="40000"/>
                        <a:lumOff val="60000"/>
                      </a:schemeClr>
                    </a:solidFill>
                  </a:tcPr>
                </a:tc>
                <a:tc>
                  <a:txBody>
                    <a:bodyPr/>
                    <a:lstStyle/>
                    <a:p>
                      <a:r>
                        <a:rPr lang="zh-CN" altLang="en-US" b="1" dirty="0"/>
                        <a:t>特征筛选实际上没有作用；</a:t>
                      </a:r>
                      <a:endParaRPr lang="en-US" altLang="zh-CN" b="1" dirty="0"/>
                    </a:p>
                    <a:p>
                      <a:r>
                        <a:rPr lang="zh-CN" altLang="en-US" b="1" dirty="0"/>
                        <a:t>输出方式是所有模型预测结果取平均</a:t>
                      </a:r>
                    </a:p>
                  </a:txBody>
                  <a:tcPr>
                    <a:solidFill>
                      <a:schemeClr val="accent1">
                        <a:lumMod val="40000"/>
                        <a:lumOff val="60000"/>
                      </a:schemeClr>
                    </a:solidFill>
                  </a:tcPr>
                </a:tc>
                <a:tc>
                  <a:txBody>
                    <a:bodyPr/>
                    <a:lstStyle/>
                    <a:p>
                      <a:r>
                        <a:rPr lang="en-US" altLang="zh-CN" b="1" dirty="0"/>
                        <a:t>0.869</a:t>
                      </a:r>
                      <a:endParaRPr lang="zh-CN" altLang="en-US" b="1" dirty="0"/>
                    </a:p>
                  </a:txBody>
                  <a:tcPr>
                    <a:solidFill>
                      <a:schemeClr val="accent1">
                        <a:lumMod val="40000"/>
                        <a:lumOff val="60000"/>
                      </a:schemeClr>
                    </a:solidFill>
                  </a:tcPr>
                </a:tc>
                <a:tc>
                  <a:txBody>
                    <a:bodyPr/>
                    <a:lstStyle/>
                    <a:p>
                      <a:r>
                        <a:rPr lang="en-US" altLang="zh-CN" b="1" dirty="0"/>
                        <a:t>Prompt</a:t>
                      </a:r>
                      <a:r>
                        <a:rPr lang="zh-CN" altLang="en-US" b="1" dirty="0"/>
                        <a:t>中不要求特定模型，不要求特定超参数调节方式</a:t>
                      </a:r>
                    </a:p>
                  </a:txBody>
                  <a:tcPr>
                    <a:solidFill>
                      <a:schemeClr val="accent1">
                        <a:lumMod val="40000"/>
                        <a:lumOff val="60000"/>
                      </a:schemeClr>
                    </a:solidFill>
                  </a:tcPr>
                </a:tc>
                <a:extLst>
                  <a:ext uri="{0D108BD9-81ED-4DB2-BD59-A6C34878D82A}">
                    <a16:rowId xmlns:a16="http://schemas.microsoft.com/office/drawing/2014/main" val="3833591414"/>
                  </a:ext>
                </a:extLst>
              </a:tr>
              <a:tr h="542635">
                <a:tc>
                  <a:txBody>
                    <a:bodyPr/>
                    <a:lstStyle/>
                    <a:p>
                      <a:r>
                        <a:rPr lang="en-US" altLang="zh-CN" b="1" dirty="0"/>
                        <a:t>Test5</a:t>
                      </a:r>
                      <a:endParaRPr lang="zh-CN" altLang="en-US" b="1" dirty="0"/>
                    </a:p>
                  </a:txBody>
                  <a:tcPr>
                    <a:solidFill>
                      <a:schemeClr val="accent1">
                        <a:lumMod val="40000"/>
                        <a:lumOff val="60000"/>
                      </a:schemeClr>
                    </a:solidFill>
                  </a:tcPr>
                </a:tc>
                <a:tc>
                  <a:txBody>
                    <a:bodyPr/>
                    <a:lstStyle/>
                    <a:p>
                      <a:r>
                        <a:rPr lang="zh-CN" altLang="en-US" b="1" dirty="0"/>
                        <a:t>特征筛选实际上没有作用</a:t>
                      </a:r>
                    </a:p>
                  </a:txBody>
                  <a:tcPr>
                    <a:solidFill>
                      <a:schemeClr val="accent1">
                        <a:lumMod val="40000"/>
                        <a:lumOff val="60000"/>
                      </a:schemeClr>
                    </a:solidFill>
                  </a:tcPr>
                </a:tc>
                <a:tc>
                  <a:txBody>
                    <a:bodyPr/>
                    <a:lstStyle/>
                    <a:p>
                      <a:r>
                        <a:rPr lang="en-US" altLang="zh-CN" b="1" dirty="0"/>
                        <a:t>0.847</a:t>
                      </a:r>
                      <a:endParaRPr lang="zh-CN" altLang="en-US" b="1" dirty="0"/>
                    </a:p>
                  </a:txBody>
                  <a:tcPr>
                    <a:solidFill>
                      <a:schemeClr val="accent1">
                        <a:lumMod val="40000"/>
                        <a:lumOff val="60000"/>
                      </a:schemeClr>
                    </a:solidFill>
                  </a:tcPr>
                </a:tc>
                <a:tc>
                  <a:txBody>
                    <a:bodyPr/>
                    <a:lstStyle/>
                    <a:p>
                      <a:r>
                        <a:rPr lang="zh-CN" altLang="en-US" b="1" dirty="0"/>
                        <a:t>需要找到一个合理的方式进行特征筛选</a:t>
                      </a:r>
                    </a:p>
                  </a:txBody>
                  <a:tcPr>
                    <a:solidFill>
                      <a:schemeClr val="accent1">
                        <a:lumMod val="40000"/>
                        <a:lumOff val="60000"/>
                      </a:schemeClr>
                    </a:solidFill>
                  </a:tcPr>
                </a:tc>
                <a:extLst>
                  <a:ext uri="{0D108BD9-81ED-4DB2-BD59-A6C34878D82A}">
                    <a16:rowId xmlns:a16="http://schemas.microsoft.com/office/drawing/2014/main" val="2568500833"/>
                  </a:ext>
                </a:extLst>
              </a:tr>
              <a:tr h="36158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kern="1200" dirty="0">
                          <a:solidFill>
                            <a:schemeClr val="dk1"/>
                          </a:solidFill>
                          <a:latin typeface="+mn-lt"/>
                          <a:ea typeface="+mn-ea"/>
                          <a:cs typeface="+mn-cs"/>
                        </a:rPr>
                        <a:t>尝试在</a:t>
                      </a:r>
                      <a:r>
                        <a:rPr lang="en-US" altLang="zh-CN" sz="1800" kern="1200" dirty="0">
                          <a:solidFill>
                            <a:schemeClr val="dk1"/>
                          </a:solidFill>
                          <a:latin typeface="+mn-lt"/>
                          <a:ea typeface="+mn-ea"/>
                          <a:cs typeface="+mn-cs"/>
                        </a:rPr>
                        <a:t>prompt</a:t>
                      </a:r>
                      <a:r>
                        <a:rPr lang="zh-CN" altLang="en-US" sz="1800" kern="1200" dirty="0">
                          <a:solidFill>
                            <a:schemeClr val="dk1"/>
                          </a:solidFill>
                          <a:latin typeface="+mn-lt"/>
                          <a:ea typeface="+mn-ea"/>
                          <a:cs typeface="+mn-cs"/>
                        </a:rPr>
                        <a:t>的关键字眼上做努力，无功而返。受</a:t>
                      </a:r>
                      <a:r>
                        <a:rPr lang="en-US" altLang="zh-CN" sz="1800" kern="1200" dirty="0">
                          <a:solidFill>
                            <a:schemeClr val="dk1"/>
                          </a:solidFill>
                          <a:latin typeface="+mn-lt"/>
                          <a:ea typeface="+mn-ea"/>
                          <a:cs typeface="+mn-cs"/>
                        </a:rPr>
                        <a:t>LLM</a:t>
                      </a:r>
                      <a:r>
                        <a:rPr lang="zh-CN" altLang="en-US" sz="1800" kern="1200" dirty="0">
                          <a:solidFill>
                            <a:schemeClr val="dk1"/>
                          </a:solidFill>
                          <a:latin typeface="+mn-lt"/>
                          <a:ea typeface="+mn-ea"/>
                          <a:cs typeface="+mn-cs"/>
                        </a:rPr>
                        <a:t>经典论文的思路启发，应该使用</a:t>
                      </a:r>
                      <a:r>
                        <a:rPr lang="en-US" altLang="zh-CN" sz="1800" kern="1200" dirty="0">
                          <a:solidFill>
                            <a:schemeClr val="dk1"/>
                          </a:solidFill>
                          <a:latin typeface="+mn-lt"/>
                          <a:ea typeface="+mn-ea"/>
                          <a:cs typeface="+mn-cs"/>
                        </a:rPr>
                        <a:t>step-by-step</a:t>
                      </a:r>
                      <a:r>
                        <a:rPr lang="zh-CN" altLang="en-US" sz="1800" kern="1200" dirty="0">
                          <a:solidFill>
                            <a:schemeClr val="dk1"/>
                          </a:solidFill>
                          <a:latin typeface="+mn-lt"/>
                          <a:ea typeface="+mn-ea"/>
                          <a:cs typeface="+mn-cs"/>
                        </a:rPr>
                        <a:t>的</a:t>
                      </a:r>
                      <a:r>
                        <a:rPr lang="en-US" altLang="zh-CN" sz="1800" kern="1200" dirty="0">
                          <a:solidFill>
                            <a:schemeClr val="dk1"/>
                          </a:solidFill>
                          <a:latin typeface="+mn-lt"/>
                          <a:ea typeface="+mn-ea"/>
                          <a:cs typeface="+mn-cs"/>
                        </a:rPr>
                        <a:t>prompt</a:t>
                      </a:r>
                      <a:r>
                        <a:rPr lang="zh-CN" altLang="en-US" sz="1800" kern="1200" dirty="0">
                          <a:solidFill>
                            <a:schemeClr val="dk1"/>
                          </a:solidFill>
                          <a:latin typeface="+mn-lt"/>
                          <a:ea typeface="+mn-ea"/>
                          <a:cs typeface="+mn-cs"/>
                        </a:rPr>
                        <a:t>思路</a:t>
                      </a:r>
                    </a:p>
                  </a:txBody>
                  <a:tcPr>
                    <a:solidFill>
                      <a:srgbClr val="E9EBF5"/>
                    </a:solidFill>
                  </a:tcPr>
                </a:tc>
                <a:tc hMerge="1">
                  <a:txBody>
                    <a:bodyPr/>
                    <a:lstStyle/>
                    <a:p>
                      <a:endParaRPr lang="zh-CN" altLang="en-US" b="1" dirty="0"/>
                    </a:p>
                  </a:txBody>
                  <a:tcPr>
                    <a:solidFill>
                      <a:schemeClr val="accent1">
                        <a:lumMod val="40000"/>
                        <a:lumOff val="60000"/>
                      </a:schemeClr>
                    </a:solidFill>
                  </a:tcPr>
                </a:tc>
                <a:tc hMerge="1">
                  <a:txBody>
                    <a:bodyPr/>
                    <a:lstStyle/>
                    <a:p>
                      <a:endParaRPr lang="zh-CN" altLang="en-US" b="1" dirty="0"/>
                    </a:p>
                  </a:txBody>
                  <a:tcPr>
                    <a:solidFill>
                      <a:schemeClr val="accent1">
                        <a:lumMod val="40000"/>
                        <a:lumOff val="60000"/>
                      </a:schemeClr>
                    </a:solidFill>
                  </a:tcPr>
                </a:tc>
                <a:tc hMerge="1">
                  <a:txBody>
                    <a:bodyPr/>
                    <a:lstStyle/>
                    <a:p>
                      <a:endParaRPr lang="zh-CN" altLang="en-US" b="1" dirty="0"/>
                    </a:p>
                  </a:txBody>
                  <a:tcPr>
                    <a:solidFill>
                      <a:schemeClr val="accent1">
                        <a:lumMod val="40000"/>
                        <a:lumOff val="60000"/>
                      </a:schemeClr>
                    </a:solidFill>
                  </a:tcPr>
                </a:tc>
                <a:extLst>
                  <a:ext uri="{0D108BD9-81ED-4DB2-BD59-A6C34878D82A}">
                    <a16:rowId xmlns:a16="http://schemas.microsoft.com/office/drawing/2014/main" val="2440072425"/>
                  </a:ext>
                </a:extLst>
              </a:tr>
              <a:tr h="632766">
                <a:tc>
                  <a:txBody>
                    <a:bodyPr/>
                    <a:lstStyle/>
                    <a:p>
                      <a:r>
                        <a:rPr lang="en-US" altLang="zh-CN" b="1" dirty="0"/>
                        <a:t>Test6</a:t>
                      </a:r>
                      <a:endParaRPr lang="zh-CN" altLang="en-US" b="1" dirty="0"/>
                    </a:p>
                  </a:txBody>
                  <a:tcPr>
                    <a:solidFill>
                      <a:schemeClr val="accent1">
                        <a:lumMod val="40000"/>
                        <a:lumOff val="60000"/>
                      </a:schemeClr>
                    </a:solidFill>
                  </a:tcPr>
                </a:tc>
                <a:tc>
                  <a:txBody>
                    <a:bodyPr/>
                    <a:lstStyle/>
                    <a:p>
                      <a:r>
                        <a:rPr lang="zh-CN" altLang="en-US" b="1" dirty="0"/>
                        <a:t>能找到特征排名却不筛选特征；</a:t>
                      </a:r>
                      <a:endParaRPr lang="en-US" altLang="zh-CN" b="1" dirty="0"/>
                    </a:p>
                    <a:p>
                      <a:r>
                        <a:rPr lang="zh-CN" altLang="en-US" b="1" dirty="0"/>
                        <a:t>模型的选择仅限于随机森林</a:t>
                      </a:r>
                    </a:p>
                  </a:txBody>
                  <a:tcPr>
                    <a:solidFill>
                      <a:schemeClr val="accent1">
                        <a:lumMod val="40000"/>
                        <a:lumOff val="60000"/>
                      </a:schemeClr>
                    </a:solidFill>
                  </a:tcPr>
                </a:tc>
                <a:tc>
                  <a:txBody>
                    <a:bodyPr/>
                    <a:lstStyle/>
                    <a:p>
                      <a:r>
                        <a:rPr lang="en-US" altLang="zh-CN" b="1" dirty="0"/>
                        <a:t>0.972</a:t>
                      </a:r>
                      <a:endParaRPr lang="zh-CN" altLang="en-US" b="1" dirty="0"/>
                    </a:p>
                  </a:txBody>
                  <a:tcPr>
                    <a:solidFill>
                      <a:schemeClr val="accent1">
                        <a:lumMod val="40000"/>
                        <a:lumOff val="60000"/>
                      </a:schemeClr>
                    </a:solidFill>
                  </a:tcPr>
                </a:tc>
                <a:tc>
                  <a:txBody>
                    <a:bodyPr/>
                    <a:lstStyle/>
                    <a:p>
                      <a:r>
                        <a:rPr lang="en-US" altLang="zh-CN" b="1" dirty="0"/>
                        <a:t>Prompt</a:t>
                      </a:r>
                      <a:r>
                        <a:rPr lang="zh-CN" altLang="en-US" b="1" dirty="0"/>
                        <a:t>中需要</a:t>
                      </a:r>
                      <a:r>
                        <a:rPr lang="zh-CN" altLang="en-US" b="1" dirty="0">
                          <a:highlight>
                            <a:srgbClr val="FFFF00"/>
                          </a:highlight>
                        </a:rPr>
                        <a:t>明确</a:t>
                      </a:r>
                      <a:r>
                        <a:rPr lang="zh-CN" altLang="en-US" b="1" dirty="0"/>
                        <a:t>特征的具体数量，需要</a:t>
                      </a:r>
                      <a:r>
                        <a:rPr lang="zh-CN" altLang="en-US" b="1" dirty="0">
                          <a:highlight>
                            <a:srgbClr val="FFFF00"/>
                          </a:highlight>
                        </a:rPr>
                        <a:t>明确</a:t>
                      </a:r>
                      <a:r>
                        <a:rPr lang="zh-CN" altLang="en-US" b="1" dirty="0"/>
                        <a:t>至少包括的模型</a:t>
                      </a:r>
                    </a:p>
                  </a:txBody>
                  <a:tcPr>
                    <a:solidFill>
                      <a:schemeClr val="accent1">
                        <a:lumMod val="40000"/>
                        <a:lumOff val="60000"/>
                      </a:schemeClr>
                    </a:solidFill>
                  </a:tcPr>
                </a:tc>
                <a:extLst>
                  <a:ext uri="{0D108BD9-81ED-4DB2-BD59-A6C34878D82A}">
                    <a16:rowId xmlns:a16="http://schemas.microsoft.com/office/drawing/2014/main" val="1200275388"/>
                  </a:ext>
                </a:extLst>
              </a:tr>
              <a:tr h="542635">
                <a:tc>
                  <a:txBody>
                    <a:bodyPr/>
                    <a:lstStyle/>
                    <a:p>
                      <a:r>
                        <a:rPr lang="en-US" altLang="zh-CN" b="1" dirty="0"/>
                        <a:t>Final Test</a:t>
                      </a:r>
                      <a:endParaRPr lang="zh-CN" altLang="en-US" b="1" dirty="0"/>
                    </a:p>
                  </a:txBody>
                  <a:tcPr>
                    <a:solidFill>
                      <a:schemeClr val="accent1">
                        <a:lumMod val="40000"/>
                        <a:lumOff val="60000"/>
                      </a:schemeClr>
                    </a:solidFill>
                  </a:tcPr>
                </a:tc>
                <a:tc gridSpan="3">
                  <a:txBody>
                    <a:bodyPr/>
                    <a:lstStyle/>
                    <a:p>
                      <a:r>
                        <a:rPr lang="en-US" altLang="zh-CN" b="1" dirty="0"/>
                        <a:t>0.832 </a:t>
                      </a:r>
                      <a:r>
                        <a:rPr lang="zh-CN" altLang="en-US" b="1" dirty="0"/>
                        <a:t>优于 </a:t>
                      </a:r>
                      <a:r>
                        <a:rPr lang="en-US" altLang="zh-CN" b="1" dirty="0"/>
                        <a:t>strong baseline MSE= 0.847</a:t>
                      </a:r>
                      <a:endParaRPr lang="zh-CN" altLang="en-US" b="1" dirty="0"/>
                    </a:p>
                  </a:txBody>
                  <a:tcPr>
                    <a:solidFill>
                      <a:schemeClr val="accent1">
                        <a:lumMod val="40000"/>
                        <a:lumOff val="60000"/>
                      </a:schemeClr>
                    </a:solidFill>
                  </a:tcPr>
                </a:tc>
                <a:tc hMerge="1">
                  <a:txBody>
                    <a:bodyPr/>
                    <a:lstStyle/>
                    <a:p>
                      <a:endParaRPr/>
                    </a:p>
                  </a:txBody>
                  <a:tcPr>
                    <a:solidFill>
                      <a:schemeClr val="accent1">
                        <a:lumMod val="40000"/>
                        <a:lumOff val="60000"/>
                      </a:schemeClr>
                    </a:solidFill>
                  </a:tcPr>
                </a:tc>
                <a:tc hMerge="1">
                  <a:txBody>
                    <a:bodyPr/>
                    <a:lstStyle/>
                    <a:p>
                      <a:endParaRPr lang="zh-CN" altLang="en-US" b="1" dirty="0"/>
                    </a:p>
                  </a:txBody>
                  <a:tcPr>
                    <a:solidFill>
                      <a:schemeClr val="accent1">
                        <a:lumMod val="40000"/>
                        <a:lumOff val="60000"/>
                      </a:schemeClr>
                    </a:solidFill>
                  </a:tcPr>
                </a:tc>
                <a:extLst>
                  <a:ext uri="{0D108BD9-81ED-4DB2-BD59-A6C34878D82A}">
                    <a16:rowId xmlns:a16="http://schemas.microsoft.com/office/drawing/2014/main" val="230891118"/>
                  </a:ext>
                </a:extLst>
              </a:tr>
            </a:tbl>
          </a:graphicData>
        </a:graphic>
      </p:graphicFrame>
      <p:sp>
        <p:nvSpPr>
          <p:cNvPr id="12" name="文本框 11">
            <a:extLst>
              <a:ext uri="{FF2B5EF4-FFF2-40B4-BE49-F238E27FC236}">
                <a16:creationId xmlns:a16="http://schemas.microsoft.com/office/drawing/2014/main" id="{78BA7EB5-4217-5B06-DBF5-EA68EBBD0FDD}"/>
              </a:ext>
            </a:extLst>
          </p:cNvPr>
          <p:cNvSpPr txBox="1"/>
          <p:nvPr/>
        </p:nvSpPr>
        <p:spPr>
          <a:xfrm>
            <a:off x="123824" y="5750289"/>
            <a:ext cx="11878991" cy="646331"/>
          </a:xfrm>
          <a:prstGeom prst="rect">
            <a:avLst/>
          </a:prstGeom>
          <a:noFill/>
        </p:spPr>
        <p:txBody>
          <a:bodyPr wrap="square" rtlCol="0">
            <a:spAutoFit/>
          </a:bodyPr>
          <a:lstStyle/>
          <a:p>
            <a:r>
              <a:rPr lang="zh-CN" altLang="en-US" b="1" dirty="0"/>
              <a:t>我原本以为调用</a:t>
            </a:r>
            <a:r>
              <a:rPr lang="en-US" altLang="zh-CN" b="1" dirty="0"/>
              <a:t>LLM</a:t>
            </a:r>
            <a:r>
              <a:rPr lang="zh-CN" altLang="en-US" b="1" dirty="0"/>
              <a:t>什么都会好的，而事实情况是你需要对机器学习的原理与</a:t>
            </a:r>
            <a:r>
              <a:rPr lang="en-US" altLang="zh-CN" b="1" dirty="0"/>
              <a:t>LLM</a:t>
            </a:r>
            <a:r>
              <a:rPr lang="zh-CN" altLang="en-US" b="1" dirty="0"/>
              <a:t>的原理有一定的了解，才能写出基本正确的</a:t>
            </a:r>
            <a:r>
              <a:rPr lang="en-US" altLang="zh-CN" b="1" dirty="0"/>
              <a:t>prompt</a:t>
            </a:r>
            <a:r>
              <a:rPr lang="zh-CN" altLang="en-US" b="1" dirty="0"/>
              <a:t>，得到符合要求的代码。</a:t>
            </a:r>
            <a:endParaRPr lang="en-US" altLang="zh-CN" b="1" dirty="0"/>
          </a:p>
        </p:txBody>
      </p:sp>
    </p:spTree>
    <p:extLst>
      <p:ext uri="{BB962C8B-B14F-4D97-AF65-F5344CB8AC3E}">
        <p14:creationId xmlns:p14="http://schemas.microsoft.com/office/powerpoint/2010/main" val="37203118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8B36D6-C90D-0A40-A28E-3BBA9116D50D}"/>
              </a:ext>
            </a:extLst>
          </p:cNvPr>
          <p:cNvSpPr txBox="1"/>
          <p:nvPr/>
        </p:nvSpPr>
        <p:spPr>
          <a:xfrm>
            <a:off x="-69669" y="0"/>
            <a:ext cx="12435840" cy="461665"/>
          </a:xfrm>
          <a:prstGeom prst="rect">
            <a:avLst/>
          </a:prstGeom>
          <a:noFill/>
        </p:spPr>
        <p:txBody>
          <a:bodyPr wrap="square" rtlCol="0">
            <a:spAutoFit/>
          </a:bodyPr>
          <a:lstStyle/>
          <a:p>
            <a:r>
              <a:rPr lang="zh-CN" altLang="en-US" sz="2400" b="1" dirty="0"/>
              <a:t>项目回顾与总结</a:t>
            </a:r>
            <a:endParaRPr lang="en-US" altLang="zh-CN" sz="2400" b="1" dirty="0"/>
          </a:p>
        </p:txBody>
      </p:sp>
      <p:pic>
        <p:nvPicPr>
          <p:cNvPr id="7" name="图片 6">
            <a:extLst>
              <a:ext uri="{FF2B5EF4-FFF2-40B4-BE49-F238E27FC236}">
                <a16:creationId xmlns:a16="http://schemas.microsoft.com/office/drawing/2014/main" id="{3EFB3838-0033-9A37-8C95-01020F904D7B}"/>
              </a:ext>
            </a:extLst>
          </p:cNvPr>
          <p:cNvPicPr>
            <a:picLocks noChangeAspect="1"/>
          </p:cNvPicPr>
          <p:nvPr/>
        </p:nvPicPr>
        <p:blipFill>
          <a:blip r:embed="rId3"/>
          <a:srcRect l="2623"/>
          <a:stretch/>
        </p:blipFill>
        <p:spPr>
          <a:xfrm>
            <a:off x="60960" y="408056"/>
            <a:ext cx="9063052" cy="5901304"/>
          </a:xfrm>
          <a:prstGeom prst="rect">
            <a:avLst/>
          </a:prstGeom>
        </p:spPr>
      </p:pic>
      <p:sp>
        <p:nvSpPr>
          <p:cNvPr id="9" name="文本框 8">
            <a:extLst>
              <a:ext uri="{FF2B5EF4-FFF2-40B4-BE49-F238E27FC236}">
                <a16:creationId xmlns:a16="http://schemas.microsoft.com/office/drawing/2014/main" id="{9EB16EAC-038D-2867-B924-C31B63E48E88}"/>
              </a:ext>
            </a:extLst>
          </p:cNvPr>
          <p:cNvSpPr txBox="1"/>
          <p:nvPr/>
        </p:nvSpPr>
        <p:spPr>
          <a:xfrm>
            <a:off x="10285532" y="919429"/>
            <a:ext cx="677108" cy="5016758"/>
          </a:xfrm>
          <a:prstGeom prst="rect">
            <a:avLst/>
          </a:prstGeom>
          <a:noFill/>
        </p:spPr>
        <p:txBody>
          <a:bodyPr vert="eaVert" wrap="none" rtlCol="0">
            <a:spAutoFit/>
          </a:bodyPr>
          <a:lstStyle/>
          <a:p>
            <a:r>
              <a:rPr lang="zh-CN" altLang="en-US" sz="3200" b="1" dirty="0"/>
              <a:t>有关本项目的汇报到此结束</a:t>
            </a:r>
          </a:p>
        </p:txBody>
      </p:sp>
      <p:sp>
        <p:nvSpPr>
          <p:cNvPr id="11" name="文本框 10">
            <a:extLst>
              <a:ext uri="{FF2B5EF4-FFF2-40B4-BE49-F238E27FC236}">
                <a16:creationId xmlns:a16="http://schemas.microsoft.com/office/drawing/2014/main" id="{1A7DE824-0D20-80FE-06A0-E87491E6A2A5}"/>
              </a:ext>
            </a:extLst>
          </p:cNvPr>
          <p:cNvSpPr txBox="1"/>
          <p:nvPr/>
        </p:nvSpPr>
        <p:spPr>
          <a:xfrm>
            <a:off x="0" y="6327764"/>
            <a:ext cx="12170229" cy="369332"/>
          </a:xfrm>
          <a:prstGeom prst="rect">
            <a:avLst/>
          </a:prstGeom>
          <a:noFill/>
        </p:spPr>
        <p:txBody>
          <a:bodyPr wrap="square">
            <a:spAutoFit/>
          </a:bodyPr>
          <a:lstStyle/>
          <a:p>
            <a:r>
              <a:rPr lang="zh-CN" altLang="en-US" dirty="0"/>
              <a:t>最终版代码与</a:t>
            </a:r>
            <a:r>
              <a:rPr lang="en-US" altLang="zh-CN" dirty="0"/>
              <a:t>PPT</a:t>
            </a:r>
            <a:r>
              <a:rPr lang="zh-CN" altLang="en-US" dirty="0"/>
              <a:t>：https://github.com/Meracle-sjj/2025ML_Li-HY_Homeworks/tree/main/HW_2</a:t>
            </a:r>
          </a:p>
        </p:txBody>
      </p:sp>
    </p:spTree>
    <p:extLst>
      <p:ext uri="{BB962C8B-B14F-4D97-AF65-F5344CB8AC3E}">
        <p14:creationId xmlns:p14="http://schemas.microsoft.com/office/powerpoint/2010/main" val="40695969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B32C317A-0881-B2F8-F879-1409EC6ACBB7}"/>
              </a:ext>
            </a:extLst>
          </p:cNvPr>
          <p:cNvGrpSpPr/>
          <p:nvPr/>
        </p:nvGrpSpPr>
        <p:grpSpPr>
          <a:xfrm>
            <a:off x="1684381" y="3384708"/>
            <a:ext cx="8823238" cy="859956"/>
            <a:chOff x="1788160" y="1028700"/>
            <a:chExt cx="5001778" cy="859956"/>
          </a:xfrm>
        </p:grpSpPr>
        <p:sp>
          <p:nvSpPr>
            <p:cNvPr id="3" name="4">
              <a:extLst>
                <a:ext uri="{FF2B5EF4-FFF2-40B4-BE49-F238E27FC236}">
                  <a16:creationId xmlns:a16="http://schemas.microsoft.com/office/drawing/2014/main" id="{74B0699F-65B3-C609-BFA3-82A77E2E2CFE}"/>
                </a:ext>
              </a:extLst>
            </p:cNvPr>
            <p:cNvSpPr/>
            <p:nvPr>
              <p:custDataLst>
                <p:tags r:id="rId1"/>
              </p:custDataLst>
            </p:nvPr>
          </p:nvSpPr>
          <p:spPr>
            <a:xfrm>
              <a:off x="1788160" y="1028700"/>
              <a:ext cx="4993534" cy="859956"/>
            </a:xfrm>
            <a:prstGeom prst="roundRect">
              <a:avLst>
                <a:gd name="adj" fmla="val 50000"/>
              </a:avLst>
            </a:prstGeom>
            <a:solidFill>
              <a:schemeClr val="bg1">
                <a:lumMod val="95000"/>
              </a:schemeClr>
            </a:solidFill>
            <a:ln w="25400">
              <a:gradFill>
                <a:gsLst>
                  <a:gs pos="0">
                    <a:schemeClr val="bg1"/>
                  </a:gs>
                  <a:gs pos="100000">
                    <a:schemeClr val="bg1">
                      <a:lumMod val="85000"/>
                    </a:schemeClr>
                  </a:gs>
                </a:gsLst>
                <a:lin ang="5400000" scaled="1"/>
              </a:gradFill>
            </a:ln>
            <a:effectLst>
              <a:outerShdw blurRad="381000" dist="127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prstClr val="white"/>
                </a:solidFill>
                <a:latin typeface="+mj-ea"/>
                <a:ea typeface="+mj-ea"/>
              </a:endParaRPr>
            </a:p>
          </p:txBody>
        </p:sp>
        <p:sp>
          <p:nvSpPr>
            <p:cNvPr id="5" name="Index-4">
              <a:extLst>
                <a:ext uri="{FF2B5EF4-FFF2-40B4-BE49-F238E27FC236}">
                  <a16:creationId xmlns:a16="http://schemas.microsoft.com/office/drawing/2014/main" id="{8CE429C4-5F56-CCDD-4C6D-0D9489D772A2}"/>
                </a:ext>
              </a:extLst>
            </p:cNvPr>
            <p:cNvSpPr/>
            <p:nvPr>
              <p:custDataLst>
                <p:tags r:id="rId2"/>
              </p:custDataLst>
            </p:nvPr>
          </p:nvSpPr>
          <p:spPr>
            <a:xfrm>
              <a:off x="2201076" y="1191978"/>
              <a:ext cx="541020" cy="533400"/>
            </a:xfrm>
            <a:prstGeom prst="roundRect">
              <a:avLst>
                <a:gd name="adj" fmla="val 50000"/>
              </a:avLst>
            </a:prstGeom>
            <a:solidFill>
              <a:schemeClr val="accent6"/>
            </a:solidFill>
            <a:ln w="25400">
              <a:gradFill>
                <a:gsLst>
                  <a:gs pos="0">
                    <a:schemeClr val="bg1"/>
                  </a:gs>
                  <a:gs pos="100000">
                    <a:schemeClr val="bg1">
                      <a:lumMod val="85000"/>
                    </a:schemeClr>
                  </a:gs>
                </a:gsLst>
                <a:lin ang="5400000" scaled="1"/>
              </a:gra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b="1" dirty="0">
                  <a:solidFill>
                    <a:schemeClr val="lt1"/>
                  </a:solidFill>
                  <a:latin typeface="+mj-ea"/>
                  <a:ea typeface="+mj-ea"/>
                  <a:cs typeface="+mn-ea"/>
                </a:rPr>
                <a:t>???</a:t>
              </a:r>
              <a:endParaRPr lang="zh-CN" altLang="en-US" b="1" dirty="0">
                <a:solidFill>
                  <a:schemeClr val="lt1"/>
                </a:solidFill>
                <a:latin typeface="+mj-ea"/>
                <a:ea typeface="+mj-ea"/>
                <a:cs typeface="+mn-ea"/>
              </a:endParaRPr>
            </a:p>
          </p:txBody>
        </p:sp>
        <p:grpSp>
          <p:nvGrpSpPr>
            <p:cNvPr id="6" name="组合 5">
              <a:extLst>
                <a:ext uri="{FF2B5EF4-FFF2-40B4-BE49-F238E27FC236}">
                  <a16:creationId xmlns:a16="http://schemas.microsoft.com/office/drawing/2014/main" id="{8B106F55-7994-79C8-966F-FD1237380D3B}"/>
                </a:ext>
              </a:extLst>
            </p:cNvPr>
            <p:cNvGrpSpPr/>
            <p:nvPr/>
          </p:nvGrpSpPr>
          <p:grpSpPr>
            <a:xfrm>
              <a:off x="2828828" y="1175067"/>
              <a:ext cx="3961110" cy="697942"/>
              <a:chOff x="2930428" y="4441055"/>
              <a:chExt cx="3961110" cy="697942"/>
            </a:xfrm>
          </p:grpSpPr>
          <p:sp>
            <p:nvSpPr>
              <p:cNvPr id="7" name="Title-4">
                <a:extLst>
                  <a:ext uri="{FF2B5EF4-FFF2-40B4-BE49-F238E27FC236}">
                    <a16:creationId xmlns:a16="http://schemas.microsoft.com/office/drawing/2014/main" id="{2B3A2F60-C5B9-AC16-3238-F9CC7F317CD0}"/>
                  </a:ext>
                </a:extLst>
              </p:cNvPr>
              <p:cNvSpPr txBox="1"/>
              <p:nvPr>
                <p:custDataLst>
                  <p:tags r:id="rId3"/>
                </p:custDataLst>
              </p:nvPr>
            </p:nvSpPr>
            <p:spPr>
              <a:xfrm>
                <a:off x="2938672" y="4441055"/>
                <a:ext cx="3952866" cy="369332"/>
              </a:xfrm>
              <a:prstGeom prst="rect">
                <a:avLst/>
              </a:prstGeom>
              <a:noFill/>
            </p:spPr>
            <p:txBody>
              <a:bodyPr wrap="square" rtlCol="0">
                <a:noAutofit/>
              </a:bodyPr>
              <a:lstStyle/>
              <a:p>
                <a:r>
                  <a:rPr lang="zh-CN" altLang="en-US" b="1" dirty="0"/>
                  <a:t>隐藏关卡</a:t>
                </a:r>
              </a:p>
            </p:txBody>
          </p:sp>
          <p:sp>
            <p:nvSpPr>
              <p:cNvPr id="8" name="Body-4">
                <a:extLst>
                  <a:ext uri="{FF2B5EF4-FFF2-40B4-BE49-F238E27FC236}">
                    <a16:creationId xmlns:a16="http://schemas.microsoft.com/office/drawing/2014/main" id="{D2738FC2-CE4C-7B9F-4EAD-9E8EB5F07480}"/>
                  </a:ext>
                </a:extLst>
              </p:cNvPr>
              <p:cNvSpPr>
                <a:spLocks/>
              </p:cNvSpPr>
              <p:nvPr>
                <p:custDataLst>
                  <p:tags r:id="rId4"/>
                </p:custDataLst>
              </p:nvPr>
            </p:nvSpPr>
            <p:spPr>
              <a:xfrm>
                <a:off x="2930428" y="4668126"/>
                <a:ext cx="1429869" cy="470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3765" rtl="0" eaLnBrk="1" fontAlgn="auto" latinLnBrk="0" hangingPunct="1">
                  <a:lnSpc>
                    <a:spcPct val="130000"/>
                  </a:lnSpc>
                  <a:spcBef>
                    <a:spcPts val="0"/>
                  </a:spcBef>
                  <a:spcAft>
                    <a:spcPts val="0"/>
                  </a:spcAft>
                  <a:buClrTx/>
                  <a:buSzPct val="100000"/>
                  <a:buFontTx/>
                  <a:buNone/>
                  <a:tabLst/>
                  <a:defRPr/>
                </a:pPr>
                <a:r>
                  <a:rPr kumimoji="0" lang="en-US" altLang="zh-CN" sz="1400" b="1" i="0" u="none" strike="noStrike" kern="1200" cap="none" spc="0" normalizeH="0" baseline="0" noProof="0" dirty="0">
                    <a:ln>
                      <a:noFill/>
                    </a:ln>
                    <a:solidFill>
                      <a:schemeClr val="tx2">
                        <a:lumMod val="75000"/>
                        <a:lumOff val="25000"/>
                      </a:schemeClr>
                    </a:solidFill>
                    <a:effectLst/>
                    <a:uLnTx/>
                    <a:uFillTx/>
                    <a:latin typeface="+mn-ea"/>
                    <a:cs typeface="+mn-cs"/>
                  </a:rPr>
                  <a:t>Behind the scenes</a:t>
                </a:r>
                <a:endParaRPr kumimoji="0" lang="en-GB" altLang="zh-CN" sz="1400" b="1" i="0" u="none" strike="noStrike" kern="1200" cap="none" spc="0" normalizeH="0" baseline="0" noProof="0" dirty="0">
                  <a:ln>
                    <a:noFill/>
                  </a:ln>
                  <a:solidFill>
                    <a:schemeClr val="tx2">
                      <a:lumMod val="75000"/>
                      <a:lumOff val="25000"/>
                    </a:schemeClr>
                  </a:solidFill>
                  <a:effectLst/>
                  <a:uLnTx/>
                  <a:uFillTx/>
                  <a:latin typeface="+mn-ea"/>
                  <a:cs typeface="+mn-cs"/>
                </a:endParaRPr>
              </a:p>
            </p:txBody>
          </p:sp>
        </p:grpSp>
      </p:grpSp>
      <p:sp>
        <p:nvSpPr>
          <p:cNvPr id="11" name="标题 3">
            <a:extLst>
              <a:ext uri="{FF2B5EF4-FFF2-40B4-BE49-F238E27FC236}">
                <a16:creationId xmlns:a16="http://schemas.microsoft.com/office/drawing/2014/main" id="{54F865F1-0614-CB88-9B17-CAAA427D0A83}"/>
              </a:ext>
            </a:extLst>
          </p:cNvPr>
          <p:cNvSpPr txBox="1">
            <a:spLocks/>
          </p:cNvSpPr>
          <p:nvPr/>
        </p:nvSpPr>
        <p:spPr>
          <a:xfrm>
            <a:off x="0" y="0"/>
            <a:ext cx="12192000" cy="1630075"/>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dirty="0"/>
              <a:t>AI Agents: LLM-Driven Machine Learning</a:t>
            </a:r>
            <a:br>
              <a:rPr lang="en-US" altLang="zh-CN" dirty="0"/>
            </a:br>
            <a:r>
              <a:rPr lang="en-US" altLang="zh-CN" dirty="0"/>
              <a:t>AI Agents: </a:t>
            </a:r>
            <a:r>
              <a:rPr lang="zh-CN" altLang="en-US" dirty="0"/>
              <a:t>由大模型驱动的机器学习</a:t>
            </a:r>
          </a:p>
        </p:txBody>
      </p:sp>
      <p:pic>
        <p:nvPicPr>
          <p:cNvPr id="9" name="图片 8">
            <a:extLst>
              <a:ext uri="{FF2B5EF4-FFF2-40B4-BE49-F238E27FC236}">
                <a16:creationId xmlns:a16="http://schemas.microsoft.com/office/drawing/2014/main" id="{5F93588A-DD45-FEFB-9B5C-D8BFDEEB50CC}"/>
              </a:ext>
            </a:extLst>
          </p:cNvPr>
          <p:cNvPicPr>
            <a:picLocks noChangeAspect="1"/>
          </p:cNvPicPr>
          <p:nvPr/>
        </p:nvPicPr>
        <p:blipFill>
          <a:blip r:embed="rId7"/>
          <a:stretch>
            <a:fillRect/>
          </a:stretch>
        </p:blipFill>
        <p:spPr>
          <a:xfrm>
            <a:off x="5518721" y="3394216"/>
            <a:ext cx="779147" cy="834801"/>
          </a:xfrm>
          <a:prstGeom prst="rect">
            <a:avLst/>
          </a:prstGeom>
        </p:spPr>
      </p:pic>
    </p:spTree>
    <p:extLst>
      <p:ext uri="{BB962C8B-B14F-4D97-AF65-F5344CB8AC3E}">
        <p14:creationId xmlns:p14="http://schemas.microsoft.com/office/powerpoint/2010/main" val="3278044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DFAFE88-6F9A-7DDF-F2FE-2358CC5FA6A4}"/>
              </a:ext>
            </a:extLst>
          </p:cNvPr>
          <p:cNvSpPr txBox="1"/>
          <p:nvPr/>
        </p:nvSpPr>
        <p:spPr>
          <a:xfrm>
            <a:off x="0" y="0"/>
            <a:ext cx="10710817" cy="830997"/>
          </a:xfrm>
          <a:prstGeom prst="rect">
            <a:avLst/>
          </a:prstGeom>
          <a:noFill/>
        </p:spPr>
        <p:txBody>
          <a:bodyPr wrap="none" rtlCol="0">
            <a:spAutoFit/>
          </a:bodyPr>
          <a:lstStyle/>
          <a:p>
            <a:r>
              <a:rPr lang="zh-CN" altLang="en-US" sz="2400" dirty="0">
                <a:latin typeface="Times New Roman" panose="02020603050405020304" pitchFamily="18" charset="0"/>
                <a:ea typeface="新宋体" panose="02010609030101010101" pitchFamily="49" charset="-122"/>
              </a:rPr>
              <a:t>数据集来自</a:t>
            </a:r>
            <a:r>
              <a:rPr lang="en-US" altLang="zh-CN" sz="2400" dirty="0" err="1">
                <a:latin typeface="Times New Roman" panose="02020603050405020304" pitchFamily="18" charset="0"/>
                <a:ea typeface="新宋体" panose="02010609030101010101" pitchFamily="49" charset="-122"/>
              </a:rPr>
              <a:t>kaggle</a:t>
            </a:r>
            <a:r>
              <a:rPr lang="en-US" altLang="zh-CN" sz="2400" dirty="0">
                <a:latin typeface="Times New Roman" panose="02020603050405020304" pitchFamily="18" charset="0"/>
                <a:ea typeface="新宋体" panose="02010609030101010101" pitchFamily="49" charset="-122"/>
              </a:rPr>
              <a:t>: </a:t>
            </a:r>
            <a:r>
              <a:rPr lang="en-US" altLang="zh-CN" sz="2400" dirty="0">
                <a:latin typeface="Times New Roman" panose="02020603050405020304" pitchFamily="18" charset="0"/>
                <a:ea typeface="新宋体" panose="02010609030101010101" pitchFamily="49" charset="-122"/>
                <a:hlinkClick r:id="rId3"/>
              </a:rPr>
              <a:t>https://www.kaggle.com/competitions/ml-2025-spring-hw-2/data</a:t>
            </a:r>
            <a:endParaRPr lang="en-US" altLang="zh-CN" sz="2400" dirty="0">
              <a:latin typeface="Times New Roman" panose="02020603050405020304" pitchFamily="18" charset="0"/>
              <a:ea typeface="新宋体" panose="02010609030101010101" pitchFamily="49" charset="-122"/>
            </a:endParaRPr>
          </a:p>
          <a:p>
            <a:r>
              <a:rPr lang="zh-CN" altLang="en-US" sz="2400" b="1" dirty="0">
                <a:latin typeface="Times New Roman" panose="02020603050405020304" pitchFamily="18" charset="0"/>
                <a:ea typeface="新宋体" panose="02010609030101010101" pitchFamily="49" charset="-122"/>
              </a:rPr>
              <a:t>数据集特征介绍</a:t>
            </a:r>
            <a:r>
              <a:rPr lang="en-US" altLang="zh-CN" sz="2400" b="1" dirty="0">
                <a:latin typeface="Times New Roman" panose="02020603050405020304" pitchFamily="18" charset="0"/>
                <a:ea typeface="新宋体" panose="02010609030101010101" pitchFamily="49" charset="-122"/>
              </a:rPr>
              <a:t>(0.0) – </a:t>
            </a:r>
            <a:r>
              <a:rPr lang="zh-CN" altLang="en-US" sz="2400" b="1" dirty="0">
                <a:latin typeface="Times New Roman" panose="02020603050405020304" pitchFamily="18" charset="0"/>
                <a:ea typeface="新宋体" panose="02010609030101010101" pitchFamily="49" charset="-122"/>
              </a:rPr>
              <a:t>数据集背景与 </a:t>
            </a:r>
            <a:r>
              <a:rPr lang="en-US" altLang="zh-CN" sz="2400" b="1" dirty="0">
                <a:latin typeface="Times New Roman" panose="02020603050405020304" pitchFamily="18" charset="0"/>
                <a:ea typeface="新宋体" panose="02010609030101010101" pitchFamily="49" charset="-122"/>
              </a:rPr>
              <a:t>Kaggle </a:t>
            </a:r>
            <a:r>
              <a:rPr lang="zh-CN" altLang="en-US" sz="2400" b="1" dirty="0">
                <a:latin typeface="Times New Roman" panose="02020603050405020304" pitchFamily="18" charset="0"/>
                <a:ea typeface="新宋体" panose="02010609030101010101" pitchFamily="49" charset="-122"/>
              </a:rPr>
              <a:t>平台</a:t>
            </a:r>
          </a:p>
        </p:txBody>
      </p:sp>
      <p:pic>
        <p:nvPicPr>
          <p:cNvPr id="8" name="图片 7">
            <a:extLst>
              <a:ext uri="{FF2B5EF4-FFF2-40B4-BE49-F238E27FC236}">
                <a16:creationId xmlns:a16="http://schemas.microsoft.com/office/drawing/2014/main" id="{DC3B9982-524D-BCFC-1AB9-C8EFFCD63DCF}"/>
              </a:ext>
            </a:extLst>
          </p:cNvPr>
          <p:cNvPicPr>
            <a:picLocks noChangeAspect="1"/>
          </p:cNvPicPr>
          <p:nvPr/>
        </p:nvPicPr>
        <p:blipFill>
          <a:blip r:embed="rId4"/>
          <a:stretch>
            <a:fillRect/>
          </a:stretch>
        </p:blipFill>
        <p:spPr>
          <a:xfrm>
            <a:off x="1138766" y="830997"/>
            <a:ext cx="9914467" cy="5257672"/>
          </a:xfrm>
          <a:prstGeom prst="rect">
            <a:avLst/>
          </a:prstGeom>
        </p:spPr>
      </p:pic>
      <p:sp>
        <p:nvSpPr>
          <p:cNvPr id="11" name="文本框 10">
            <a:extLst>
              <a:ext uri="{FF2B5EF4-FFF2-40B4-BE49-F238E27FC236}">
                <a16:creationId xmlns:a16="http://schemas.microsoft.com/office/drawing/2014/main" id="{82B90CFD-6251-5F26-3595-9284E722E75D}"/>
              </a:ext>
            </a:extLst>
          </p:cNvPr>
          <p:cNvSpPr txBox="1"/>
          <p:nvPr/>
        </p:nvSpPr>
        <p:spPr>
          <a:xfrm>
            <a:off x="0" y="6138773"/>
            <a:ext cx="11815176" cy="646331"/>
          </a:xfrm>
          <a:prstGeom prst="rect">
            <a:avLst/>
          </a:prstGeom>
          <a:noFill/>
        </p:spPr>
        <p:txBody>
          <a:bodyPr wrap="square">
            <a:spAutoFit/>
          </a:bodyPr>
          <a:lstStyle/>
          <a:p>
            <a:r>
              <a:rPr lang="zh-CN" altLang="en-US" b="0" i="0" dirty="0">
                <a:solidFill>
                  <a:srgbClr val="262626"/>
                </a:solidFill>
                <a:effectLst/>
                <a:latin typeface="-apple-system"/>
              </a:rPr>
              <a:t>数据集是一个关于美国 </a:t>
            </a:r>
            <a:r>
              <a:rPr lang="en-US" altLang="zh-CN" b="0" i="0" dirty="0">
                <a:solidFill>
                  <a:srgbClr val="262626"/>
                </a:solidFill>
                <a:effectLst/>
                <a:latin typeface="+mj-lt"/>
              </a:rPr>
              <a:t>COVID-19</a:t>
            </a:r>
            <a:r>
              <a:rPr lang="en-US" altLang="zh-CN" b="0" i="0" dirty="0">
                <a:solidFill>
                  <a:srgbClr val="262626"/>
                </a:solidFill>
                <a:effectLst/>
                <a:latin typeface="-apple-system"/>
              </a:rPr>
              <a:t> </a:t>
            </a:r>
            <a:r>
              <a:rPr lang="zh-CN" altLang="en-US" b="0" i="0" dirty="0">
                <a:solidFill>
                  <a:srgbClr val="262626"/>
                </a:solidFill>
                <a:effectLst/>
                <a:latin typeface="-apple-system"/>
              </a:rPr>
              <a:t>疫情预测的机器学习数据集，涵盖了全美 </a:t>
            </a:r>
            <a:r>
              <a:rPr lang="en-US" altLang="zh-CN" b="0" i="0" dirty="0">
                <a:solidFill>
                  <a:srgbClr val="262626"/>
                </a:solidFill>
                <a:effectLst/>
                <a:latin typeface="+mj-lt"/>
              </a:rPr>
              <a:t>50</a:t>
            </a:r>
            <a:r>
              <a:rPr lang="en-US" altLang="zh-CN" b="0" i="0" dirty="0">
                <a:solidFill>
                  <a:srgbClr val="262626"/>
                </a:solidFill>
                <a:effectLst/>
                <a:latin typeface="-apple-system"/>
              </a:rPr>
              <a:t> </a:t>
            </a:r>
            <a:r>
              <a:rPr lang="zh-CN" altLang="en-US" b="0" i="0" dirty="0">
                <a:solidFill>
                  <a:srgbClr val="262626"/>
                </a:solidFill>
                <a:effectLst/>
                <a:latin typeface="-apple-system"/>
              </a:rPr>
              <a:t>个州的健康、行为和疫情相关数据。</a:t>
            </a:r>
            <a:endParaRPr lang="en-US" altLang="zh-CN" b="0" i="0" dirty="0">
              <a:solidFill>
                <a:srgbClr val="262626"/>
              </a:solidFill>
              <a:effectLst/>
              <a:latin typeface="-apple-system"/>
            </a:endParaRPr>
          </a:p>
          <a:p>
            <a:r>
              <a:rPr lang="zh-CN" altLang="en-US" dirty="0"/>
              <a:t>数据集发布者：</a:t>
            </a:r>
            <a:r>
              <a:rPr lang="en-US" altLang="zh-CN" dirty="0"/>
              <a:t>Lee HY </a:t>
            </a:r>
            <a:r>
              <a:rPr lang="en-US" altLang="zh-CN" dirty="0">
                <a:hlinkClick r:id="rId5"/>
              </a:rPr>
              <a:t>https://speech.ee.ntu.edu.tw/~hylee/ml/2025-spring.php</a:t>
            </a:r>
            <a:r>
              <a:rPr lang="en-US" altLang="zh-CN" dirty="0"/>
              <a:t> </a:t>
            </a:r>
            <a:r>
              <a:rPr lang="zh-CN" altLang="en-US" dirty="0"/>
              <a:t>其中的</a:t>
            </a:r>
            <a:r>
              <a:rPr lang="en-US" altLang="zh-CN" dirty="0"/>
              <a:t>HW2</a:t>
            </a:r>
            <a:r>
              <a:rPr lang="zh-CN" altLang="en-US" dirty="0"/>
              <a:t>为本项目</a:t>
            </a:r>
          </a:p>
        </p:txBody>
      </p:sp>
    </p:spTree>
    <p:extLst>
      <p:ext uri="{BB962C8B-B14F-4D97-AF65-F5344CB8AC3E}">
        <p14:creationId xmlns:p14="http://schemas.microsoft.com/office/powerpoint/2010/main" val="27434260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8B36D6-C90D-0A40-A28E-3BBA9116D50D}"/>
              </a:ext>
            </a:extLst>
          </p:cNvPr>
          <p:cNvSpPr txBox="1"/>
          <p:nvPr/>
        </p:nvSpPr>
        <p:spPr>
          <a:xfrm>
            <a:off x="-69669" y="0"/>
            <a:ext cx="12435840" cy="461665"/>
          </a:xfrm>
          <a:prstGeom prst="rect">
            <a:avLst/>
          </a:prstGeom>
          <a:noFill/>
        </p:spPr>
        <p:txBody>
          <a:bodyPr wrap="square" rtlCol="0">
            <a:spAutoFit/>
          </a:bodyPr>
          <a:lstStyle/>
          <a:p>
            <a:r>
              <a:rPr lang="en-US" altLang="zh-CN" sz="2400" b="1" dirty="0"/>
              <a:t>Question1: </a:t>
            </a:r>
            <a:r>
              <a:rPr lang="zh-CN" altLang="en-US" sz="2400" b="1" dirty="0"/>
              <a:t>实验室算力告急，我一个穷鬼怎么玩大模型？</a:t>
            </a:r>
            <a:endParaRPr lang="en-US" altLang="zh-CN" sz="2400" b="1" dirty="0"/>
          </a:p>
        </p:txBody>
      </p:sp>
      <p:pic>
        <p:nvPicPr>
          <p:cNvPr id="6" name="图片 5">
            <a:extLst>
              <a:ext uri="{FF2B5EF4-FFF2-40B4-BE49-F238E27FC236}">
                <a16:creationId xmlns:a16="http://schemas.microsoft.com/office/drawing/2014/main" id="{8BFC3104-C69A-691C-8478-321B34A029D0}"/>
              </a:ext>
            </a:extLst>
          </p:cNvPr>
          <p:cNvPicPr>
            <a:picLocks noChangeAspect="1"/>
          </p:cNvPicPr>
          <p:nvPr/>
        </p:nvPicPr>
        <p:blipFill>
          <a:blip r:embed="rId3"/>
          <a:stretch>
            <a:fillRect/>
          </a:stretch>
        </p:blipFill>
        <p:spPr>
          <a:xfrm>
            <a:off x="91016" y="781920"/>
            <a:ext cx="6486483" cy="4783994"/>
          </a:xfrm>
          <a:prstGeom prst="rect">
            <a:avLst/>
          </a:prstGeom>
        </p:spPr>
      </p:pic>
      <p:sp>
        <p:nvSpPr>
          <p:cNvPr id="7" name="文本框 6">
            <a:extLst>
              <a:ext uri="{FF2B5EF4-FFF2-40B4-BE49-F238E27FC236}">
                <a16:creationId xmlns:a16="http://schemas.microsoft.com/office/drawing/2014/main" id="{BB134B1A-E73A-00EC-2FCD-0AAD3E2EFDF3}"/>
              </a:ext>
            </a:extLst>
          </p:cNvPr>
          <p:cNvSpPr txBox="1"/>
          <p:nvPr/>
        </p:nvSpPr>
        <p:spPr>
          <a:xfrm>
            <a:off x="6659217" y="781920"/>
            <a:ext cx="5441767" cy="1323439"/>
          </a:xfrm>
          <a:prstGeom prst="rect">
            <a:avLst/>
          </a:prstGeom>
          <a:noFill/>
        </p:spPr>
        <p:txBody>
          <a:bodyPr wrap="square" rtlCol="0">
            <a:spAutoFit/>
          </a:bodyPr>
          <a:lstStyle/>
          <a:p>
            <a:r>
              <a:rPr lang="zh-CN" altLang="en-US" sz="2000" b="1" dirty="0"/>
              <a:t>目前，各大科技公司都在部属云算力平台。</a:t>
            </a:r>
            <a:endParaRPr lang="en-US" altLang="zh-CN" sz="2000" b="1" dirty="0"/>
          </a:p>
          <a:p>
            <a:r>
              <a:rPr lang="zh-CN" altLang="en-US" sz="2000" b="1" dirty="0"/>
              <a:t>本实验最终使用的是 </a:t>
            </a:r>
            <a:r>
              <a:rPr lang="en-US" altLang="zh-CN" sz="2000" b="1" dirty="0"/>
              <a:t>Google </a:t>
            </a:r>
            <a:r>
              <a:rPr lang="zh-CN" altLang="en-US" sz="2000" b="1" dirty="0"/>
              <a:t>的 </a:t>
            </a:r>
            <a:r>
              <a:rPr lang="en-US" altLang="zh-CN" sz="2000" b="1" dirty="0" err="1">
                <a:solidFill>
                  <a:srgbClr val="FF0000"/>
                </a:solidFill>
              </a:rPr>
              <a:t>Colab</a:t>
            </a:r>
            <a:endParaRPr lang="en-US" altLang="zh-CN" sz="2000" b="1" dirty="0">
              <a:solidFill>
                <a:srgbClr val="FF0000"/>
              </a:solidFill>
            </a:endParaRPr>
          </a:p>
          <a:p>
            <a:r>
              <a:rPr lang="zh-CN" altLang="en-US" sz="2000" b="1" dirty="0"/>
              <a:t>刚刚提及的 </a:t>
            </a:r>
            <a:r>
              <a:rPr lang="en-US" altLang="zh-CN" sz="2000" b="1" dirty="0"/>
              <a:t>Kaggle </a:t>
            </a:r>
            <a:r>
              <a:rPr lang="zh-CN" altLang="en-US" sz="2000" b="1" dirty="0"/>
              <a:t>也有自己的云算力平台</a:t>
            </a:r>
            <a:endParaRPr lang="en-US" altLang="zh-CN" sz="2000" b="1" dirty="0"/>
          </a:p>
          <a:p>
            <a:r>
              <a:rPr lang="zh-CN" altLang="en-US" sz="2000" b="1" dirty="0"/>
              <a:t>国内，华为也有的云算力平台</a:t>
            </a:r>
            <a:endParaRPr lang="en-US" altLang="zh-CN" sz="2000" b="1" dirty="0"/>
          </a:p>
        </p:txBody>
      </p:sp>
      <p:sp>
        <p:nvSpPr>
          <p:cNvPr id="10" name="矩形 9">
            <a:extLst>
              <a:ext uri="{FF2B5EF4-FFF2-40B4-BE49-F238E27FC236}">
                <a16:creationId xmlns:a16="http://schemas.microsoft.com/office/drawing/2014/main" id="{56F8EA60-64F9-C1F4-9A3F-A65459D83E4F}"/>
              </a:ext>
            </a:extLst>
          </p:cNvPr>
          <p:cNvSpPr/>
          <p:nvPr/>
        </p:nvSpPr>
        <p:spPr>
          <a:xfrm>
            <a:off x="6659217" y="2784357"/>
            <a:ext cx="1451113" cy="4671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30</a:t>
            </a:r>
            <a:r>
              <a:rPr lang="zh-CN" altLang="en-US" b="1" dirty="0"/>
              <a:t>元人民币</a:t>
            </a:r>
          </a:p>
        </p:txBody>
      </p:sp>
      <p:sp>
        <p:nvSpPr>
          <p:cNvPr id="14" name="矩形 13">
            <a:extLst>
              <a:ext uri="{FF2B5EF4-FFF2-40B4-BE49-F238E27FC236}">
                <a16:creationId xmlns:a16="http://schemas.microsoft.com/office/drawing/2014/main" id="{41E11683-CA57-56BC-7084-BCAE5CE9EB5E}"/>
              </a:ext>
            </a:extLst>
          </p:cNvPr>
          <p:cNvSpPr/>
          <p:nvPr/>
        </p:nvSpPr>
        <p:spPr>
          <a:xfrm>
            <a:off x="8946777" y="2366122"/>
            <a:ext cx="2898913" cy="4671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RAM = 22.5 GB </a:t>
            </a:r>
            <a:r>
              <a:rPr lang="en-US" altLang="zh-CN" b="1" dirty="0">
                <a:solidFill>
                  <a:srgbClr val="FF0000"/>
                </a:solidFill>
              </a:rPr>
              <a:t>L4</a:t>
            </a:r>
            <a:r>
              <a:rPr lang="en-US" altLang="zh-CN" b="1" dirty="0"/>
              <a:t> 50</a:t>
            </a:r>
            <a:r>
              <a:rPr lang="zh-CN" altLang="en-US" b="1" dirty="0"/>
              <a:t>小时</a:t>
            </a:r>
            <a:r>
              <a:rPr lang="en-US" altLang="zh-CN" b="1" dirty="0"/>
              <a:t> </a:t>
            </a:r>
            <a:endParaRPr lang="zh-CN" altLang="en-US" b="1" dirty="0"/>
          </a:p>
        </p:txBody>
      </p:sp>
      <p:sp>
        <p:nvSpPr>
          <p:cNvPr id="15" name="矩形 14">
            <a:extLst>
              <a:ext uri="{FF2B5EF4-FFF2-40B4-BE49-F238E27FC236}">
                <a16:creationId xmlns:a16="http://schemas.microsoft.com/office/drawing/2014/main" id="{869B4C91-B923-C0CC-4CF8-8CD70FDD7C0B}"/>
              </a:ext>
            </a:extLst>
          </p:cNvPr>
          <p:cNvSpPr/>
          <p:nvPr/>
        </p:nvSpPr>
        <p:spPr>
          <a:xfrm>
            <a:off x="8946777" y="3235795"/>
            <a:ext cx="2898913" cy="4671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RAM = 40 GB </a:t>
            </a:r>
            <a:r>
              <a:rPr lang="en-US" altLang="zh-CN" b="1" dirty="0">
                <a:solidFill>
                  <a:srgbClr val="FF0000"/>
                </a:solidFill>
              </a:rPr>
              <a:t>A100</a:t>
            </a:r>
            <a:r>
              <a:rPr lang="en-US" altLang="zh-CN" b="1" dirty="0"/>
              <a:t> 12</a:t>
            </a:r>
            <a:r>
              <a:rPr lang="zh-CN" altLang="en-US" b="1" dirty="0"/>
              <a:t>小时</a:t>
            </a:r>
            <a:r>
              <a:rPr lang="en-US" altLang="zh-CN" b="1" dirty="0"/>
              <a:t> </a:t>
            </a:r>
            <a:endParaRPr lang="zh-CN" altLang="en-US" b="1" dirty="0"/>
          </a:p>
        </p:txBody>
      </p:sp>
      <p:sp>
        <p:nvSpPr>
          <p:cNvPr id="16" name="文本框 15">
            <a:extLst>
              <a:ext uri="{FF2B5EF4-FFF2-40B4-BE49-F238E27FC236}">
                <a16:creationId xmlns:a16="http://schemas.microsoft.com/office/drawing/2014/main" id="{61C3629C-CFB9-94C7-159D-268F4214A06F}"/>
              </a:ext>
            </a:extLst>
          </p:cNvPr>
          <p:cNvSpPr txBox="1"/>
          <p:nvPr/>
        </p:nvSpPr>
        <p:spPr>
          <a:xfrm>
            <a:off x="10130775" y="2833261"/>
            <a:ext cx="530915" cy="369332"/>
          </a:xfrm>
          <a:prstGeom prst="rect">
            <a:avLst/>
          </a:prstGeom>
          <a:noFill/>
        </p:spPr>
        <p:txBody>
          <a:bodyPr wrap="none" rtlCol="0">
            <a:spAutoFit/>
          </a:bodyPr>
          <a:lstStyle/>
          <a:p>
            <a:r>
              <a:rPr lang="en-US" altLang="zh-CN" b="1" dirty="0">
                <a:solidFill>
                  <a:srgbClr val="0070C0"/>
                </a:solidFill>
              </a:rPr>
              <a:t>OR</a:t>
            </a:r>
            <a:endParaRPr lang="zh-CN" altLang="en-US" b="1" dirty="0">
              <a:solidFill>
                <a:srgbClr val="0070C0"/>
              </a:solidFill>
            </a:endParaRPr>
          </a:p>
        </p:txBody>
      </p:sp>
      <p:sp>
        <p:nvSpPr>
          <p:cNvPr id="18" name="等号 17">
            <a:extLst>
              <a:ext uri="{FF2B5EF4-FFF2-40B4-BE49-F238E27FC236}">
                <a16:creationId xmlns:a16="http://schemas.microsoft.com/office/drawing/2014/main" id="{3FE942FE-012E-5F4C-7C87-F1EF75881693}"/>
              </a:ext>
            </a:extLst>
          </p:cNvPr>
          <p:cNvSpPr/>
          <p:nvPr/>
        </p:nvSpPr>
        <p:spPr>
          <a:xfrm>
            <a:off x="8192048" y="2684783"/>
            <a:ext cx="668711" cy="680830"/>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文本框 18">
            <a:extLst>
              <a:ext uri="{FF2B5EF4-FFF2-40B4-BE49-F238E27FC236}">
                <a16:creationId xmlns:a16="http://schemas.microsoft.com/office/drawing/2014/main" id="{C46F62D6-FDCB-A464-78AC-90E54FE0778E}"/>
              </a:ext>
            </a:extLst>
          </p:cNvPr>
          <p:cNvSpPr txBox="1"/>
          <p:nvPr/>
        </p:nvSpPr>
        <p:spPr>
          <a:xfrm>
            <a:off x="6531935" y="3945037"/>
            <a:ext cx="5763116" cy="1938992"/>
          </a:xfrm>
          <a:prstGeom prst="rect">
            <a:avLst/>
          </a:prstGeom>
          <a:noFill/>
        </p:spPr>
        <p:txBody>
          <a:bodyPr wrap="none" rtlCol="0">
            <a:spAutoFit/>
          </a:bodyPr>
          <a:lstStyle/>
          <a:p>
            <a:r>
              <a:rPr lang="zh-CN" altLang="en-US" sz="2000" b="1" dirty="0"/>
              <a:t>本实验使用</a:t>
            </a:r>
            <a:r>
              <a:rPr lang="en-US" altLang="zh-CN" sz="2000" b="1" dirty="0"/>
              <a:t>L4</a:t>
            </a:r>
            <a:r>
              <a:rPr lang="zh-CN" altLang="en-US" sz="2000" b="1" dirty="0"/>
              <a:t>完全足够。</a:t>
            </a:r>
            <a:endParaRPr lang="en-US" altLang="zh-CN" sz="2000" b="1" dirty="0"/>
          </a:p>
          <a:p>
            <a:r>
              <a:rPr lang="zh-CN" altLang="en-US" sz="2000" b="1" dirty="0"/>
              <a:t>使用云平台的好处：</a:t>
            </a:r>
            <a:endParaRPr lang="en-US" altLang="zh-CN" sz="2000" b="1" dirty="0"/>
          </a:p>
          <a:p>
            <a:r>
              <a:rPr lang="en-US" altLang="zh-CN" sz="2000" b="1" dirty="0"/>
              <a:t>1.</a:t>
            </a:r>
            <a:r>
              <a:rPr lang="zh-CN" altLang="en-US" sz="2000" b="1" dirty="0"/>
              <a:t>云平台几乎</a:t>
            </a:r>
            <a:r>
              <a:rPr lang="zh-CN" altLang="en-US" sz="2000" b="1" dirty="0">
                <a:solidFill>
                  <a:srgbClr val="FF0000"/>
                </a:solidFill>
              </a:rPr>
              <a:t>完全不用管环境配置</a:t>
            </a:r>
            <a:r>
              <a:rPr lang="zh-CN" altLang="en-US" sz="2000" b="1" dirty="0"/>
              <a:t>的相关问题；</a:t>
            </a:r>
            <a:endParaRPr lang="en-US" altLang="zh-CN" sz="2000" b="1" dirty="0"/>
          </a:p>
          <a:p>
            <a:r>
              <a:rPr lang="en-US" altLang="zh-CN" sz="2000" b="1" dirty="0"/>
              <a:t>2.</a:t>
            </a:r>
            <a:r>
              <a:rPr lang="zh-CN" altLang="en-US" sz="2000" b="1" dirty="0"/>
              <a:t>云平台有移动优势，端上你的联网笔记本即可尝</a:t>
            </a:r>
            <a:endParaRPr lang="en-US" altLang="zh-CN" sz="2000" b="1" dirty="0"/>
          </a:p>
          <a:p>
            <a:r>
              <a:rPr lang="zh-CN" altLang="en-US" sz="2000" b="1" dirty="0"/>
              <a:t>试模型训练；</a:t>
            </a:r>
            <a:endParaRPr lang="en-US" altLang="zh-CN" sz="2000" b="1" dirty="0"/>
          </a:p>
          <a:p>
            <a:r>
              <a:rPr lang="en-US" altLang="zh-CN" sz="2000" b="1" dirty="0"/>
              <a:t>3. 30</a:t>
            </a:r>
            <a:r>
              <a:rPr lang="zh-CN" altLang="en-US" sz="2000" b="1" dirty="0"/>
              <a:t>元畅玩</a:t>
            </a:r>
            <a:r>
              <a:rPr lang="en-US" altLang="zh-CN" sz="2000" b="1" dirty="0"/>
              <a:t>50</a:t>
            </a:r>
            <a:r>
              <a:rPr lang="zh-CN" altLang="en-US" sz="2000" b="1" dirty="0"/>
              <a:t>小时，我个人认为价格非常良心。</a:t>
            </a:r>
            <a:endParaRPr lang="en-US" altLang="zh-CN" sz="2000" b="1" dirty="0"/>
          </a:p>
        </p:txBody>
      </p:sp>
    </p:spTree>
    <p:extLst>
      <p:ext uri="{BB962C8B-B14F-4D97-AF65-F5344CB8AC3E}">
        <p14:creationId xmlns:p14="http://schemas.microsoft.com/office/powerpoint/2010/main" val="13807951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7525ECC4-C58F-A672-A723-9E52C0E07FAD}"/>
              </a:ext>
            </a:extLst>
          </p:cNvPr>
          <p:cNvSpPr/>
          <p:nvPr/>
        </p:nvSpPr>
        <p:spPr>
          <a:xfrm>
            <a:off x="7214290" y="1724600"/>
            <a:ext cx="4766547" cy="3837999"/>
          </a:xfrm>
          <a:prstGeom prst="rect">
            <a:avLst/>
          </a:prstGeom>
          <a:noFill/>
          <a:ln w="38100">
            <a:solidFill>
              <a:schemeClr val="accent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7" name="图片 36">
            <a:extLst>
              <a:ext uri="{FF2B5EF4-FFF2-40B4-BE49-F238E27FC236}">
                <a16:creationId xmlns:a16="http://schemas.microsoft.com/office/drawing/2014/main" id="{AB54C394-557F-AA1A-941A-2F3C20971AAC}"/>
              </a:ext>
            </a:extLst>
          </p:cNvPr>
          <p:cNvPicPr>
            <a:picLocks noChangeAspect="1"/>
          </p:cNvPicPr>
          <p:nvPr/>
        </p:nvPicPr>
        <p:blipFill>
          <a:blip r:embed="rId3"/>
          <a:stretch>
            <a:fillRect/>
          </a:stretch>
        </p:blipFill>
        <p:spPr>
          <a:xfrm>
            <a:off x="7290158" y="2619783"/>
            <a:ext cx="4537319" cy="2874637"/>
          </a:xfrm>
          <a:prstGeom prst="rect">
            <a:avLst/>
          </a:prstGeom>
        </p:spPr>
      </p:pic>
      <p:pic>
        <p:nvPicPr>
          <p:cNvPr id="35" name="图片 34">
            <a:extLst>
              <a:ext uri="{FF2B5EF4-FFF2-40B4-BE49-F238E27FC236}">
                <a16:creationId xmlns:a16="http://schemas.microsoft.com/office/drawing/2014/main" id="{9F6B8D1F-DE71-8B3D-C720-AB601F9233F5}"/>
              </a:ext>
            </a:extLst>
          </p:cNvPr>
          <p:cNvPicPr>
            <a:picLocks noChangeAspect="1"/>
          </p:cNvPicPr>
          <p:nvPr/>
        </p:nvPicPr>
        <p:blipFill>
          <a:blip r:embed="rId4"/>
          <a:stretch>
            <a:fillRect/>
          </a:stretch>
        </p:blipFill>
        <p:spPr>
          <a:xfrm>
            <a:off x="7277828" y="1763344"/>
            <a:ext cx="4558078" cy="3528111"/>
          </a:xfrm>
          <a:prstGeom prst="rect">
            <a:avLst/>
          </a:prstGeom>
        </p:spPr>
      </p:pic>
      <p:pic>
        <p:nvPicPr>
          <p:cNvPr id="33" name="图片 32">
            <a:extLst>
              <a:ext uri="{FF2B5EF4-FFF2-40B4-BE49-F238E27FC236}">
                <a16:creationId xmlns:a16="http://schemas.microsoft.com/office/drawing/2014/main" id="{B8DC6DE8-0689-6411-4466-DA2195CCD0AF}"/>
              </a:ext>
            </a:extLst>
          </p:cNvPr>
          <p:cNvPicPr>
            <a:picLocks noChangeAspect="1"/>
          </p:cNvPicPr>
          <p:nvPr/>
        </p:nvPicPr>
        <p:blipFill>
          <a:blip r:embed="rId5"/>
          <a:stretch>
            <a:fillRect/>
          </a:stretch>
        </p:blipFill>
        <p:spPr>
          <a:xfrm>
            <a:off x="7306403" y="2124477"/>
            <a:ext cx="4537320" cy="2951900"/>
          </a:xfrm>
          <a:prstGeom prst="rect">
            <a:avLst/>
          </a:prstGeom>
        </p:spPr>
      </p:pic>
      <p:pic>
        <p:nvPicPr>
          <p:cNvPr id="31" name="图片 30">
            <a:extLst>
              <a:ext uri="{FF2B5EF4-FFF2-40B4-BE49-F238E27FC236}">
                <a16:creationId xmlns:a16="http://schemas.microsoft.com/office/drawing/2014/main" id="{02C5A339-8BBB-A6F6-663A-FF198FE93D6E}"/>
              </a:ext>
            </a:extLst>
          </p:cNvPr>
          <p:cNvPicPr>
            <a:picLocks noChangeAspect="1"/>
          </p:cNvPicPr>
          <p:nvPr/>
        </p:nvPicPr>
        <p:blipFill>
          <a:blip r:embed="rId6"/>
          <a:stretch>
            <a:fillRect/>
          </a:stretch>
        </p:blipFill>
        <p:spPr>
          <a:xfrm>
            <a:off x="7298800" y="1763344"/>
            <a:ext cx="4537319" cy="3105910"/>
          </a:xfrm>
          <a:prstGeom prst="rect">
            <a:avLst/>
          </a:prstGeom>
        </p:spPr>
      </p:pic>
      <p:sp>
        <p:nvSpPr>
          <p:cNvPr id="27" name="矩形 26">
            <a:extLst>
              <a:ext uri="{FF2B5EF4-FFF2-40B4-BE49-F238E27FC236}">
                <a16:creationId xmlns:a16="http://schemas.microsoft.com/office/drawing/2014/main" id="{56FF4680-A405-907C-A619-1CE2D1C5788D}"/>
              </a:ext>
            </a:extLst>
          </p:cNvPr>
          <p:cNvSpPr/>
          <p:nvPr/>
        </p:nvSpPr>
        <p:spPr>
          <a:xfrm>
            <a:off x="53340" y="1696300"/>
            <a:ext cx="7048500" cy="2951900"/>
          </a:xfrm>
          <a:prstGeom prst="rect">
            <a:avLst/>
          </a:prstGeom>
          <a:noFill/>
          <a:ln w="38100">
            <a:solidFill>
              <a:schemeClr val="accent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a:extLst>
              <a:ext uri="{FF2B5EF4-FFF2-40B4-BE49-F238E27FC236}">
                <a16:creationId xmlns:a16="http://schemas.microsoft.com/office/drawing/2014/main" id="{638B36D6-C90D-0A40-A28E-3BBA9116D50D}"/>
              </a:ext>
            </a:extLst>
          </p:cNvPr>
          <p:cNvSpPr txBox="1"/>
          <p:nvPr/>
        </p:nvSpPr>
        <p:spPr>
          <a:xfrm>
            <a:off x="-69669" y="0"/>
            <a:ext cx="12435840" cy="461665"/>
          </a:xfrm>
          <a:prstGeom prst="rect">
            <a:avLst/>
          </a:prstGeom>
          <a:noFill/>
        </p:spPr>
        <p:txBody>
          <a:bodyPr wrap="square" rtlCol="0">
            <a:spAutoFit/>
          </a:bodyPr>
          <a:lstStyle/>
          <a:p>
            <a:r>
              <a:rPr lang="en-US" altLang="zh-CN" sz="2400" b="1" dirty="0"/>
              <a:t>Question2: </a:t>
            </a:r>
            <a:r>
              <a:rPr lang="zh-CN" altLang="en-US" sz="2400" b="1" dirty="0"/>
              <a:t>大模型得了</a:t>
            </a:r>
            <a:r>
              <a:rPr lang="en-US" altLang="zh-CN" sz="2400" b="1" dirty="0"/>
              <a:t>MVP</a:t>
            </a:r>
            <a:r>
              <a:rPr lang="zh-CN" altLang="en-US" sz="2400" b="1" dirty="0"/>
              <a:t>，你尝试半天</a:t>
            </a:r>
            <a:r>
              <a:rPr lang="en-US" altLang="zh-CN" sz="2400" b="1" dirty="0"/>
              <a:t>Prompt</a:t>
            </a:r>
            <a:r>
              <a:rPr lang="zh-CN" altLang="en-US" sz="2400" b="1" dirty="0"/>
              <a:t>就是躺赢狗</a:t>
            </a:r>
            <a:endParaRPr lang="en-US" altLang="zh-CN" sz="2400" b="1" dirty="0"/>
          </a:p>
        </p:txBody>
      </p:sp>
      <p:sp>
        <p:nvSpPr>
          <p:cNvPr id="7" name="文本框 6">
            <a:extLst>
              <a:ext uri="{FF2B5EF4-FFF2-40B4-BE49-F238E27FC236}">
                <a16:creationId xmlns:a16="http://schemas.microsoft.com/office/drawing/2014/main" id="{BB134B1A-E73A-00EC-2FCD-0AAD3E2EFDF3}"/>
              </a:ext>
            </a:extLst>
          </p:cNvPr>
          <p:cNvSpPr txBox="1"/>
          <p:nvPr/>
        </p:nvSpPr>
        <p:spPr>
          <a:xfrm>
            <a:off x="0" y="460305"/>
            <a:ext cx="12192000" cy="1015663"/>
          </a:xfrm>
          <a:prstGeom prst="rect">
            <a:avLst/>
          </a:prstGeom>
          <a:noFill/>
        </p:spPr>
        <p:txBody>
          <a:bodyPr wrap="square" rtlCol="0">
            <a:spAutoFit/>
          </a:bodyPr>
          <a:lstStyle/>
          <a:p>
            <a:r>
              <a:rPr lang="zh-CN" altLang="en-US" sz="2000" b="1" dirty="0"/>
              <a:t>起初，我认为</a:t>
            </a:r>
            <a:r>
              <a:rPr lang="en-US" altLang="zh-CN" sz="2000" b="1" dirty="0"/>
              <a:t>prompt</a:t>
            </a:r>
            <a:r>
              <a:rPr lang="zh-CN" altLang="en-US" sz="2000" b="1" dirty="0"/>
              <a:t>的重要性非常有限。</a:t>
            </a:r>
            <a:endParaRPr lang="en-US" altLang="zh-CN" sz="2000" b="1" dirty="0"/>
          </a:p>
          <a:p>
            <a:r>
              <a:rPr lang="zh-CN" altLang="en-US" sz="2000" b="1" dirty="0"/>
              <a:t>就几个文字能有什么关键作用？不都是</a:t>
            </a:r>
            <a:r>
              <a:rPr lang="en-US" altLang="zh-CN" sz="2000" b="1" dirty="0"/>
              <a:t>LLM</a:t>
            </a:r>
            <a:r>
              <a:rPr lang="zh-CN" altLang="en-US" sz="2000" b="1" dirty="0"/>
              <a:t>研究人员在模型上的努力研究才让你用自然语言产生这么专业的结果吗？</a:t>
            </a:r>
            <a:endParaRPr lang="en-US" altLang="zh-CN" sz="2000" b="1" dirty="0"/>
          </a:p>
        </p:txBody>
      </p:sp>
      <p:pic>
        <p:nvPicPr>
          <p:cNvPr id="8" name="图片 7">
            <a:extLst>
              <a:ext uri="{FF2B5EF4-FFF2-40B4-BE49-F238E27FC236}">
                <a16:creationId xmlns:a16="http://schemas.microsoft.com/office/drawing/2014/main" id="{B06BAB35-EDC7-644E-EDA7-FB6CABDB5E24}"/>
              </a:ext>
            </a:extLst>
          </p:cNvPr>
          <p:cNvPicPr>
            <a:picLocks noChangeAspect="1"/>
          </p:cNvPicPr>
          <p:nvPr/>
        </p:nvPicPr>
        <p:blipFill>
          <a:blip r:embed="rId7"/>
          <a:stretch>
            <a:fillRect/>
          </a:stretch>
        </p:blipFill>
        <p:spPr>
          <a:xfrm>
            <a:off x="108640" y="1865697"/>
            <a:ext cx="6925642" cy="1305107"/>
          </a:xfrm>
          <a:prstGeom prst="rect">
            <a:avLst/>
          </a:prstGeom>
        </p:spPr>
      </p:pic>
      <p:pic>
        <p:nvPicPr>
          <p:cNvPr id="11" name="图片 10">
            <a:extLst>
              <a:ext uri="{FF2B5EF4-FFF2-40B4-BE49-F238E27FC236}">
                <a16:creationId xmlns:a16="http://schemas.microsoft.com/office/drawing/2014/main" id="{F65783EB-977C-6EB5-41FF-82D1A5F5E1B1}"/>
              </a:ext>
            </a:extLst>
          </p:cNvPr>
          <p:cNvPicPr>
            <a:picLocks noChangeAspect="1"/>
          </p:cNvPicPr>
          <p:nvPr/>
        </p:nvPicPr>
        <p:blipFill>
          <a:blip r:embed="rId8"/>
          <a:stretch>
            <a:fillRect/>
          </a:stretch>
        </p:blipFill>
        <p:spPr>
          <a:xfrm>
            <a:off x="108640" y="3950262"/>
            <a:ext cx="6925642" cy="609685"/>
          </a:xfrm>
          <a:prstGeom prst="rect">
            <a:avLst/>
          </a:prstGeom>
        </p:spPr>
      </p:pic>
      <p:cxnSp>
        <p:nvCxnSpPr>
          <p:cNvPr id="12" name="直接箭头连接符 11">
            <a:extLst>
              <a:ext uri="{FF2B5EF4-FFF2-40B4-BE49-F238E27FC236}">
                <a16:creationId xmlns:a16="http://schemas.microsoft.com/office/drawing/2014/main" id="{C4CAA748-8739-837A-CE06-3E8BFFE5FEEB}"/>
              </a:ext>
            </a:extLst>
          </p:cNvPr>
          <p:cNvCxnSpPr>
            <a:cxnSpLocks/>
            <a:stCxn id="8" idx="2"/>
            <a:endCxn id="11" idx="0"/>
          </p:cNvCxnSpPr>
          <p:nvPr/>
        </p:nvCxnSpPr>
        <p:spPr>
          <a:xfrm>
            <a:off x="3571461" y="3170804"/>
            <a:ext cx="0" cy="779458"/>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643E1A3A-CC04-6FFB-BED2-A23DAF9EDDF1}"/>
              </a:ext>
            </a:extLst>
          </p:cNvPr>
          <p:cNvSpPr txBox="1"/>
          <p:nvPr/>
        </p:nvSpPr>
        <p:spPr>
          <a:xfrm>
            <a:off x="268313" y="3317865"/>
            <a:ext cx="6606296" cy="369332"/>
          </a:xfrm>
          <a:prstGeom prst="rect">
            <a:avLst/>
          </a:prstGeom>
          <a:solidFill>
            <a:schemeClr val="bg1"/>
          </a:solidFill>
        </p:spPr>
        <p:txBody>
          <a:bodyPr wrap="none" rtlCol="0">
            <a:spAutoFit/>
          </a:bodyPr>
          <a:lstStyle/>
          <a:p>
            <a:r>
              <a:rPr lang="zh-CN" altLang="en-US" dirty="0"/>
              <a:t>没有 </a:t>
            </a:r>
            <a:r>
              <a:rPr lang="en-US" altLang="zh-CN" dirty="0"/>
              <a:t>prompt,</a:t>
            </a:r>
            <a:r>
              <a:rPr lang="zh-CN" altLang="en-US" dirty="0"/>
              <a:t> 大模型都不知道自己是谁，更不可能进行任务处理</a:t>
            </a:r>
          </a:p>
        </p:txBody>
      </p:sp>
      <p:sp>
        <p:nvSpPr>
          <p:cNvPr id="26" name="矩形: 圆角 25">
            <a:extLst>
              <a:ext uri="{FF2B5EF4-FFF2-40B4-BE49-F238E27FC236}">
                <a16:creationId xmlns:a16="http://schemas.microsoft.com/office/drawing/2014/main" id="{37FFF6AA-2FA2-0B9B-01EC-82615AF7223D}"/>
              </a:ext>
            </a:extLst>
          </p:cNvPr>
          <p:cNvSpPr/>
          <p:nvPr/>
        </p:nvSpPr>
        <p:spPr>
          <a:xfrm>
            <a:off x="108640" y="1586814"/>
            <a:ext cx="6925642" cy="260378"/>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简单尝试调用本项目的大模型</a:t>
            </a:r>
            <a:endParaRPr lang="en-US" altLang="zh-CN" sz="1600" b="1" dirty="0">
              <a:solidFill>
                <a:schemeClr val="tx1"/>
              </a:solidFill>
            </a:endParaRPr>
          </a:p>
        </p:txBody>
      </p:sp>
      <p:pic>
        <p:nvPicPr>
          <p:cNvPr id="29" name="图片 28">
            <a:extLst>
              <a:ext uri="{FF2B5EF4-FFF2-40B4-BE49-F238E27FC236}">
                <a16:creationId xmlns:a16="http://schemas.microsoft.com/office/drawing/2014/main" id="{648ED326-1109-0ED2-9059-8B3E552CB183}"/>
              </a:ext>
            </a:extLst>
          </p:cNvPr>
          <p:cNvPicPr>
            <a:picLocks noChangeAspect="1"/>
          </p:cNvPicPr>
          <p:nvPr/>
        </p:nvPicPr>
        <p:blipFill>
          <a:blip r:embed="rId9"/>
          <a:stretch>
            <a:fillRect/>
          </a:stretch>
        </p:blipFill>
        <p:spPr>
          <a:xfrm>
            <a:off x="7306405" y="1804670"/>
            <a:ext cx="4544921" cy="2869577"/>
          </a:xfrm>
          <a:prstGeom prst="rect">
            <a:avLst/>
          </a:prstGeom>
        </p:spPr>
      </p:pic>
      <p:sp>
        <p:nvSpPr>
          <p:cNvPr id="38" name="矩形: 圆角 37">
            <a:extLst>
              <a:ext uri="{FF2B5EF4-FFF2-40B4-BE49-F238E27FC236}">
                <a16:creationId xmlns:a16="http://schemas.microsoft.com/office/drawing/2014/main" id="{4E75FE21-2031-83A1-FA0B-7550AC9BEF48}"/>
              </a:ext>
            </a:extLst>
          </p:cNvPr>
          <p:cNvSpPr/>
          <p:nvPr/>
        </p:nvSpPr>
        <p:spPr>
          <a:xfrm>
            <a:off x="8001000" y="1605714"/>
            <a:ext cx="3495675" cy="260378"/>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儿童文学作家郑渊洁尝试使用</a:t>
            </a:r>
            <a:r>
              <a:rPr lang="en-US" altLang="zh-CN" sz="1600" b="1" dirty="0">
                <a:solidFill>
                  <a:schemeClr val="tx1"/>
                </a:solidFill>
              </a:rPr>
              <a:t>LLM</a:t>
            </a:r>
          </a:p>
        </p:txBody>
      </p:sp>
      <p:sp>
        <p:nvSpPr>
          <p:cNvPr id="40" name="文本框 39">
            <a:extLst>
              <a:ext uri="{FF2B5EF4-FFF2-40B4-BE49-F238E27FC236}">
                <a16:creationId xmlns:a16="http://schemas.microsoft.com/office/drawing/2014/main" id="{1F881FA1-7E18-C378-422B-3FB4BC6BE6CE}"/>
              </a:ext>
            </a:extLst>
          </p:cNvPr>
          <p:cNvSpPr txBox="1"/>
          <p:nvPr/>
        </p:nvSpPr>
        <p:spPr>
          <a:xfrm>
            <a:off x="0" y="6224997"/>
            <a:ext cx="12192000" cy="400110"/>
          </a:xfrm>
          <a:prstGeom prst="rect">
            <a:avLst/>
          </a:prstGeom>
          <a:noFill/>
        </p:spPr>
        <p:txBody>
          <a:bodyPr wrap="square" rtlCol="0">
            <a:spAutoFit/>
          </a:bodyPr>
          <a:lstStyle/>
          <a:p>
            <a:r>
              <a:rPr lang="zh-CN" altLang="en-US" sz="2000" b="1" dirty="0"/>
              <a:t>在应用端，</a:t>
            </a:r>
            <a:r>
              <a:rPr lang="en-US" altLang="zh-CN" sz="2000" b="1" dirty="0"/>
              <a:t>prompt</a:t>
            </a:r>
            <a:r>
              <a:rPr lang="zh-CN" altLang="en-US" sz="2000" b="1" dirty="0"/>
              <a:t>对</a:t>
            </a:r>
            <a:r>
              <a:rPr lang="en-US" altLang="zh-CN" sz="2000" b="1" dirty="0"/>
              <a:t>LLM</a:t>
            </a:r>
            <a:r>
              <a:rPr lang="zh-CN" altLang="en-US" sz="2000" b="1" dirty="0"/>
              <a:t>的工作表现影响非常大。本次项目也说明，</a:t>
            </a:r>
            <a:r>
              <a:rPr lang="en-US" altLang="zh-CN" sz="2000" b="1" dirty="0"/>
              <a:t>prompt</a:t>
            </a:r>
            <a:r>
              <a:rPr lang="zh-CN" altLang="en-US" sz="2000" b="1" dirty="0"/>
              <a:t>直接决定你生成代码的质量。</a:t>
            </a:r>
            <a:endParaRPr lang="en-US" altLang="zh-CN" sz="2000" b="1" dirty="0"/>
          </a:p>
        </p:txBody>
      </p:sp>
      <p:sp>
        <p:nvSpPr>
          <p:cNvPr id="42" name="文本框 41">
            <a:extLst>
              <a:ext uri="{FF2B5EF4-FFF2-40B4-BE49-F238E27FC236}">
                <a16:creationId xmlns:a16="http://schemas.microsoft.com/office/drawing/2014/main" id="{A4BBA598-9997-3963-ADF8-6F0376214FFB}"/>
              </a:ext>
            </a:extLst>
          </p:cNvPr>
          <p:cNvSpPr txBox="1"/>
          <p:nvPr/>
        </p:nvSpPr>
        <p:spPr>
          <a:xfrm>
            <a:off x="7101840" y="5581742"/>
            <a:ext cx="4878997" cy="523220"/>
          </a:xfrm>
          <a:prstGeom prst="rect">
            <a:avLst/>
          </a:prstGeom>
          <a:noFill/>
        </p:spPr>
        <p:txBody>
          <a:bodyPr wrap="square">
            <a:spAutoFit/>
          </a:bodyPr>
          <a:lstStyle/>
          <a:p>
            <a:r>
              <a:rPr lang="en-US" altLang="zh-CN" sz="1400" b="1" dirty="0"/>
              <a:t>*</a:t>
            </a:r>
            <a:r>
              <a:rPr lang="zh-CN" altLang="en-US" sz="1400" b="1" dirty="0"/>
              <a:t>https://www.bilibili.com/video/BV1s79KYPEYm/</a:t>
            </a:r>
            <a:endParaRPr lang="en-US" altLang="zh-CN" sz="1400" b="1" dirty="0"/>
          </a:p>
          <a:p>
            <a:r>
              <a:rPr lang="zh-CN" altLang="en-US" sz="1400" b="1" dirty="0"/>
              <a:t>视频时间</a:t>
            </a:r>
            <a:r>
              <a:rPr lang="en-US" altLang="zh-CN" sz="1400" b="1" dirty="0"/>
              <a:t>:14:08</a:t>
            </a:r>
            <a:endParaRPr lang="zh-CN" altLang="en-US" sz="1400" b="1" dirty="0"/>
          </a:p>
        </p:txBody>
      </p:sp>
      <p:sp>
        <p:nvSpPr>
          <p:cNvPr id="43" name="文本框 42">
            <a:extLst>
              <a:ext uri="{FF2B5EF4-FFF2-40B4-BE49-F238E27FC236}">
                <a16:creationId xmlns:a16="http://schemas.microsoft.com/office/drawing/2014/main" id="{A59B3B47-1CF5-F6F0-4855-B8B5F042D35C}"/>
              </a:ext>
            </a:extLst>
          </p:cNvPr>
          <p:cNvSpPr txBox="1"/>
          <p:nvPr/>
        </p:nvSpPr>
        <p:spPr>
          <a:xfrm>
            <a:off x="0" y="4710433"/>
            <a:ext cx="7124468" cy="1200329"/>
          </a:xfrm>
          <a:prstGeom prst="rect">
            <a:avLst/>
          </a:prstGeom>
          <a:noFill/>
        </p:spPr>
        <p:txBody>
          <a:bodyPr wrap="square" rtlCol="0">
            <a:spAutoFit/>
          </a:bodyPr>
          <a:lstStyle/>
          <a:p>
            <a:r>
              <a:rPr lang="zh-CN" altLang="en-US" b="1" dirty="0"/>
              <a:t>在部分商用</a:t>
            </a:r>
            <a:r>
              <a:rPr lang="en-US" altLang="zh-CN" b="1" dirty="0"/>
              <a:t>LLM</a:t>
            </a:r>
            <a:r>
              <a:rPr lang="zh-CN" altLang="en-US" b="1" dirty="0"/>
              <a:t>框架中，框架甚至可以根据用户输入的信息历史，生成认识你是谁</a:t>
            </a:r>
            <a:r>
              <a:rPr lang="en-US" altLang="zh-CN" b="1" dirty="0"/>
              <a:t>, </a:t>
            </a:r>
            <a:r>
              <a:rPr lang="zh-CN" altLang="en-US" b="1" dirty="0"/>
              <a:t>你的研究兴趣是什么</a:t>
            </a:r>
            <a:r>
              <a:rPr lang="en-US" altLang="zh-CN" b="1" dirty="0"/>
              <a:t>, </a:t>
            </a:r>
            <a:r>
              <a:rPr lang="zh-CN" altLang="en-US" b="1" dirty="0"/>
              <a:t>你的回答偏好是什么的用户专属大模型。</a:t>
            </a:r>
            <a:endParaRPr lang="en-US" altLang="zh-CN" b="1" dirty="0"/>
          </a:p>
          <a:p>
            <a:r>
              <a:rPr lang="zh-CN" altLang="en-US" b="1" dirty="0"/>
              <a:t>而这种</a:t>
            </a:r>
            <a:r>
              <a:rPr lang="en-US" altLang="zh-CN" b="1" dirty="0"/>
              <a:t>”</a:t>
            </a:r>
            <a:r>
              <a:rPr lang="zh-CN" altLang="en-US" b="1" dirty="0"/>
              <a:t>记忆</a:t>
            </a:r>
            <a:r>
              <a:rPr lang="en-US" altLang="zh-CN" b="1" dirty="0"/>
              <a:t>”</a:t>
            </a:r>
            <a:r>
              <a:rPr lang="zh-CN" altLang="en-US" b="1" dirty="0"/>
              <a:t>实际上就是</a:t>
            </a:r>
            <a:r>
              <a:rPr lang="en-US" altLang="zh-CN" b="1" dirty="0"/>
              <a:t>prompt</a:t>
            </a:r>
            <a:r>
              <a:rPr lang="zh-CN" altLang="en-US" b="1" dirty="0"/>
              <a:t>做到的。</a:t>
            </a:r>
            <a:endParaRPr lang="en-US" altLang="zh-CN" b="1" dirty="0"/>
          </a:p>
        </p:txBody>
      </p:sp>
    </p:spTree>
    <p:extLst>
      <p:ext uri="{BB962C8B-B14F-4D97-AF65-F5344CB8AC3E}">
        <p14:creationId xmlns:p14="http://schemas.microsoft.com/office/powerpoint/2010/main" val="10613733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7525ECC4-C58F-A672-A723-9E52C0E07FAD}"/>
              </a:ext>
            </a:extLst>
          </p:cNvPr>
          <p:cNvSpPr/>
          <p:nvPr/>
        </p:nvSpPr>
        <p:spPr>
          <a:xfrm>
            <a:off x="211163" y="1718721"/>
            <a:ext cx="5780062" cy="3310480"/>
          </a:xfrm>
          <a:prstGeom prst="rect">
            <a:avLst/>
          </a:prstGeom>
          <a:noFill/>
          <a:ln w="38100">
            <a:solidFill>
              <a:schemeClr val="accent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a:extLst>
              <a:ext uri="{FF2B5EF4-FFF2-40B4-BE49-F238E27FC236}">
                <a16:creationId xmlns:a16="http://schemas.microsoft.com/office/drawing/2014/main" id="{638B36D6-C90D-0A40-A28E-3BBA9116D50D}"/>
              </a:ext>
            </a:extLst>
          </p:cNvPr>
          <p:cNvSpPr txBox="1"/>
          <p:nvPr/>
        </p:nvSpPr>
        <p:spPr>
          <a:xfrm>
            <a:off x="-69669" y="0"/>
            <a:ext cx="12435840" cy="461665"/>
          </a:xfrm>
          <a:prstGeom prst="rect">
            <a:avLst/>
          </a:prstGeom>
          <a:noFill/>
        </p:spPr>
        <p:txBody>
          <a:bodyPr wrap="square" rtlCol="0">
            <a:spAutoFit/>
          </a:bodyPr>
          <a:lstStyle/>
          <a:p>
            <a:r>
              <a:rPr lang="en-US" altLang="zh-CN" sz="2400" b="1" dirty="0"/>
              <a:t>Question2: </a:t>
            </a:r>
            <a:r>
              <a:rPr lang="zh-CN" altLang="en-US" sz="2400" b="1" dirty="0"/>
              <a:t>大模型得了</a:t>
            </a:r>
            <a:r>
              <a:rPr lang="en-US" altLang="zh-CN" sz="2400" b="1" dirty="0"/>
              <a:t>MVP</a:t>
            </a:r>
            <a:r>
              <a:rPr lang="zh-CN" altLang="en-US" sz="2400" b="1" dirty="0"/>
              <a:t>，你尝试半天</a:t>
            </a:r>
            <a:r>
              <a:rPr lang="en-US" altLang="zh-CN" sz="2400" b="1" dirty="0"/>
              <a:t>Prompt</a:t>
            </a:r>
            <a:r>
              <a:rPr lang="zh-CN" altLang="en-US" sz="2400" b="1" dirty="0"/>
              <a:t>就是躺赢狗</a:t>
            </a:r>
            <a:endParaRPr lang="en-US" altLang="zh-CN" sz="2400" b="1" dirty="0"/>
          </a:p>
        </p:txBody>
      </p:sp>
      <p:sp>
        <p:nvSpPr>
          <p:cNvPr id="7" name="文本框 6">
            <a:extLst>
              <a:ext uri="{FF2B5EF4-FFF2-40B4-BE49-F238E27FC236}">
                <a16:creationId xmlns:a16="http://schemas.microsoft.com/office/drawing/2014/main" id="{BB134B1A-E73A-00EC-2FCD-0AAD3E2EFDF3}"/>
              </a:ext>
            </a:extLst>
          </p:cNvPr>
          <p:cNvSpPr txBox="1"/>
          <p:nvPr/>
        </p:nvSpPr>
        <p:spPr>
          <a:xfrm>
            <a:off x="0" y="460305"/>
            <a:ext cx="12192000" cy="1015663"/>
          </a:xfrm>
          <a:prstGeom prst="rect">
            <a:avLst/>
          </a:prstGeom>
          <a:noFill/>
        </p:spPr>
        <p:txBody>
          <a:bodyPr wrap="square" rtlCol="0">
            <a:spAutoFit/>
          </a:bodyPr>
          <a:lstStyle/>
          <a:p>
            <a:r>
              <a:rPr lang="zh-CN" altLang="en-US" sz="2000" b="1" dirty="0"/>
              <a:t>起初，我认为</a:t>
            </a:r>
            <a:r>
              <a:rPr lang="en-US" altLang="zh-CN" sz="2000" b="1" dirty="0"/>
              <a:t>prompt</a:t>
            </a:r>
            <a:r>
              <a:rPr lang="zh-CN" altLang="en-US" sz="2000" b="1" dirty="0"/>
              <a:t>的重要性非常有限。</a:t>
            </a:r>
            <a:endParaRPr lang="en-US" altLang="zh-CN" sz="2000" b="1" dirty="0"/>
          </a:p>
          <a:p>
            <a:r>
              <a:rPr lang="zh-CN" altLang="en-US" sz="2000" b="1" dirty="0"/>
              <a:t>就几个文字能有什么关键作用？不都是</a:t>
            </a:r>
            <a:r>
              <a:rPr lang="en-US" altLang="zh-CN" sz="2000" b="1" dirty="0"/>
              <a:t>LLM</a:t>
            </a:r>
            <a:r>
              <a:rPr lang="zh-CN" altLang="en-US" sz="2000" b="1" dirty="0"/>
              <a:t>研究人员在模型上的努力研究才让你用自然语言产生这么专业的结果吗？</a:t>
            </a:r>
            <a:endParaRPr lang="en-US" altLang="zh-CN" sz="2000" b="1" dirty="0"/>
          </a:p>
        </p:txBody>
      </p:sp>
      <p:sp>
        <p:nvSpPr>
          <p:cNvPr id="40" name="文本框 39">
            <a:extLst>
              <a:ext uri="{FF2B5EF4-FFF2-40B4-BE49-F238E27FC236}">
                <a16:creationId xmlns:a16="http://schemas.microsoft.com/office/drawing/2014/main" id="{1F881FA1-7E18-C378-422B-3FB4BC6BE6CE}"/>
              </a:ext>
            </a:extLst>
          </p:cNvPr>
          <p:cNvSpPr txBox="1"/>
          <p:nvPr/>
        </p:nvSpPr>
        <p:spPr>
          <a:xfrm>
            <a:off x="0" y="5115133"/>
            <a:ext cx="12192000" cy="1015663"/>
          </a:xfrm>
          <a:prstGeom prst="rect">
            <a:avLst/>
          </a:prstGeom>
          <a:noFill/>
        </p:spPr>
        <p:txBody>
          <a:bodyPr wrap="square" rtlCol="0">
            <a:spAutoFit/>
          </a:bodyPr>
          <a:lstStyle/>
          <a:p>
            <a:r>
              <a:rPr lang="zh-CN" altLang="en-US" sz="2000" b="1" i="0" dirty="0">
                <a:solidFill>
                  <a:srgbClr val="262626"/>
                </a:solidFill>
                <a:effectLst/>
                <a:latin typeface="-apple-system"/>
              </a:rPr>
              <a:t>在研究端，围绕</a:t>
            </a:r>
            <a:r>
              <a:rPr lang="en-US" altLang="zh-CN" sz="2000" b="1" i="0" dirty="0">
                <a:solidFill>
                  <a:srgbClr val="262626"/>
                </a:solidFill>
                <a:effectLst/>
                <a:latin typeface="-apple-system"/>
              </a:rPr>
              <a:t>prompt</a:t>
            </a:r>
            <a:r>
              <a:rPr lang="zh-CN" altLang="en-US" sz="2000" b="1" i="0" dirty="0">
                <a:solidFill>
                  <a:srgbClr val="262626"/>
                </a:solidFill>
                <a:effectLst/>
                <a:latin typeface="-apple-system"/>
              </a:rPr>
              <a:t>的讨论从未间断。</a:t>
            </a:r>
            <a:r>
              <a:rPr lang="en-US" altLang="zh-CN" sz="2000" b="1" i="0" dirty="0">
                <a:solidFill>
                  <a:srgbClr val="262626"/>
                </a:solidFill>
                <a:effectLst/>
                <a:latin typeface="-apple-system"/>
              </a:rPr>
              <a:t>prompt</a:t>
            </a:r>
            <a:r>
              <a:rPr lang="zh-CN" altLang="en-US" sz="2000" b="1" i="0" dirty="0">
                <a:solidFill>
                  <a:srgbClr val="262626"/>
                </a:solidFill>
                <a:effectLst/>
                <a:latin typeface="-apple-system"/>
              </a:rPr>
              <a:t>的问题一直是相当火热的研究方向。不同领域的专家通过不断实验和验证，发现</a:t>
            </a:r>
            <a:r>
              <a:rPr lang="en-US" altLang="zh-CN" sz="2000" b="1" i="0" dirty="0">
                <a:solidFill>
                  <a:srgbClr val="262626"/>
                </a:solidFill>
                <a:effectLst/>
                <a:latin typeface="-apple-system"/>
              </a:rPr>
              <a:t>prompt</a:t>
            </a:r>
            <a:r>
              <a:rPr lang="zh-CN" altLang="en-US" sz="2000" b="1" i="0" dirty="0">
                <a:solidFill>
                  <a:srgbClr val="262626"/>
                </a:solidFill>
                <a:effectLst/>
                <a:latin typeface="-apple-system"/>
              </a:rPr>
              <a:t>不仅仅是简单的指令，而是影响模型输出质量和方向的关键因素。</a:t>
            </a:r>
            <a:endParaRPr lang="en-US" altLang="zh-CN" sz="2000" b="1" i="0" dirty="0">
              <a:solidFill>
                <a:srgbClr val="262626"/>
              </a:solidFill>
              <a:effectLst/>
              <a:latin typeface="-apple-system"/>
            </a:endParaRPr>
          </a:p>
          <a:p>
            <a:r>
              <a:rPr lang="zh-CN" altLang="en-US" sz="2000" b="1" i="0" dirty="0">
                <a:solidFill>
                  <a:srgbClr val="262626"/>
                </a:solidFill>
                <a:effectLst/>
                <a:highlight>
                  <a:srgbClr val="FFFF00"/>
                </a:highlight>
                <a:latin typeface="-apple-system"/>
              </a:rPr>
              <a:t>可以预见，</a:t>
            </a:r>
            <a:r>
              <a:rPr lang="en-US" altLang="zh-CN" sz="2000" b="1" i="0" dirty="0">
                <a:solidFill>
                  <a:srgbClr val="262626"/>
                </a:solidFill>
                <a:effectLst/>
                <a:highlight>
                  <a:srgbClr val="FFFF00"/>
                </a:highlight>
                <a:latin typeface="-apple-system"/>
              </a:rPr>
              <a:t>prompt</a:t>
            </a:r>
            <a:r>
              <a:rPr lang="zh-CN" altLang="en-US" sz="2000" b="1" i="0" dirty="0">
                <a:solidFill>
                  <a:srgbClr val="262626"/>
                </a:solidFill>
                <a:effectLst/>
                <a:highlight>
                  <a:srgbClr val="FFFF00"/>
                </a:highlight>
                <a:latin typeface="-apple-system"/>
              </a:rPr>
              <a:t>研究的深入将为未来的</a:t>
            </a:r>
            <a:r>
              <a:rPr lang="en-US" altLang="zh-CN" sz="2000" b="1" i="0" dirty="0">
                <a:solidFill>
                  <a:srgbClr val="262626"/>
                </a:solidFill>
                <a:effectLst/>
                <a:highlight>
                  <a:srgbClr val="FFFF00"/>
                </a:highlight>
                <a:latin typeface="-apple-system"/>
              </a:rPr>
              <a:t>LLM</a:t>
            </a:r>
            <a:r>
              <a:rPr lang="zh-CN" altLang="en-US" sz="2000" b="1" i="0" dirty="0">
                <a:solidFill>
                  <a:srgbClr val="262626"/>
                </a:solidFill>
                <a:effectLst/>
                <a:highlight>
                  <a:srgbClr val="FFFF00"/>
                </a:highlight>
                <a:latin typeface="-apple-system"/>
              </a:rPr>
              <a:t>应用开辟更多可能性。</a:t>
            </a:r>
            <a:endParaRPr lang="en-US" altLang="zh-CN" sz="2000" b="1" i="0" dirty="0">
              <a:solidFill>
                <a:srgbClr val="262626"/>
              </a:solidFill>
              <a:effectLst/>
              <a:highlight>
                <a:srgbClr val="FFFF00"/>
              </a:highlight>
              <a:latin typeface="-apple-system"/>
            </a:endParaRPr>
          </a:p>
        </p:txBody>
      </p:sp>
      <p:pic>
        <p:nvPicPr>
          <p:cNvPr id="4" name="图片 3">
            <a:extLst>
              <a:ext uri="{FF2B5EF4-FFF2-40B4-BE49-F238E27FC236}">
                <a16:creationId xmlns:a16="http://schemas.microsoft.com/office/drawing/2014/main" id="{8E391869-7ACD-26BE-0758-5B825E83C06E}"/>
              </a:ext>
            </a:extLst>
          </p:cNvPr>
          <p:cNvPicPr>
            <a:picLocks noChangeAspect="1"/>
          </p:cNvPicPr>
          <p:nvPr/>
        </p:nvPicPr>
        <p:blipFill>
          <a:blip r:embed="rId3"/>
          <a:stretch>
            <a:fillRect/>
          </a:stretch>
        </p:blipFill>
        <p:spPr>
          <a:xfrm>
            <a:off x="247495" y="1769707"/>
            <a:ext cx="5707398" cy="3175854"/>
          </a:xfrm>
          <a:prstGeom prst="rect">
            <a:avLst/>
          </a:prstGeom>
        </p:spPr>
      </p:pic>
      <p:pic>
        <p:nvPicPr>
          <p:cNvPr id="6" name="图片 5">
            <a:extLst>
              <a:ext uri="{FF2B5EF4-FFF2-40B4-BE49-F238E27FC236}">
                <a16:creationId xmlns:a16="http://schemas.microsoft.com/office/drawing/2014/main" id="{180AAD0C-407C-66E7-0022-5B2DC2924417}"/>
              </a:ext>
            </a:extLst>
          </p:cNvPr>
          <p:cNvPicPr>
            <a:picLocks noChangeAspect="1"/>
          </p:cNvPicPr>
          <p:nvPr/>
        </p:nvPicPr>
        <p:blipFill>
          <a:blip r:embed="rId4"/>
          <a:stretch>
            <a:fillRect/>
          </a:stretch>
        </p:blipFill>
        <p:spPr>
          <a:xfrm>
            <a:off x="6234364" y="1786034"/>
            <a:ext cx="5712887" cy="3175854"/>
          </a:xfrm>
          <a:prstGeom prst="rect">
            <a:avLst/>
          </a:prstGeom>
        </p:spPr>
      </p:pic>
      <p:sp>
        <p:nvSpPr>
          <p:cNvPr id="9" name="矩形 8">
            <a:extLst>
              <a:ext uri="{FF2B5EF4-FFF2-40B4-BE49-F238E27FC236}">
                <a16:creationId xmlns:a16="http://schemas.microsoft.com/office/drawing/2014/main" id="{EE6CB418-367A-3413-3CDC-12B44A0DA2D4}"/>
              </a:ext>
            </a:extLst>
          </p:cNvPr>
          <p:cNvSpPr/>
          <p:nvPr/>
        </p:nvSpPr>
        <p:spPr>
          <a:xfrm>
            <a:off x="6200777" y="1718722"/>
            <a:ext cx="5780062" cy="3310480"/>
          </a:xfrm>
          <a:prstGeom prst="rect">
            <a:avLst/>
          </a:prstGeom>
          <a:noFill/>
          <a:ln w="38100">
            <a:solidFill>
              <a:schemeClr val="accent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圆角 9">
            <a:extLst>
              <a:ext uri="{FF2B5EF4-FFF2-40B4-BE49-F238E27FC236}">
                <a16:creationId xmlns:a16="http://schemas.microsoft.com/office/drawing/2014/main" id="{37D8D009-2B70-1010-68C2-F34920F04880}"/>
              </a:ext>
            </a:extLst>
          </p:cNvPr>
          <p:cNvSpPr/>
          <p:nvPr/>
        </p:nvSpPr>
        <p:spPr>
          <a:xfrm>
            <a:off x="211161" y="1482490"/>
            <a:ext cx="11769676" cy="260378"/>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中山大学</a:t>
            </a:r>
            <a:r>
              <a:rPr lang="en-US" altLang="zh-CN" sz="1600" b="1" dirty="0">
                <a:solidFill>
                  <a:schemeClr val="tx1"/>
                </a:solidFill>
              </a:rPr>
              <a:t>-</a:t>
            </a:r>
            <a:r>
              <a:rPr lang="zh-CN" altLang="en-US" sz="1600" b="1" dirty="0">
                <a:solidFill>
                  <a:schemeClr val="tx1"/>
                </a:solidFill>
              </a:rPr>
              <a:t>操晓春团队</a:t>
            </a:r>
            <a:r>
              <a:rPr lang="en-US" altLang="zh-CN" sz="1600" b="1" dirty="0">
                <a:solidFill>
                  <a:schemeClr val="tx1"/>
                </a:solidFill>
              </a:rPr>
              <a:t>-</a:t>
            </a:r>
            <a:r>
              <a:rPr lang="zh-CN" altLang="en-US" sz="1600" b="1" dirty="0">
                <a:solidFill>
                  <a:schemeClr val="tx1"/>
                </a:solidFill>
              </a:rPr>
              <a:t>生成式内容攻防与识别</a:t>
            </a:r>
            <a:endParaRPr lang="en-US" altLang="zh-CN" sz="1600" b="1" dirty="0">
              <a:solidFill>
                <a:schemeClr val="tx1"/>
              </a:solidFill>
            </a:endParaRPr>
          </a:p>
        </p:txBody>
      </p:sp>
    </p:spTree>
    <p:extLst>
      <p:ext uri="{BB962C8B-B14F-4D97-AF65-F5344CB8AC3E}">
        <p14:creationId xmlns:p14="http://schemas.microsoft.com/office/powerpoint/2010/main" val="2325421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97731-057A-AC05-311B-696B7158D3BD}"/>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B0F102E2-6D23-BFAA-4E05-479D5AF35D20}"/>
              </a:ext>
            </a:extLst>
          </p:cNvPr>
          <p:cNvSpPr txBox="1"/>
          <p:nvPr/>
        </p:nvSpPr>
        <p:spPr>
          <a:xfrm>
            <a:off x="0" y="0"/>
            <a:ext cx="10710817" cy="830997"/>
          </a:xfrm>
          <a:prstGeom prst="rect">
            <a:avLst/>
          </a:prstGeom>
          <a:noFill/>
        </p:spPr>
        <p:txBody>
          <a:bodyPr wrap="none" rtlCol="0">
            <a:spAutoFit/>
          </a:bodyPr>
          <a:lstStyle/>
          <a:p>
            <a:r>
              <a:rPr lang="zh-CN" altLang="en-US" sz="2400" dirty="0">
                <a:latin typeface="Times New Roman" panose="02020603050405020304" pitchFamily="18" charset="0"/>
                <a:ea typeface="新宋体" panose="02010609030101010101" pitchFamily="49" charset="-122"/>
              </a:rPr>
              <a:t>数据集来自</a:t>
            </a:r>
            <a:r>
              <a:rPr lang="en-US" altLang="zh-CN" sz="2400" dirty="0" err="1">
                <a:latin typeface="Times New Roman" panose="02020603050405020304" pitchFamily="18" charset="0"/>
                <a:ea typeface="新宋体" panose="02010609030101010101" pitchFamily="49" charset="-122"/>
              </a:rPr>
              <a:t>kaggle</a:t>
            </a:r>
            <a:r>
              <a:rPr lang="en-US" altLang="zh-CN" sz="2400" dirty="0">
                <a:latin typeface="Times New Roman" panose="02020603050405020304" pitchFamily="18" charset="0"/>
                <a:ea typeface="新宋体" panose="02010609030101010101" pitchFamily="49" charset="-122"/>
              </a:rPr>
              <a:t>: </a:t>
            </a:r>
            <a:r>
              <a:rPr lang="en-US" altLang="zh-CN" sz="2400" dirty="0">
                <a:latin typeface="Times New Roman" panose="02020603050405020304" pitchFamily="18" charset="0"/>
                <a:ea typeface="新宋体" panose="02010609030101010101" pitchFamily="49" charset="-122"/>
                <a:hlinkClick r:id="rId12"/>
              </a:rPr>
              <a:t>https://www.kaggle.com/competitions/ml-2025-spring-hw-2/data</a:t>
            </a:r>
            <a:endParaRPr lang="en-US" altLang="zh-CN" sz="2400" dirty="0">
              <a:latin typeface="Times New Roman" panose="02020603050405020304" pitchFamily="18" charset="0"/>
              <a:ea typeface="新宋体" panose="02010609030101010101" pitchFamily="49" charset="-122"/>
            </a:endParaRPr>
          </a:p>
          <a:p>
            <a:r>
              <a:rPr lang="zh-CN" altLang="en-US" sz="2400" b="1" dirty="0">
                <a:latin typeface="Times New Roman" panose="02020603050405020304" pitchFamily="18" charset="0"/>
                <a:ea typeface="新宋体" panose="02010609030101010101" pitchFamily="49" charset="-122"/>
              </a:rPr>
              <a:t>数据集特征介绍</a:t>
            </a:r>
            <a:r>
              <a:rPr lang="en-US" altLang="zh-CN" sz="2400" b="1" dirty="0">
                <a:latin typeface="Times New Roman" panose="02020603050405020304" pitchFamily="18" charset="0"/>
                <a:ea typeface="新宋体" panose="02010609030101010101" pitchFamily="49" charset="-122"/>
              </a:rPr>
              <a:t>(0.1) – </a:t>
            </a:r>
            <a:r>
              <a:rPr lang="zh-CN" altLang="en-US" sz="2400" b="1" dirty="0">
                <a:latin typeface="Times New Roman" panose="02020603050405020304" pitchFamily="18" charset="0"/>
                <a:ea typeface="新宋体" panose="02010609030101010101" pitchFamily="49" charset="-122"/>
              </a:rPr>
              <a:t>数据集背景与 </a:t>
            </a:r>
            <a:r>
              <a:rPr lang="en-US" altLang="zh-CN" sz="2400" b="1" dirty="0">
                <a:latin typeface="Times New Roman" panose="02020603050405020304" pitchFamily="18" charset="0"/>
                <a:ea typeface="新宋体" panose="02010609030101010101" pitchFamily="49" charset="-122"/>
              </a:rPr>
              <a:t>Kaggle </a:t>
            </a:r>
            <a:r>
              <a:rPr lang="zh-CN" altLang="en-US" sz="2400" b="1" dirty="0">
                <a:latin typeface="Times New Roman" panose="02020603050405020304" pitchFamily="18" charset="0"/>
                <a:ea typeface="新宋体" panose="02010609030101010101" pitchFamily="49" charset="-122"/>
              </a:rPr>
              <a:t>平台</a:t>
            </a:r>
          </a:p>
        </p:txBody>
      </p:sp>
      <p:pic>
        <p:nvPicPr>
          <p:cNvPr id="3" name="图片 2">
            <a:extLst>
              <a:ext uri="{FF2B5EF4-FFF2-40B4-BE49-F238E27FC236}">
                <a16:creationId xmlns:a16="http://schemas.microsoft.com/office/drawing/2014/main" id="{4E8244DC-55E3-3263-0D56-47F37B2F873D}"/>
              </a:ext>
            </a:extLst>
          </p:cNvPr>
          <p:cNvPicPr>
            <a:picLocks noChangeAspect="1"/>
          </p:cNvPicPr>
          <p:nvPr/>
        </p:nvPicPr>
        <p:blipFill>
          <a:blip r:embed="rId13"/>
          <a:stretch>
            <a:fillRect/>
          </a:stretch>
        </p:blipFill>
        <p:spPr>
          <a:xfrm>
            <a:off x="0" y="830997"/>
            <a:ext cx="8619202" cy="5480137"/>
          </a:xfrm>
          <a:prstGeom prst="rect">
            <a:avLst/>
          </a:prstGeom>
        </p:spPr>
      </p:pic>
      <p:grpSp>
        <p:nvGrpSpPr>
          <p:cNvPr id="7" name="组合 6">
            <a:extLst>
              <a:ext uri="{FF2B5EF4-FFF2-40B4-BE49-F238E27FC236}">
                <a16:creationId xmlns:a16="http://schemas.microsoft.com/office/drawing/2014/main" id="{6A6D630D-B4AC-F3A7-36FF-9D2B31EEE806}"/>
              </a:ext>
            </a:extLst>
          </p:cNvPr>
          <p:cNvGrpSpPr/>
          <p:nvPr/>
        </p:nvGrpSpPr>
        <p:grpSpPr>
          <a:xfrm>
            <a:off x="8544750" y="541865"/>
            <a:ext cx="3541205" cy="1446550"/>
            <a:chOff x="383100" y="2196382"/>
            <a:chExt cx="3541205" cy="1446550"/>
          </a:xfrm>
        </p:grpSpPr>
        <p:sp>
          <p:nvSpPr>
            <p:cNvPr id="18" name="1">
              <a:extLst>
                <a:ext uri="{FF2B5EF4-FFF2-40B4-BE49-F238E27FC236}">
                  <a16:creationId xmlns:a16="http://schemas.microsoft.com/office/drawing/2014/main" id="{C4D726A9-E37F-14EA-6952-B961A6EAA96A}"/>
                </a:ext>
              </a:extLst>
            </p:cNvPr>
            <p:cNvSpPr/>
            <p:nvPr>
              <p:custDataLst>
                <p:tags r:id="rId7"/>
              </p:custDataLst>
            </p:nvPr>
          </p:nvSpPr>
          <p:spPr>
            <a:xfrm>
              <a:off x="889806" y="2538080"/>
              <a:ext cx="3021057" cy="855487"/>
            </a:xfrm>
            <a:prstGeom prst="rect">
              <a:avLst/>
            </a:prstGeom>
            <a:solidFill>
              <a:schemeClr val="accent1">
                <a:lumMod val="20000"/>
                <a:lumOff val="80000"/>
                <a:alpha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Body-1">
              <a:extLst>
                <a:ext uri="{FF2B5EF4-FFF2-40B4-BE49-F238E27FC236}">
                  <a16:creationId xmlns:a16="http://schemas.microsoft.com/office/drawing/2014/main" id="{B1614B62-E00C-15BE-0215-8ADB29FEB9A5}"/>
                </a:ext>
              </a:extLst>
            </p:cNvPr>
            <p:cNvSpPr>
              <a:spLocks/>
            </p:cNvSpPr>
            <p:nvPr>
              <p:custDataLst>
                <p:tags r:id="rId8"/>
              </p:custDataLst>
            </p:nvPr>
          </p:nvSpPr>
          <p:spPr>
            <a:xfrm>
              <a:off x="1119427" y="2666460"/>
              <a:ext cx="2804878" cy="598726"/>
            </a:xfrm>
            <a:prstGeom prst="rect">
              <a:avLst/>
            </a:prstGeom>
            <a:no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3765">
                <a:lnSpc>
                  <a:spcPct val="120000"/>
                </a:lnSpc>
                <a:buSzPct val="100000"/>
                <a:defRPr/>
              </a:pPr>
              <a:r>
                <a:rPr lang="en-US" altLang="zh-CN" sz="1400" b="1" dirty="0">
                  <a:solidFill>
                    <a:schemeClr val="tx1"/>
                  </a:solidFill>
                  <a:latin typeface="Times New Roman" panose="02020603050405020304" pitchFamily="18" charset="0"/>
                  <a:ea typeface="新宋体" panose="02010609030101010101" pitchFamily="49" charset="-122"/>
                </a:rPr>
                <a:t>T</a:t>
              </a:r>
              <a:r>
                <a:rPr kumimoji="0" lang="en-US" altLang="zh-CN" sz="1400" b="1" i="0" u="none" strike="noStrike" kern="1200" cap="none" spc="0" normalizeH="0" baseline="0" noProof="0" dirty="0">
                  <a:ln>
                    <a:noFill/>
                  </a:ln>
                  <a:solidFill>
                    <a:schemeClr val="tx1"/>
                  </a:solidFill>
                  <a:effectLst/>
                  <a:uLnTx/>
                  <a:uFillTx/>
                  <a:latin typeface="Times New Roman" panose="02020603050405020304" pitchFamily="18" charset="0"/>
                  <a:ea typeface="新宋体" panose="02010609030101010101" pitchFamily="49" charset="-122"/>
                </a:rPr>
                <a:t>rain</a:t>
              </a:r>
              <a:r>
                <a:rPr kumimoji="0" lang="zh-CN" altLang="en-US" sz="1400" b="1" i="0" u="none" strike="noStrike" kern="1200" cap="none" spc="0" normalizeH="0" baseline="0" noProof="0" dirty="0">
                  <a:ln>
                    <a:noFill/>
                  </a:ln>
                  <a:solidFill>
                    <a:schemeClr val="tx1"/>
                  </a:solidFill>
                  <a:effectLst/>
                  <a:uLnTx/>
                  <a:uFillTx/>
                  <a:latin typeface="Times New Roman" panose="02020603050405020304" pitchFamily="18" charset="0"/>
                  <a:ea typeface="新宋体" panose="02010609030101010101" pitchFamily="49" charset="-122"/>
                </a:rPr>
                <a:t>：</a:t>
              </a:r>
              <a:endParaRPr kumimoji="0" lang="en-US" altLang="zh-CN" sz="1400" b="1" i="0" u="none" strike="noStrike" kern="1200" cap="none" spc="0" normalizeH="0" baseline="0" noProof="0" dirty="0">
                <a:ln>
                  <a:noFill/>
                </a:ln>
                <a:solidFill>
                  <a:schemeClr val="tx1"/>
                </a:solidFill>
                <a:effectLst/>
                <a:uLnTx/>
                <a:uFillTx/>
                <a:latin typeface="Times New Roman" panose="02020603050405020304" pitchFamily="18" charset="0"/>
                <a:ea typeface="新宋体" panose="02010609030101010101" pitchFamily="49" charset="-122"/>
              </a:endParaRPr>
            </a:p>
            <a:p>
              <a:pPr defTabSz="913765">
                <a:lnSpc>
                  <a:spcPct val="120000"/>
                </a:lnSpc>
                <a:buSzPct val="100000"/>
                <a:defRPr/>
              </a:pPr>
              <a:r>
                <a:rPr kumimoji="0" lang="zh-CN" altLang="en-US" sz="1400" b="0" i="0" u="none" strike="noStrike" kern="1200" cap="none" spc="0" normalizeH="0" baseline="0" noProof="0" dirty="0">
                  <a:ln>
                    <a:noFill/>
                  </a:ln>
                  <a:solidFill>
                    <a:schemeClr val="tx1"/>
                  </a:solidFill>
                  <a:effectLst/>
                  <a:uLnTx/>
                  <a:uFillTx/>
                  <a:latin typeface="Times New Roman" panose="02020603050405020304" pitchFamily="18" charset="0"/>
                  <a:ea typeface="新宋体" panose="02010609030101010101" pitchFamily="49" charset="-122"/>
                </a:rPr>
                <a:t>交给算法训练，产生一个模型</a:t>
              </a:r>
              <a:endParaRPr kumimoji="0" lang="en-GB" altLang="zh-CN" sz="1400" b="0" i="0" u="none" strike="noStrike" kern="1200" cap="none" spc="0" normalizeH="0" baseline="0" noProof="0" dirty="0">
                <a:ln>
                  <a:noFill/>
                </a:ln>
                <a:solidFill>
                  <a:schemeClr val="tx1"/>
                </a:solidFill>
                <a:effectLst/>
                <a:uLnTx/>
                <a:uFillTx/>
                <a:latin typeface="Times New Roman" panose="02020603050405020304" pitchFamily="18" charset="0"/>
                <a:ea typeface="新宋体" panose="02010609030101010101" pitchFamily="49" charset="-122"/>
              </a:endParaRPr>
            </a:p>
          </p:txBody>
        </p:sp>
        <p:sp>
          <p:nvSpPr>
            <p:cNvPr id="20" name="Index-1">
              <a:extLst>
                <a:ext uri="{FF2B5EF4-FFF2-40B4-BE49-F238E27FC236}">
                  <a16:creationId xmlns:a16="http://schemas.microsoft.com/office/drawing/2014/main" id="{A3444EB8-5420-D8EF-09A4-3B139B28996F}"/>
                </a:ext>
              </a:extLst>
            </p:cNvPr>
            <p:cNvSpPr txBox="1"/>
            <p:nvPr>
              <p:custDataLst>
                <p:tags r:id="rId9"/>
              </p:custDataLst>
            </p:nvPr>
          </p:nvSpPr>
          <p:spPr>
            <a:xfrm>
              <a:off x="383100" y="2196382"/>
              <a:ext cx="748923" cy="1446550"/>
            </a:xfrm>
            <a:prstGeom prst="rect">
              <a:avLst/>
            </a:prstGeom>
            <a:noFill/>
            <a:ln>
              <a:noFill/>
            </a:ln>
            <a:effectLst/>
          </p:spPr>
          <p:txBody>
            <a:bodyPr wrap="none" rtlCol="0">
              <a:spAutoFit/>
            </a:bodyPr>
            <a:lstStyle/>
            <a:p>
              <a:pPr algn="ctr"/>
              <a:r>
                <a:rPr lang="en-US" altLang="zh-CN" sz="8800" b="1" dirty="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latin typeface="+mj-lt"/>
                  <a:ea typeface="+mj-ea"/>
                </a:rPr>
                <a:t>1</a:t>
              </a:r>
              <a:endParaRPr lang="zh-CN" altLang="en-US" sz="9400" b="1" dirty="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latin typeface="+mj-lt"/>
                <a:ea typeface="+mj-ea"/>
              </a:endParaRPr>
            </a:p>
          </p:txBody>
        </p:sp>
      </p:grpSp>
      <p:grpSp>
        <p:nvGrpSpPr>
          <p:cNvPr id="9" name="组合 8">
            <a:extLst>
              <a:ext uri="{FF2B5EF4-FFF2-40B4-BE49-F238E27FC236}">
                <a16:creationId xmlns:a16="http://schemas.microsoft.com/office/drawing/2014/main" id="{C60937F1-9C96-727D-404D-2557F7467A42}"/>
              </a:ext>
            </a:extLst>
          </p:cNvPr>
          <p:cNvGrpSpPr/>
          <p:nvPr/>
        </p:nvGrpSpPr>
        <p:grpSpPr>
          <a:xfrm>
            <a:off x="8554336" y="1631914"/>
            <a:ext cx="3531619" cy="1569660"/>
            <a:chOff x="4328409" y="2180993"/>
            <a:chExt cx="3531619" cy="1569660"/>
          </a:xfrm>
        </p:grpSpPr>
        <p:sp>
          <p:nvSpPr>
            <p:cNvPr id="15" name="2">
              <a:extLst>
                <a:ext uri="{FF2B5EF4-FFF2-40B4-BE49-F238E27FC236}">
                  <a16:creationId xmlns:a16="http://schemas.microsoft.com/office/drawing/2014/main" id="{DC9A7602-CDA2-F598-CB94-7552D9942823}"/>
                </a:ext>
              </a:extLst>
            </p:cNvPr>
            <p:cNvSpPr/>
            <p:nvPr>
              <p:custDataLst>
                <p:tags r:id="rId4"/>
              </p:custDataLst>
            </p:nvPr>
          </p:nvSpPr>
          <p:spPr>
            <a:xfrm>
              <a:off x="4490923" y="2530141"/>
              <a:ext cx="3369105" cy="1051083"/>
            </a:xfrm>
            <a:custGeom>
              <a:avLst/>
              <a:gdLst>
                <a:gd name="connsiteX0" fmla="*/ 0 w 2258187"/>
                <a:gd name="connsiteY0" fmla="*/ 0 h 855487"/>
                <a:gd name="connsiteX1" fmla="*/ 2258187 w 2258187"/>
                <a:gd name="connsiteY1" fmla="*/ 0 h 855487"/>
                <a:gd name="connsiteX2" fmla="*/ 2258187 w 2258187"/>
                <a:gd name="connsiteY2" fmla="*/ 855487 h 855487"/>
                <a:gd name="connsiteX3" fmla="*/ 0 w 2258187"/>
                <a:gd name="connsiteY3" fmla="*/ 855487 h 855487"/>
                <a:gd name="connsiteX4" fmla="*/ 0 w 2258187"/>
                <a:gd name="connsiteY4" fmla="*/ 0 h 855487"/>
                <a:gd name="connsiteX0" fmla="*/ 120650 w 2378837"/>
                <a:gd name="connsiteY0" fmla="*/ 0 h 855487"/>
                <a:gd name="connsiteX1" fmla="*/ 2378837 w 2378837"/>
                <a:gd name="connsiteY1" fmla="*/ 0 h 855487"/>
                <a:gd name="connsiteX2" fmla="*/ 2378837 w 2378837"/>
                <a:gd name="connsiteY2" fmla="*/ 855487 h 855487"/>
                <a:gd name="connsiteX3" fmla="*/ 0 w 2378837"/>
                <a:gd name="connsiteY3" fmla="*/ 836437 h 855487"/>
                <a:gd name="connsiteX4" fmla="*/ 120650 w 2378837"/>
                <a:gd name="connsiteY4" fmla="*/ 0 h 855487"/>
                <a:gd name="connsiteX0" fmla="*/ 419100 w 2378837"/>
                <a:gd name="connsiteY0" fmla="*/ 6350 h 855487"/>
                <a:gd name="connsiteX1" fmla="*/ 2378837 w 2378837"/>
                <a:gd name="connsiteY1" fmla="*/ 0 h 855487"/>
                <a:gd name="connsiteX2" fmla="*/ 2378837 w 2378837"/>
                <a:gd name="connsiteY2" fmla="*/ 855487 h 855487"/>
                <a:gd name="connsiteX3" fmla="*/ 0 w 2378837"/>
                <a:gd name="connsiteY3" fmla="*/ 836437 h 855487"/>
                <a:gd name="connsiteX4" fmla="*/ 419100 w 2378837"/>
                <a:gd name="connsiteY4" fmla="*/ 6350 h 855487"/>
                <a:gd name="connsiteX0" fmla="*/ 419100 w 2378837"/>
                <a:gd name="connsiteY0" fmla="*/ 6350 h 855487"/>
                <a:gd name="connsiteX1" fmla="*/ 2378837 w 2378837"/>
                <a:gd name="connsiteY1" fmla="*/ 0 h 855487"/>
                <a:gd name="connsiteX2" fmla="*/ 2378837 w 2378837"/>
                <a:gd name="connsiteY2" fmla="*/ 855487 h 855487"/>
                <a:gd name="connsiteX3" fmla="*/ 0 w 2378837"/>
                <a:gd name="connsiteY3" fmla="*/ 836437 h 855487"/>
                <a:gd name="connsiteX4" fmla="*/ 419100 w 2378837"/>
                <a:gd name="connsiteY4" fmla="*/ 6350 h 855487"/>
                <a:gd name="connsiteX0" fmla="*/ 184150 w 2378837"/>
                <a:gd name="connsiteY0" fmla="*/ 3175 h 855487"/>
                <a:gd name="connsiteX1" fmla="*/ 2378837 w 2378837"/>
                <a:gd name="connsiteY1" fmla="*/ 0 h 855487"/>
                <a:gd name="connsiteX2" fmla="*/ 2378837 w 2378837"/>
                <a:gd name="connsiteY2" fmla="*/ 855487 h 855487"/>
                <a:gd name="connsiteX3" fmla="*/ 0 w 2378837"/>
                <a:gd name="connsiteY3" fmla="*/ 836437 h 855487"/>
                <a:gd name="connsiteX4" fmla="*/ 184150 w 2378837"/>
                <a:gd name="connsiteY4" fmla="*/ 3175 h 855487"/>
                <a:gd name="connsiteX0" fmla="*/ 184150 w 2378837"/>
                <a:gd name="connsiteY0" fmla="*/ 3175 h 855487"/>
                <a:gd name="connsiteX1" fmla="*/ 2378837 w 2378837"/>
                <a:gd name="connsiteY1" fmla="*/ 0 h 855487"/>
                <a:gd name="connsiteX2" fmla="*/ 2378837 w 2378837"/>
                <a:gd name="connsiteY2" fmla="*/ 855487 h 855487"/>
                <a:gd name="connsiteX3" fmla="*/ 0 w 2378837"/>
                <a:gd name="connsiteY3" fmla="*/ 836437 h 855487"/>
                <a:gd name="connsiteX4" fmla="*/ 184150 w 2378837"/>
                <a:gd name="connsiteY4" fmla="*/ 3175 h 855487"/>
                <a:gd name="connsiteX0" fmla="*/ 241300 w 2435987"/>
                <a:gd name="connsiteY0" fmla="*/ 3175 h 855487"/>
                <a:gd name="connsiteX1" fmla="*/ 2435987 w 2435987"/>
                <a:gd name="connsiteY1" fmla="*/ 0 h 855487"/>
                <a:gd name="connsiteX2" fmla="*/ 2435987 w 2435987"/>
                <a:gd name="connsiteY2" fmla="*/ 855487 h 855487"/>
                <a:gd name="connsiteX3" fmla="*/ 0 w 2435987"/>
                <a:gd name="connsiteY3" fmla="*/ 833262 h 855487"/>
                <a:gd name="connsiteX4" fmla="*/ 241300 w 2435987"/>
                <a:gd name="connsiteY4" fmla="*/ 3175 h 855487"/>
                <a:gd name="connsiteX0" fmla="*/ 241300 w 2435987"/>
                <a:gd name="connsiteY0" fmla="*/ 0 h 858662"/>
                <a:gd name="connsiteX1" fmla="*/ 2435987 w 2435987"/>
                <a:gd name="connsiteY1" fmla="*/ 3175 h 858662"/>
                <a:gd name="connsiteX2" fmla="*/ 2435987 w 2435987"/>
                <a:gd name="connsiteY2" fmla="*/ 858662 h 858662"/>
                <a:gd name="connsiteX3" fmla="*/ 0 w 2435987"/>
                <a:gd name="connsiteY3" fmla="*/ 836437 h 858662"/>
                <a:gd name="connsiteX4" fmla="*/ 241300 w 2435987"/>
                <a:gd name="connsiteY4" fmla="*/ 0 h 858662"/>
                <a:gd name="connsiteX0" fmla="*/ 247650 w 2435987"/>
                <a:gd name="connsiteY0" fmla="*/ 0 h 868187"/>
                <a:gd name="connsiteX1" fmla="*/ 2435987 w 2435987"/>
                <a:gd name="connsiteY1" fmla="*/ 12700 h 868187"/>
                <a:gd name="connsiteX2" fmla="*/ 2435987 w 2435987"/>
                <a:gd name="connsiteY2" fmla="*/ 868187 h 868187"/>
                <a:gd name="connsiteX3" fmla="*/ 0 w 2435987"/>
                <a:gd name="connsiteY3" fmla="*/ 845962 h 868187"/>
                <a:gd name="connsiteX4" fmla="*/ 247650 w 2435987"/>
                <a:gd name="connsiteY4" fmla="*/ 0 h 868187"/>
                <a:gd name="connsiteX0" fmla="*/ 247650 w 2435987"/>
                <a:gd name="connsiteY0" fmla="*/ 0 h 868187"/>
                <a:gd name="connsiteX1" fmla="*/ 2435987 w 2435987"/>
                <a:gd name="connsiteY1" fmla="*/ 12700 h 868187"/>
                <a:gd name="connsiteX2" fmla="*/ 2435987 w 2435987"/>
                <a:gd name="connsiteY2" fmla="*/ 868187 h 868187"/>
                <a:gd name="connsiteX3" fmla="*/ 0 w 2435987"/>
                <a:gd name="connsiteY3" fmla="*/ 845962 h 868187"/>
                <a:gd name="connsiteX4" fmla="*/ 247650 w 2435987"/>
                <a:gd name="connsiteY4" fmla="*/ 0 h 868187"/>
                <a:gd name="connsiteX0" fmla="*/ 269875 w 2435987"/>
                <a:gd name="connsiteY0" fmla="*/ 0 h 871362"/>
                <a:gd name="connsiteX1" fmla="*/ 2435987 w 2435987"/>
                <a:gd name="connsiteY1" fmla="*/ 15875 h 871362"/>
                <a:gd name="connsiteX2" fmla="*/ 2435987 w 2435987"/>
                <a:gd name="connsiteY2" fmla="*/ 871362 h 871362"/>
                <a:gd name="connsiteX3" fmla="*/ 0 w 2435987"/>
                <a:gd name="connsiteY3" fmla="*/ 849137 h 871362"/>
                <a:gd name="connsiteX4" fmla="*/ 269875 w 2435987"/>
                <a:gd name="connsiteY4" fmla="*/ 0 h 871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987" h="871362">
                  <a:moveTo>
                    <a:pt x="269875" y="0"/>
                  </a:moveTo>
                  <a:lnTo>
                    <a:pt x="2435987" y="15875"/>
                  </a:lnTo>
                  <a:lnTo>
                    <a:pt x="2435987" y="871362"/>
                  </a:lnTo>
                  <a:lnTo>
                    <a:pt x="0" y="849137"/>
                  </a:lnTo>
                  <a:cubicBezTo>
                    <a:pt x="139700" y="572441"/>
                    <a:pt x="514350" y="136996"/>
                    <a:pt x="269875" y="0"/>
                  </a:cubicBezTo>
                  <a:close/>
                </a:path>
              </a:pathLst>
            </a:custGeom>
            <a:solidFill>
              <a:schemeClr val="accent5">
                <a:lumMod val="40000"/>
                <a:lumOff val="6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Body-2">
              <a:extLst>
                <a:ext uri="{FF2B5EF4-FFF2-40B4-BE49-F238E27FC236}">
                  <a16:creationId xmlns:a16="http://schemas.microsoft.com/office/drawing/2014/main" id="{D7B0B7E5-5283-AEB5-0BAC-B9D0CDD46CA4}"/>
                </a:ext>
              </a:extLst>
            </p:cNvPr>
            <p:cNvSpPr>
              <a:spLocks/>
            </p:cNvSpPr>
            <p:nvPr>
              <p:custDataLst>
                <p:tags r:id="rId5"/>
              </p:custDataLst>
            </p:nvPr>
          </p:nvSpPr>
          <p:spPr>
            <a:xfrm>
              <a:off x="5034909" y="2666460"/>
              <a:ext cx="2804400" cy="5987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3765">
                <a:lnSpc>
                  <a:spcPct val="120000"/>
                </a:lnSpc>
                <a:buSzPct val="100000"/>
                <a:defRPr/>
              </a:pPr>
              <a:r>
                <a:rPr kumimoji="0" lang="en-US" altLang="zh-CN" sz="1400" b="1" i="0" u="none" strike="noStrike" kern="1200" cap="none" spc="0" normalizeH="0" baseline="0" noProof="0" dirty="0">
                  <a:ln>
                    <a:noFill/>
                  </a:ln>
                  <a:solidFill>
                    <a:schemeClr val="tx1"/>
                  </a:solidFill>
                  <a:effectLst/>
                  <a:uLnTx/>
                  <a:uFillTx/>
                  <a:latin typeface="Times New Roman" panose="02020603050405020304" pitchFamily="18" charset="0"/>
                  <a:ea typeface="新宋体" panose="02010609030101010101" pitchFamily="49" charset="-122"/>
                </a:rPr>
                <a:t>Dev</a:t>
              </a:r>
              <a:r>
                <a:rPr kumimoji="0" lang="zh-CN" altLang="en-US" sz="1400" b="1" i="0" u="none" strike="noStrike" kern="1200" cap="none" spc="0" normalizeH="0" baseline="0" noProof="0" dirty="0">
                  <a:ln>
                    <a:noFill/>
                  </a:ln>
                  <a:solidFill>
                    <a:schemeClr val="tx1"/>
                  </a:solidFill>
                  <a:effectLst/>
                  <a:uLnTx/>
                  <a:uFillTx/>
                  <a:latin typeface="Times New Roman" panose="02020603050405020304" pitchFamily="18" charset="0"/>
                  <a:ea typeface="新宋体" panose="02010609030101010101" pitchFamily="49" charset="-122"/>
                </a:rPr>
                <a:t>（</a:t>
              </a:r>
              <a:r>
                <a:rPr kumimoji="0" lang="en-US" altLang="zh-CN" sz="1400" b="1" i="0" u="none" strike="noStrike" kern="1200" cap="none" spc="0" normalizeH="0" baseline="0" noProof="0" dirty="0">
                  <a:ln>
                    <a:noFill/>
                  </a:ln>
                  <a:solidFill>
                    <a:schemeClr val="tx1"/>
                  </a:solidFill>
                  <a:effectLst/>
                  <a:uLnTx/>
                  <a:uFillTx/>
                  <a:latin typeface="Times New Roman" panose="02020603050405020304" pitchFamily="18" charset="0"/>
                  <a:ea typeface="新宋体" panose="02010609030101010101" pitchFamily="49" charset="-122"/>
                </a:rPr>
                <a:t>Validation</a:t>
              </a:r>
              <a:r>
                <a:rPr kumimoji="0" lang="zh-CN" altLang="en-US" sz="1400" b="1" i="0" u="none" strike="noStrike" kern="1200" cap="none" spc="0" normalizeH="0" baseline="0" noProof="0" dirty="0">
                  <a:ln>
                    <a:noFill/>
                  </a:ln>
                  <a:solidFill>
                    <a:schemeClr val="tx1"/>
                  </a:solidFill>
                  <a:effectLst/>
                  <a:uLnTx/>
                  <a:uFillTx/>
                  <a:latin typeface="Times New Roman" panose="02020603050405020304" pitchFamily="18" charset="0"/>
                  <a:ea typeface="新宋体" panose="02010609030101010101" pitchFamily="49" charset="-122"/>
                </a:rPr>
                <a:t>）：</a:t>
              </a:r>
              <a:endParaRPr kumimoji="0" lang="en-US" altLang="zh-CN" sz="1400" b="0" i="0" u="none" strike="noStrike" kern="1200" cap="none" spc="0" normalizeH="0" baseline="0" noProof="0" dirty="0">
                <a:ln>
                  <a:noFill/>
                </a:ln>
                <a:solidFill>
                  <a:schemeClr val="tx1"/>
                </a:solidFill>
                <a:effectLst/>
                <a:uLnTx/>
                <a:uFillTx/>
                <a:latin typeface="Times New Roman" panose="02020603050405020304" pitchFamily="18" charset="0"/>
                <a:ea typeface="新宋体" panose="02010609030101010101" pitchFamily="49" charset="-122"/>
              </a:endParaRPr>
            </a:p>
            <a:p>
              <a:pPr defTabSz="913765">
                <a:lnSpc>
                  <a:spcPct val="120000"/>
                </a:lnSpc>
                <a:buSzPct val="100000"/>
                <a:defRPr/>
              </a:pPr>
              <a:r>
                <a:rPr kumimoji="0" lang="zh-CN" altLang="en-US" sz="1400" b="0" i="0" u="none" strike="noStrike" kern="1200" cap="none" spc="0" normalizeH="0" baseline="0" noProof="0" dirty="0">
                  <a:ln>
                    <a:noFill/>
                  </a:ln>
                  <a:solidFill>
                    <a:schemeClr val="tx1"/>
                  </a:solidFill>
                  <a:effectLst/>
                  <a:uLnTx/>
                  <a:uFillTx/>
                  <a:latin typeface="Times New Roman" panose="02020603050405020304" pitchFamily="18" charset="0"/>
                  <a:ea typeface="新宋体" panose="02010609030101010101" pitchFamily="49" charset="-122"/>
                </a:rPr>
                <a:t>交给模型验证自身准确程度，用于微调参数</a:t>
              </a:r>
              <a:endParaRPr kumimoji="0" lang="en-GB" altLang="zh-CN" sz="1400" b="0" i="0" u="none" strike="noStrike" kern="1200" cap="none" spc="0" normalizeH="0" baseline="0" noProof="0" dirty="0">
                <a:ln>
                  <a:noFill/>
                </a:ln>
                <a:solidFill>
                  <a:schemeClr val="tx1"/>
                </a:solidFill>
                <a:effectLst/>
                <a:uLnTx/>
                <a:uFillTx/>
                <a:latin typeface="Times New Roman" panose="02020603050405020304" pitchFamily="18" charset="0"/>
                <a:ea typeface="新宋体" panose="02010609030101010101" pitchFamily="49" charset="-122"/>
              </a:endParaRPr>
            </a:p>
          </p:txBody>
        </p:sp>
        <p:sp>
          <p:nvSpPr>
            <p:cNvPr id="17" name="Index-2">
              <a:extLst>
                <a:ext uri="{FF2B5EF4-FFF2-40B4-BE49-F238E27FC236}">
                  <a16:creationId xmlns:a16="http://schemas.microsoft.com/office/drawing/2014/main" id="{454EF3B0-4614-7275-89CB-885D12581005}"/>
                </a:ext>
              </a:extLst>
            </p:cNvPr>
            <p:cNvSpPr txBox="1"/>
            <p:nvPr>
              <p:custDataLst>
                <p:tags r:id="rId6"/>
              </p:custDataLst>
            </p:nvPr>
          </p:nvSpPr>
          <p:spPr>
            <a:xfrm>
              <a:off x="4328409" y="2180993"/>
              <a:ext cx="800219" cy="1569660"/>
            </a:xfrm>
            <a:prstGeom prst="rect">
              <a:avLst/>
            </a:prstGeom>
            <a:noFill/>
            <a:effectLst/>
          </p:spPr>
          <p:txBody>
            <a:bodyPr wrap="none" rtlCol="0">
              <a:spAutoFit/>
            </a:bodyPr>
            <a:lstStyle/>
            <a:p>
              <a:r>
                <a:rPr lang="en-US" altLang="zh-CN" sz="9600" b="1" dirty="0">
                  <a:solidFill>
                    <a:schemeClr val="accent5">
                      <a:lumMod val="75000"/>
                    </a:schemeClr>
                  </a:solidFill>
                  <a:effectLst>
                    <a:outerShdw blurRad="76200" dist="50800" dir="5400000" algn="ctr" rotWithShape="0">
                      <a:schemeClr val="accent2">
                        <a:alpha val="20000"/>
                      </a:schemeClr>
                    </a:outerShdw>
                  </a:effectLst>
                  <a:latin typeface="+mj-lt"/>
                  <a:ea typeface="+mj-ea"/>
                </a:rPr>
                <a:t>2</a:t>
              </a:r>
              <a:endParaRPr lang="zh-CN" altLang="en-US" sz="9600" b="1" dirty="0">
                <a:solidFill>
                  <a:schemeClr val="accent5">
                    <a:lumMod val="75000"/>
                  </a:schemeClr>
                </a:solidFill>
                <a:effectLst>
                  <a:outerShdw blurRad="76200" dist="50800" dir="5400000" algn="ctr" rotWithShape="0">
                    <a:schemeClr val="accent2">
                      <a:alpha val="20000"/>
                    </a:schemeClr>
                  </a:outerShdw>
                </a:effectLst>
                <a:latin typeface="+mj-lt"/>
                <a:ea typeface="+mj-ea"/>
              </a:endParaRPr>
            </a:p>
          </p:txBody>
        </p:sp>
      </p:grpSp>
      <p:grpSp>
        <p:nvGrpSpPr>
          <p:cNvPr id="10" name="组合 9">
            <a:extLst>
              <a:ext uri="{FF2B5EF4-FFF2-40B4-BE49-F238E27FC236}">
                <a16:creationId xmlns:a16="http://schemas.microsoft.com/office/drawing/2014/main" id="{ED8D3731-9347-EA06-0EE4-BC22A8930B44}"/>
              </a:ext>
            </a:extLst>
          </p:cNvPr>
          <p:cNvGrpSpPr/>
          <p:nvPr/>
        </p:nvGrpSpPr>
        <p:grpSpPr>
          <a:xfrm>
            <a:off x="8554336" y="2846330"/>
            <a:ext cx="3600385" cy="1569660"/>
            <a:chOff x="8259135" y="2263543"/>
            <a:chExt cx="3600385" cy="1569660"/>
          </a:xfrm>
        </p:grpSpPr>
        <p:sp>
          <p:nvSpPr>
            <p:cNvPr id="12" name="3">
              <a:extLst>
                <a:ext uri="{FF2B5EF4-FFF2-40B4-BE49-F238E27FC236}">
                  <a16:creationId xmlns:a16="http://schemas.microsoft.com/office/drawing/2014/main" id="{FAE6F85D-F720-41BF-9817-67D1142C893F}"/>
                </a:ext>
              </a:extLst>
            </p:cNvPr>
            <p:cNvSpPr/>
            <p:nvPr>
              <p:custDataLst>
                <p:tags r:id="rId1"/>
              </p:custDataLst>
            </p:nvPr>
          </p:nvSpPr>
          <p:spPr>
            <a:xfrm>
              <a:off x="8840743" y="2620630"/>
              <a:ext cx="2936569" cy="1051083"/>
            </a:xfrm>
            <a:prstGeom prst="rect">
              <a:avLst/>
            </a:prstGeom>
            <a:solidFill>
              <a:schemeClr val="accent5">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Body-3">
              <a:extLst>
                <a:ext uri="{FF2B5EF4-FFF2-40B4-BE49-F238E27FC236}">
                  <a16:creationId xmlns:a16="http://schemas.microsoft.com/office/drawing/2014/main" id="{E7CF3F69-EBAF-CE7B-1965-2B613F361978}"/>
                </a:ext>
              </a:extLst>
            </p:cNvPr>
            <p:cNvSpPr>
              <a:spLocks/>
            </p:cNvSpPr>
            <p:nvPr>
              <p:custDataLst>
                <p:tags r:id="rId2"/>
              </p:custDataLst>
            </p:nvPr>
          </p:nvSpPr>
          <p:spPr>
            <a:xfrm>
              <a:off x="9055120" y="2666460"/>
              <a:ext cx="2804400" cy="5987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3765">
                <a:lnSpc>
                  <a:spcPct val="120000"/>
                </a:lnSpc>
                <a:buSzPct val="100000"/>
                <a:defRPr/>
              </a:pPr>
              <a:r>
                <a:rPr kumimoji="0" lang="en-US" altLang="zh-CN" sz="1400" b="1" i="0" u="none" strike="noStrike" kern="1200" cap="none" spc="0" normalizeH="0" baseline="0" noProof="0" dirty="0">
                  <a:ln>
                    <a:noFill/>
                  </a:ln>
                  <a:solidFill>
                    <a:schemeClr val="tx1"/>
                  </a:solidFill>
                  <a:effectLst/>
                  <a:uLnTx/>
                  <a:uFillTx/>
                  <a:latin typeface="Times New Roman" panose="02020603050405020304" pitchFamily="18" charset="0"/>
                  <a:ea typeface="新宋体" panose="02010609030101010101" pitchFamily="49" charset="-122"/>
                </a:rPr>
                <a:t>Test</a:t>
              </a:r>
              <a:r>
                <a:rPr kumimoji="0" lang="zh-CN" altLang="en-US" sz="1400" b="1" i="0" u="none" strike="noStrike" kern="1200" cap="none" spc="0" normalizeH="0" baseline="0" noProof="0" dirty="0">
                  <a:ln>
                    <a:noFill/>
                  </a:ln>
                  <a:solidFill>
                    <a:schemeClr val="tx1"/>
                  </a:solidFill>
                  <a:effectLst/>
                  <a:uLnTx/>
                  <a:uFillTx/>
                  <a:latin typeface="Times New Roman" panose="02020603050405020304" pitchFamily="18" charset="0"/>
                  <a:ea typeface="新宋体" panose="02010609030101010101" pitchFamily="49" charset="-122"/>
                </a:rPr>
                <a:t>：</a:t>
              </a:r>
              <a:endParaRPr kumimoji="0" lang="en-US" altLang="zh-CN" sz="1400" b="1" i="0" u="none" strike="noStrike" kern="1200" cap="none" spc="0" normalizeH="0" baseline="0" noProof="0" dirty="0">
                <a:ln>
                  <a:noFill/>
                </a:ln>
                <a:solidFill>
                  <a:schemeClr val="tx1"/>
                </a:solidFill>
                <a:effectLst/>
                <a:uLnTx/>
                <a:uFillTx/>
                <a:latin typeface="Times New Roman" panose="02020603050405020304" pitchFamily="18" charset="0"/>
                <a:ea typeface="新宋体" panose="02010609030101010101" pitchFamily="49" charset="-122"/>
              </a:endParaRPr>
            </a:p>
            <a:p>
              <a:pPr defTabSz="913765">
                <a:lnSpc>
                  <a:spcPct val="120000"/>
                </a:lnSpc>
                <a:buSzPct val="100000"/>
                <a:defRPr/>
              </a:pPr>
              <a:r>
                <a:rPr kumimoji="0" lang="zh-CN" altLang="en-US" sz="1400" b="0" i="0" u="none" strike="noStrike" kern="1200" cap="none" spc="0" normalizeH="0" baseline="0" noProof="0" dirty="0">
                  <a:ln>
                    <a:noFill/>
                  </a:ln>
                  <a:solidFill>
                    <a:schemeClr val="tx1"/>
                  </a:solidFill>
                  <a:effectLst/>
                  <a:uLnTx/>
                  <a:uFillTx/>
                  <a:latin typeface="Times New Roman" panose="02020603050405020304" pitchFamily="18" charset="0"/>
                  <a:ea typeface="新宋体" panose="02010609030101010101" pitchFamily="49" charset="-122"/>
                </a:rPr>
                <a:t>一锤定音，考验模型性能</a:t>
              </a:r>
              <a:endParaRPr kumimoji="0" lang="en-US" altLang="zh-CN" sz="1400" b="0" i="0" u="none" strike="noStrike" kern="1200" cap="none" spc="0" normalizeH="0" baseline="0" noProof="0" dirty="0">
                <a:ln>
                  <a:noFill/>
                </a:ln>
                <a:solidFill>
                  <a:schemeClr val="tx1"/>
                </a:solidFill>
                <a:effectLst/>
                <a:uLnTx/>
                <a:uFillTx/>
                <a:latin typeface="Times New Roman" panose="02020603050405020304" pitchFamily="18" charset="0"/>
                <a:ea typeface="新宋体" panose="02010609030101010101" pitchFamily="49" charset="-122"/>
              </a:endParaRPr>
            </a:p>
            <a:p>
              <a:pPr defTabSz="913765">
                <a:lnSpc>
                  <a:spcPct val="120000"/>
                </a:lnSpc>
                <a:buSzPct val="100000"/>
                <a:defRPr/>
              </a:pPr>
              <a:r>
                <a:rPr lang="en-US" altLang="zh-CN" sz="1400" b="1" dirty="0">
                  <a:solidFill>
                    <a:schemeClr val="tx1"/>
                  </a:solidFill>
                  <a:latin typeface="Times New Roman" panose="02020603050405020304" pitchFamily="18" charset="0"/>
                  <a:ea typeface="新宋体" panose="02010609030101010101" pitchFamily="49" charset="-122"/>
                </a:rPr>
                <a:t>Kaggle is HERE!</a:t>
              </a:r>
              <a:endParaRPr kumimoji="0" lang="en-GB" altLang="zh-CN" sz="1400" b="1" i="0" u="none" strike="noStrike" kern="1200" cap="none" spc="0" normalizeH="0" baseline="0" noProof="0" dirty="0">
                <a:ln>
                  <a:noFill/>
                </a:ln>
                <a:solidFill>
                  <a:schemeClr val="tx1"/>
                </a:solidFill>
                <a:effectLst/>
                <a:uLnTx/>
                <a:uFillTx/>
                <a:latin typeface="Times New Roman" panose="02020603050405020304" pitchFamily="18" charset="0"/>
                <a:ea typeface="新宋体" panose="02010609030101010101" pitchFamily="49" charset="-122"/>
              </a:endParaRPr>
            </a:p>
          </p:txBody>
        </p:sp>
        <p:sp>
          <p:nvSpPr>
            <p:cNvPr id="14" name="Index-3">
              <a:extLst>
                <a:ext uri="{FF2B5EF4-FFF2-40B4-BE49-F238E27FC236}">
                  <a16:creationId xmlns:a16="http://schemas.microsoft.com/office/drawing/2014/main" id="{A1B7A616-E956-F21B-39DD-76A187959FC1}"/>
                </a:ext>
              </a:extLst>
            </p:cNvPr>
            <p:cNvSpPr txBox="1"/>
            <p:nvPr>
              <p:custDataLst>
                <p:tags r:id="rId3"/>
              </p:custDataLst>
            </p:nvPr>
          </p:nvSpPr>
          <p:spPr>
            <a:xfrm>
              <a:off x="8259135" y="2263543"/>
              <a:ext cx="800219" cy="1569660"/>
            </a:xfrm>
            <a:prstGeom prst="rect">
              <a:avLst/>
            </a:prstGeom>
            <a:noFill/>
            <a:effectLst/>
          </p:spPr>
          <p:txBody>
            <a:bodyPr wrap="none" rtlCol="0">
              <a:spAutoFit/>
            </a:bodyPr>
            <a:lstStyle/>
            <a:p>
              <a:r>
                <a:rPr lang="en-US" altLang="zh-CN" sz="9600" b="1" dirty="0">
                  <a:solidFill>
                    <a:schemeClr val="accent5">
                      <a:lumMod val="75000"/>
                    </a:schemeClr>
                  </a:solidFill>
                  <a:effectLst>
                    <a:outerShdw blurRad="76200" dist="50800" dir="5400000" algn="ctr" rotWithShape="0">
                      <a:schemeClr val="accent3">
                        <a:alpha val="20000"/>
                      </a:schemeClr>
                    </a:outerShdw>
                  </a:effectLst>
                  <a:latin typeface="+mj-lt"/>
                  <a:ea typeface="+mj-ea"/>
                </a:rPr>
                <a:t>3</a:t>
              </a:r>
              <a:endParaRPr lang="zh-CN" altLang="en-US" sz="9600" b="1" dirty="0">
                <a:solidFill>
                  <a:schemeClr val="accent5">
                    <a:lumMod val="75000"/>
                  </a:schemeClr>
                </a:solidFill>
                <a:effectLst>
                  <a:outerShdw blurRad="76200" dist="50800" dir="5400000" algn="ctr" rotWithShape="0">
                    <a:schemeClr val="accent3">
                      <a:alpha val="20000"/>
                    </a:schemeClr>
                  </a:outerShdw>
                </a:effectLst>
                <a:latin typeface="+mj-lt"/>
                <a:ea typeface="+mj-ea"/>
              </a:endParaRPr>
            </a:p>
          </p:txBody>
        </p:sp>
      </p:grpSp>
      <p:sp>
        <p:nvSpPr>
          <p:cNvPr id="21" name="文本框 20">
            <a:extLst>
              <a:ext uri="{FF2B5EF4-FFF2-40B4-BE49-F238E27FC236}">
                <a16:creationId xmlns:a16="http://schemas.microsoft.com/office/drawing/2014/main" id="{AA3405D9-C528-2549-2B51-F0B171B7D48C}"/>
              </a:ext>
            </a:extLst>
          </p:cNvPr>
          <p:cNvSpPr txBox="1"/>
          <p:nvPr/>
        </p:nvSpPr>
        <p:spPr>
          <a:xfrm>
            <a:off x="8619202" y="4365832"/>
            <a:ext cx="3541290" cy="923330"/>
          </a:xfrm>
          <a:prstGeom prst="rect">
            <a:avLst/>
          </a:prstGeom>
          <a:noFill/>
        </p:spPr>
        <p:txBody>
          <a:bodyPr wrap="none" rtlCol="0">
            <a:spAutoFit/>
          </a:bodyPr>
          <a:lstStyle/>
          <a:p>
            <a:r>
              <a:rPr lang="en-US" altLang="zh-CN" dirty="0"/>
              <a:t>Test</a:t>
            </a:r>
            <a:r>
              <a:rPr lang="zh-CN" altLang="en-US" dirty="0"/>
              <a:t>集由</a:t>
            </a:r>
            <a:r>
              <a:rPr lang="en-US" altLang="zh-CN" dirty="0"/>
              <a:t>Kaggle</a:t>
            </a:r>
            <a:r>
              <a:rPr lang="zh-CN" altLang="en-US" dirty="0"/>
              <a:t>保管，避免了提前</a:t>
            </a:r>
            <a:endParaRPr lang="en-US" altLang="zh-CN" dirty="0"/>
          </a:p>
          <a:p>
            <a:r>
              <a:rPr lang="zh-CN" altLang="en-US" dirty="0"/>
              <a:t>获取结果的可能性。</a:t>
            </a:r>
            <a:endParaRPr lang="en-US" altLang="zh-CN" dirty="0"/>
          </a:p>
          <a:p>
            <a:endParaRPr lang="en-US" altLang="zh-CN" dirty="0"/>
          </a:p>
        </p:txBody>
      </p:sp>
      <p:sp>
        <p:nvSpPr>
          <p:cNvPr id="22" name="矩形: 圆角 21">
            <a:extLst>
              <a:ext uri="{FF2B5EF4-FFF2-40B4-BE49-F238E27FC236}">
                <a16:creationId xmlns:a16="http://schemas.microsoft.com/office/drawing/2014/main" id="{DC0E7273-C009-85FC-C048-5D269BCC3EA4}"/>
              </a:ext>
            </a:extLst>
          </p:cNvPr>
          <p:cNvSpPr/>
          <p:nvPr/>
        </p:nvSpPr>
        <p:spPr>
          <a:xfrm>
            <a:off x="8954445" y="5181599"/>
            <a:ext cx="3131510" cy="5994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公平评估</a:t>
            </a:r>
            <a:endParaRPr lang="en-US" altLang="zh-CN" dirty="0"/>
          </a:p>
          <a:p>
            <a:pPr algn="ctr"/>
            <a:r>
              <a:rPr lang="zh-CN" altLang="en-US" dirty="0"/>
              <a:t>没有人提前获取</a:t>
            </a:r>
            <a:r>
              <a:rPr lang="en-US" altLang="zh-CN" dirty="0"/>
              <a:t>Test</a:t>
            </a:r>
            <a:endParaRPr lang="zh-CN" altLang="en-US" dirty="0"/>
          </a:p>
        </p:txBody>
      </p:sp>
      <p:sp>
        <p:nvSpPr>
          <p:cNvPr id="23" name="矩形: 圆角 22">
            <a:extLst>
              <a:ext uri="{FF2B5EF4-FFF2-40B4-BE49-F238E27FC236}">
                <a16:creationId xmlns:a16="http://schemas.microsoft.com/office/drawing/2014/main" id="{ADDBA7A5-2AD2-0A0E-9EF9-A507F7B9D0F5}"/>
              </a:ext>
            </a:extLst>
          </p:cNvPr>
          <p:cNvSpPr/>
          <p:nvPr/>
        </p:nvSpPr>
        <p:spPr>
          <a:xfrm>
            <a:off x="8954445" y="5968686"/>
            <a:ext cx="3131510" cy="5994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确保</a:t>
            </a:r>
            <a:r>
              <a:rPr lang="en-US" altLang="zh-CN" dirty="0"/>
              <a:t>Test</a:t>
            </a:r>
            <a:r>
              <a:rPr lang="zh-CN" altLang="en-US" dirty="0"/>
              <a:t>是未见数据</a:t>
            </a:r>
            <a:endParaRPr lang="en-US" altLang="zh-CN" dirty="0"/>
          </a:p>
          <a:p>
            <a:pPr algn="ctr"/>
            <a:r>
              <a:rPr lang="zh-CN" altLang="en-US" dirty="0"/>
              <a:t>一定程度防止过拟合</a:t>
            </a:r>
          </a:p>
        </p:txBody>
      </p:sp>
    </p:spTree>
    <p:extLst>
      <p:ext uri="{BB962C8B-B14F-4D97-AF65-F5344CB8AC3E}">
        <p14:creationId xmlns:p14="http://schemas.microsoft.com/office/powerpoint/2010/main" val="3959590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50B3A54-5203-DE70-0E4E-9E1485C5D9D7}"/>
              </a:ext>
            </a:extLst>
          </p:cNvPr>
          <p:cNvSpPr txBox="1"/>
          <p:nvPr/>
        </p:nvSpPr>
        <p:spPr>
          <a:xfrm>
            <a:off x="0" y="0"/>
            <a:ext cx="10710817" cy="830997"/>
          </a:xfrm>
          <a:prstGeom prst="rect">
            <a:avLst/>
          </a:prstGeom>
          <a:noFill/>
        </p:spPr>
        <p:txBody>
          <a:bodyPr wrap="none" rtlCol="0">
            <a:spAutoFit/>
          </a:bodyPr>
          <a:lstStyle/>
          <a:p>
            <a:r>
              <a:rPr lang="zh-CN" altLang="en-US" sz="2400" dirty="0">
                <a:latin typeface="Times New Roman" panose="02020603050405020304" pitchFamily="18" charset="0"/>
                <a:ea typeface="新宋体" panose="02010609030101010101" pitchFamily="49" charset="-122"/>
              </a:rPr>
              <a:t>数据集来自</a:t>
            </a:r>
            <a:r>
              <a:rPr lang="en-US" altLang="zh-CN" sz="2400" dirty="0" err="1">
                <a:latin typeface="Times New Roman" panose="02020603050405020304" pitchFamily="18" charset="0"/>
                <a:ea typeface="新宋体" panose="02010609030101010101" pitchFamily="49" charset="-122"/>
              </a:rPr>
              <a:t>kaggle</a:t>
            </a:r>
            <a:r>
              <a:rPr lang="en-US" altLang="zh-CN" sz="2400" dirty="0">
                <a:latin typeface="Times New Roman" panose="02020603050405020304" pitchFamily="18" charset="0"/>
                <a:ea typeface="新宋体" panose="02010609030101010101" pitchFamily="49" charset="-122"/>
              </a:rPr>
              <a:t>: </a:t>
            </a:r>
            <a:r>
              <a:rPr lang="en-US" altLang="zh-CN" sz="2400" dirty="0">
                <a:latin typeface="Times New Roman" panose="02020603050405020304" pitchFamily="18" charset="0"/>
                <a:ea typeface="新宋体" panose="02010609030101010101" pitchFamily="49" charset="-122"/>
                <a:hlinkClick r:id="rId3"/>
              </a:rPr>
              <a:t>https://www.kaggle.com/competitions/ml-2025-spring-hw-2/data</a:t>
            </a:r>
            <a:endParaRPr lang="en-US" altLang="zh-CN" sz="2400" dirty="0">
              <a:latin typeface="Times New Roman" panose="02020603050405020304" pitchFamily="18" charset="0"/>
              <a:ea typeface="新宋体" panose="02010609030101010101" pitchFamily="49" charset="-122"/>
            </a:endParaRPr>
          </a:p>
          <a:p>
            <a:r>
              <a:rPr lang="zh-CN" altLang="en-US" sz="2400" b="1" dirty="0">
                <a:latin typeface="Times New Roman" panose="02020603050405020304" pitchFamily="18" charset="0"/>
                <a:ea typeface="新宋体" panose="02010609030101010101" pitchFamily="49" charset="-122"/>
              </a:rPr>
              <a:t>数据集特征介绍</a:t>
            </a:r>
            <a:r>
              <a:rPr lang="en-US" altLang="zh-CN" sz="2400" b="1" dirty="0">
                <a:latin typeface="Times New Roman" panose="02020603050405020304" pitchFamily="18" charset="0"/>
                <a:ea typeface="新宋体" panose="02010609030101010101" pitchFamily="49" charset="-122"/>
              </a:rPr>
              <a:t>(0.2) – </a:t>
            </a:r>
            <a:r>
              <a:rPr lang="zh-CN" altLang="en-US" sz="2400" b="1" dirty="0">
                <a:latin typeface="Times New Roman" panose="02020603050405020304" pitchFamily="18" charset="0"/>
                <a:ea typeface="新宋体" panose="02010609030101010101" pitchFamily="49" charset="-122"/>
              </a:rPr>
              <a:t>特征基本情况</a:t>
            </a:r>
          </a:p>
        </p:txBody>
      </p:sp>
      <p:graphicFrame>
        <p:nvGraphicFramePr>
          <p:cNvPr id="5" name="表格 4">
            <a:extLst>
              <a:ext uri="{FF2B5EF4-FFF2-40B4-BE49-F238E27FC236}">
                <a16:creationId xmlns:a16="http://schemas.microsoft.com/office/drawing/2014/main" id="{E5C4A403-958B-FA23-D3F3-9D4262D0C5A9}"/>
              </a:ext>
            </a:extLst>
          </p:cNvPr>
          <p:cNvGraphicFramePr>
            <a:graphicFrameLocks noGrp="1"/>
          </p:cNvGraphicFramePr>
          <p:nvPr>
            <p:extLst>
              <p:ext uri="{D42A27DB-BD31-4B8C-83A1-F6EECF244321}">
                <p14:modId xmlns:p14="http://schemas.microsoft.com/office/powerpoint/2010/main" val="962328847"/>
              </p:ext>
            </p:extLst>
          </p:nvPr>
        </p:nvGraphicFramePr>
        <p:xfrm>
          <a:off x="3029310" y="1201002"/>
          <a:ext cx="3987424" cy="4914700"/>
        </p:xfrm>
        <a:graphic>
          <a:graphicData uri="http://schemas.openxmlformats.org/drawingml/2006/table">
            <a:tbl>
              <a:tblPr/>
              <a:tblGrid>
                <a:gridCol w="1934099">
                  <a:extLst>
                    <a:ext uri="{9D8B030D-6E8A-4147-A177-3AD203B41FA5}">
                      <a16:colId xmlns:a16="http://schemas.microsoft.com/office/drawing/2014/main" val="4245996498"/>
                    </a:ext>
                  </a:extLst>
                </a:gridCol>
                <a:gridCol w="2053325">
                  <a:extLst>
                    <a:ext uri="{9D8B030D-6E8A-4147-A177-3AD203B41FA5}">
                      <a16:colId xmlns:a16="http://schemas.microsoft.com/office/drawing/2014/main" val="3092529916"/>
                    </a:ext>
                  </a:extLst>
                </a:gridCol>
              </a:tblGrid>
              <a:tr h="245735">
                <a:tc>
                  <a:txBody>
                    <a:bodyPr/>
                    <a:lstStyle/>
                    <a:p>
                      <a:r>
                        <a:rPr lang="zh-CN" altLang="en-US" sz="1100" b="1" dirty="0">
                          <a:solidFill>
                            <a:srgbClr val="000000"/>
                          </a:solidFill>
                          <a:effectLst/>
                          <a:latin typeface="Times New Roman" panose="02020603050405020304" pitchFamily="18" charset="0"/>
                          <a:ea typeface="新宋体" panose="02010609030101010101" pitchFamily="49" charset="-122"/>
                        </a:rPr>
                        <a:t>数据集中的标签</a:t>
                      </a:r>
                      <a:endParaRPr lang="en-US" sz="1100" b="1" dirty="0">
                        <a:solidFill>
                          <a:srgbClr val="000000"/>
                        </a:solidFill>
                        <a:effectLst/>
                        <a:latin typeface="Times New Roman" panose="02020603050405020304" pitchFamily="18" charset="0"/>
                        <a:ea typeface="新宋体" panose="02010609030101010101" pitchFamily="49" charset="-122"/>
                      </a:endParaRPr>
                    </a:p>
                  </a:txBody>
                  <a:tcPr marL="77025" marR="77025" marT="35550" marB="35550" anchor="ctr">
                    <a:lnL>
                      <a:solidFill>
                        <a:srgbClr val="B9D7EA"/>
                      </a:solidFill>
                      <a:prstDash val="solid"/>
                    </a:lnL>
                    <a:lnR>
                      <a:solidFill>
                        <a:srgbClr val="FFFFFF"/>
                      </a:solidFill>
                      <a:prstDash val="solid"/>
                    </a:lnR>
                    <a:lnT w="9525" cap="flat" cmpd="sng" algn="ctr">
                      <a:solidFill>
                        <a:srgbClr val="B9D7EA"/>
                      </a:solidFill>
                      <a:prstDash val="solid"/>
                      <a:round/>
                      <a:headEnd type="none" w="med" len="med"/>
                      <a:tailEnd type="none" w="med" len="med"/>
                    </a:lnT>
                    <a:lnB w="9525" cap="flat" cmpd="sng" algn="ctr">
                      <a:solidFill>
                        <a:srgbClr val="B9D7EA"/>
                      </a:solidFill>
                      <a:prstDash val="solid"/>
                      <a:round/>
                      <a:headEnd type="none" w="med" len="med"/>
                      <a:tailEnd type="none" w="med" len="med"/>
                    </a:lnB>
                    <a:solidFill>
                      <a:srgbClr val="B9D7EA"/>
                    </a:solidFill>
                  </a:tcPr>
                </a:tc>
                <a:tc>
                  <a:txBody>
                    <a:bodyPr/>
                    <a:lstStyle/>
                    <a:p>
                      <a:r>
                        <a:rPr lang="zh-CN" altLang="en-US" sz="1100" b="1" dirty="0">
                          <a:solidFill>
                            <a:srgbClr val="000000"/>
                          </a:solidFill>
                          <a:effectLst/>
                          <a:latin typeface="Times New Roman" panose="02020603050405020304" pitchFamily="18" charset="0"/>
                          <a:ea typeface="新宋体" panose="02010609030101010101" pitchFamily="49" charset="-122"/>
                        </a:rPr>
                        <a:t>意义</a:t>
                      </a:r>
                    </a:p>
                  </a:txBody>
                  <a:tcPr marL="77025" marR="77025" marT="35550" marB="35550" anchor="ctr">
                    <a:lnL>
                      <a:solidFill>
                        <a:srgbClr val="FFFFFF"/>
                      </a:solidFill>
                      <a:prstDash val="solid"/>
                    </a:lnL>
                    <a:lnR>
                      <a:solidFill>
                        <a:srgbClr val="B9D7EA"/>
                      </a:solidFill>
                      <a:prstDash val="solid"/>
                    </a:lnR>
                    <a:lnT w="9525" cap="flat" cmpd="sng" algn="ctr">
                      <a:solidFill>
                        <a:srgbClr val="B9D7EA"/>
                      </a:solidFill>
                      <a:prstDash val="solid"/>
                      <a:round/>
                      <a:headEnd type="none" w="med" len="med"/>
                      <a:tailEnd type="none" w="med" len="med"/>
                    </a:lnT>
                    <a:lnB w="9525" cap="flat" cmpd="sng" algn="ctr">
                      <a:solidFill>
                        <a:srgbClr val="B9D7EA"/>
                      </a:solidFill>
                      <a:prstDash val="solid"/>
                      <a:round/>
                      <a:headEnd type="none" w="med" len="med"/>
                      <a:tailEnd type="none" w="med" len="med"/>
                    </a:lnB>
                    <a:solidFill>
                      <a:srgbClr val="B9D7EA"/>
                    </a:solidFill>
                  </a:tcPr>
                </a:tc>
                <a:extLst>
                  <a:ext uri="{0D108BD9-81ED-4DB2-BD59-A6C34878D82A}">
                    <a16:rowId xmlns:a16="http://schemas.microsoft.com/office/drawing/2014/main" val="836859561"/>
                  </a:ext>
                </a:extLst>
              </a:tr>
              <a:tr h="245735">
                <a:tc>
                  <a:txBody>
                    <a:bodyPr/>
                    <a:lstStyle/>
                    <a:p>
                      <a:r>
                        <a:rPr lang="en-US" sz="1100" dirty="0">
                          <a:solidFill>
                            <a:srgbClr val="000000"/>
                          </a:solidFill>
                          <a:effectLst/>
                          <a:latin typeface="Times New Roman" panose="02020603050405020304" pitchFamily="18" charset="0"/>
                          <a:ea typeface="新宋体" panose="02010609030101010101" pitchFamily="49" charset="-122"/>
                        </a:rPr>
                        <a:t>cli</a:t>
                      </a:r>
                    </a:p>
                  </a:txBody>
                  <a:tcPr marL="77025" marR="77025" marT="35550" marB="35550" anchor="ctr">
                    <a:lnL>
                      <a:solidFill>
                        <a:srgbClr val="B9D7EA"/>
                      </a:solidFill>
                      <a:prstDash val="solid"/>
                    </a:lnL>
                    <a:lnR>
                      <a:solidFill>
                        <a:srgbClr val="FFFFFF"/>
                      </a:solidFill>
                      <a:prstDash val="solid"/>
                    </a:lnR>
                    <a:lnT w="9525" cap="flat" cmpd="sng" algn="ctr">
                      <a:solidFill>
                        <a:srgbClr val="B9D7EA"/>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en-US" sz="1100" dirty="0">
                          <a:solidFill>
                            <a:srgbClr val="000000"/>
                          </a:solidFill>
                          <a:effectLst/>
                          <a:latin typeface="Times New Roman" panose="02020603050405020304" pitchFamily="18" charset="0"/>
                          <a:ea typeface="新宋体" panose="02010609030101010101" pitchFamily="49" charset="-122"/>
                        </a:rPr>
                        <a:t>COVID </a:t>
                      </a:r>
                      <a:r>
                        <a:rPr lang="zh-CN" altLang="en-US" sz="1100" dirty="0">
                          <a:solidFill>
                            <a:srgbClr val="000000"/>
                          </a:solidFill>
                          <a:effectLst/>
                          <a:latin typeface="Times New Roman" panose="02020603050405020304" pitchFamily="18" charset="0"/>
                          <a:ea typeface="新宋体" panose="02010609030101010101" pitchFamily="49" charset="-122"/>
                        </a:rPr>
                        <a:t>症状比例</a:t>
                      </a:r>
                    </a:p>
                  </a:txBody>
                  <a:tcPr marL="77025" marR="77025" marT="35550" marB="35550" anchor="ctr">
                    <a:lnL>
                      <a:solidFill>
                        <a:srgbClr val="FFFFFF"/>
                      </a:solidFill>
                      <a:prstDash val="solid"/>
                    </a:lnL>
                    <a:lnR>
                      <a:solidFill>
                        <a:srgbClr val="B9D7EA"/>
                      </a:solidFill>
                      <a:prstDash val="solid"/>
                    </a:lnR>
                    <a:lnT w="9525" cap="flat" cmpd="sng" algn="ctr">
                      <a:solidFill>
                        <a:srgbClr val="B9D7EA"/>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415932940"/>
                  </a:ext>
                </a:extLst>
              </a:tr>
              <a:tr h="245735">
                <a:tc>
                  <a:txBody>
                    <a:bodyPr/>
                    <a:lstStyle/>
                    <a:p>
                      <a:r>
                        <a:rPr lang="en-US" sz="1100" dirty="0" err="1">
                          <a:solidFill>
                            <a:srgbClr val="000000"/>
                          </a:solidFill>
                          <a:effectLst/>
                          <a:latin typeface="Times New Roman" panose="02020603050405020304" pitchFamily="18" charset="0"/>
                          <a:ea typeface="新宋体" panose="02010609030101010101" pitchFamily="49" charset="-122"/>
                        </a:rPr>
                        <a:t>ili</a:t>
                      </a:r>
                      <a:endParaRPr lang="en-US" sz="1100" dirty="0">
                        <a:solidFill>
                          <a:srgbClr val="000000"/>
                        </a:solidFill>
                        <a:effectLst/>
                        <a:latin typeface="Times New Roman" panose="02020603050405020304" pitchFamily="18" charset="0"/>
                        <a:ea typeface="新宋体" panose="02010609030101010101" pitchFamily="49" charset="-122"/>
                      </a:endParaRPr>
                    </a:p>
                  </a:txBody>
                  <a:tcPr marL="77025" marR="77025" marT="35550" marB="355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1100" dirty="0">
                          <a:solidFill>
                            <a:srgbClr val="000000"/>
                          </a:solidFill>
                          <a:effectLst/>
                          <a:latin typeface="Times New Roman" panose="02020603050405020304" pitchFamily="18" charset="0"/>
                          <a:ea typeface="新宋体" panose="02010609030101010101" pitchFamily="49" charset="-122"/>
                        </a:rPr>
                        <a:t>流感样症状比例</a:t>
                      </a:r>
                    </a:p>
                  </a:txBody>
                  <a:tcPr marL="77025" marR="77025" marT="35550" marB="355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78706781"/>
                  </a:ext>
                </a:extLst>
              </a:tr>
              <a:tr h="245735">
                <a:tc>
                  <a:txBody>
                    <a:bodyPr/>
                    <a:lstStyle/>
                    <a:p>
                      <a:r>
                        <a:rPr lang="en-US" sz="1100" dirty="0" err="1">
                          <a:solidFill>
                            <a:srgbClr val="000000"/>
                          </a:solidFill>
                          <a:effectLst/>
                          <a:latin typeface="Times New Roman" panose="02020603050405020304" pitchFamily="18" charset="0"/>
                          <a:ea typeface="新宋体" panose="02010609030101010101" pitchFamily="49" charset="-122"/>
                        </a:rPr>
                        <a:t>wnohh_cmnty_cli</a:t>
                      </a:r>
                      <a:endParaRPr lang="en-US" sz="1100" dirty="0">
                        <a:solidFill>
                          <a:srgbClr val="000000"/>
                        </a:solidFill>
                        <a:effectLst/>
                        <a:latin typeface="Times New Roman" panose="02020603050405020304" pitchFamily="18" charset="0"/>
                        <a:ea typeface="新宋体" panose="02010609030101010101" pitchFamily="49" charset="-122"/>
                      </a:endParaRPr>
                    </a:p>
                  </a:txBody>
                  <a:tcPr marL="77025" marR="77025" marT="35550" marB="355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1100" dirty="0">
                          <a:solidFill>
                            <a:srgbClr val="000000"/>
                          </a:solidFill>
                          <a:effectLst/>
                          <a:latin typeface="Times New Roman" panose="02020603050405020304" pitchFamily="18" charset="0"/>
                          <a:ea typeface="新宋体" panose="02010609030101010101" pitchFamily="49" charset="-122"/>
                        </a:rPr>
                        <a:t>非家庭社区 </a:t>
                      </a:r>
                      <a:r>
                        <a:rPr lang="en-US" altLang="zh-CN" sz="1100" dirty="0">
                          <a:solidFill>
                            <a:srgbClr val="000000"/>
                          </a:solidFill>
                          <a:effectLst/>
                          <a:latin typeface="Times New Roman" panose="02020603050405020304" pitchFamily="18" charset="0"/>
                          <a:ea typeface="新宋体" panose="02010609030101010101" pitchFamily="49" charset="-122"/>
                        </a:rPr>
                        <a:t>COVID </a:t>
                      </a:r>
                      <a:r>
                        <a:rPr lang="zh-CN" altLang="en-US" sz="1100" dirty="0">
                          <a:solidFill>
                            <a:srgbClr val="000000"/>
                          </a:solidFill>
                          <a:effectLst/>
                          <a:latin typeface="Times New Roman" panose="02020603050405020304" pitchFamily="18" charset="0"/>
                          <a:ea typeface="新宋体" panose="02010609030101010101" pitchFamily="49" charset="-122"/>
                        </a:rPr>
                        <a:t>症状比例</a:t>
                      </a:r>
                    </a:p>
                  </a:txBody>
                  <a:tcPr marL="77025" marR="77025" marT="35550" marB="355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79426844"/>
                  </a:ext>
                </a:extLst>
              </a:tr>
              <a:tr h="245735">
                <a:tc>
                  <a:txBody>
                    <a:bodyPr/>
                    <a:lstStyle/>
                    <a:p>
                      <a:r>
                        <a:rPr lang="en-US" sz="1100" dirty="0" err="1">
                          <a:solidFill>
                            <a:srgbClr val="000000"/>
                          </a:solidFill>
                          <a:effectLst/>
                          <a:latin typeface="Times New Roman" panose="02020603050405020304" pitchFamily="18" charset="0"/>
                          <a:ea typeface="新宋体" panose="02010609030101010101" pitchFamily="49" charset="-122"/>
                        </a:rPr>
                        <a:t>wbelief_masking_effective</a:t>
                      </a:r>
                      <a:endParaRPr lang="en-US" sz="1100" dirty="0">
                        <a:solidFill>
                          <a:srgbClr val="000000"/>
                        </a:solidFill>
                        <a:effectLst/>
                        <a:latin typeface="Times New Roman" panose="02020603050405020304" pitchFamily="18" charset="0"/>
                        <a:ea typeface="新宋体" panose="02010609030101010101" pitchFamily="49" charset="-122"/>
                      </a:endParaRPr>
                    </a:p>
                  </a:txBody>
                  <a:tcPr marL="77025" marR="77025" marT="35550" marB="355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1100" dirty="0">
                          <a:solidFill>
                            <a:srgbClr val="000000"/>
                          </a:solidFill>
                          <a:effectLst/>
                          <a:latin typeface="Times New Roman" panose="02020603050405020304" pitchFamily="18" charset="0"/>
                          <a:ea typeface="新宋体" panose="02010609030101010101" pitchFamily="49" charset="-122"/>
                        </a:rPr>
                        <a:t>对戴口罩有效性的信念</a:t>
                      </a:r>
                    </a:p>
                  </a:txBody>
                  <a:tcPr marL="77025" marR="77025" marT="35550" marB="355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350927107"/>
                  </a:ext>
                </a:extLst>
              </a:tr>
              <a:tr h="245735">
                <a:tc>
                  <a:txBody>
                    <a:bodyPr/>
                    <a:lstStyle/>
                    <a:p>
                      <a:r>
                        <a:rPr lang="en-US" sz="1100" dirty="0" err="1">
                          <a:solidFill>
                            <a:srgbClr val="000000"/>
                          </a:solidFill>
                          <a:effectLst/>
                          <a:latin typeface="Times New Roman" panose="02020603050405020304" pitchFamily="18" charset="0"/>
                          <a:ea typeface="新宋体" panose="02010609030101010101" pitchFamily="49" charset="-122"/>
                        </a:rPr>
                        <a:t>wbelief_distancing_effective</a:t>
                      </a:r>
                      <a:endParaRPr lang="en-US" sz="1100" dirty="0">
                        <a:solidFill>
                          <a:srgbClr val="000000"/>
                        </a:solidFill>
                        <a:effectLst/>
                        <a:latin typeface="Times New Roman" panose="02020603050405020304" pitchFamily="18" charset="0"/>
                        <a:ea typeface="新宋体" panose="02010609030101010101" pitchFamily="49" charset="-122"/>
                      </a:endParaRPr>
                    </a:p>
                  </a:txBody>
                  <a:tcPr marL="77025" marR="77025" marT="35550" marB="355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1100" dirty="0">
                          <a:solidFill>
                            <a:srgbClr val="000000"/>
                          </a:solidFill>
                          <a:effectLst/>
                          <a:latin typeface="Times New Roman" panose="02020603050405020304" pitchFamily="18" charset="0"/>
                          <a:ea typeface="新宋体" panose="02010609030101010101" pitchFamily="49" charset="-122"/>
                        </a:rPr>
                        <a:t>对社交距离有效性的信念</a:t>
                      </a:r>
                    </a:p>
                  </a:txBody>
                  <a:tcPr marL="77025" marR="77025" marT="35550" marB="355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3728476911"/>
                  </a:ext>
                </a:extLst>
              </a:tr>
              <a:tr h="245735">
                <a:tc>
                  <a:txBody>
                    <a:bodyPr/>
                    <a:lstStyle/>
                    <a:p>
                      <a:r>
                        <a:rPr lang="en-US" sz="1100" dirty="0" err="1">
                          <a:solidFill>
                            <a:srgbClr val="000000"/>
                          </a:solidFill>
                          <a:effectLst/>
                          <a:latin typeface="Times New Roman" panose="02020603050405020304" pitchFamily="18" charset="0"/>
                          <a:ea typeface="新宋体" panose="02010609030101010101" pitchFamily="49" charset="-122"/>
                        </a:rPr>
                        <a:t>wcovid_vaccinated_friends</a:t>
                      </a:r>
                      <a:endParaRPr lang="en-US" sz="1100" dirty="0">
                        <a:solidFill>
                          <a:srgbClr val="000000"/>
                        </a:solidFill>
                        <a:effectLst/>
                        <a:latin typeface="Times New Roman" panose="02020603050405020304" pitchFamily="18" charset="0"/>
                        <a:ea typeface="新宋体" panose="02010609030101010101" pitchFamily="49" charset="-122"/>
                      </a:endParaRPr>
                    </a:p>
                  </a:txBody>
                  <a:tcPr marL="77025" marR="77025" marT="35550" marB="355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1100" dirty="0">
                          <a:solidFill>
                            <a:srgbClr val="000000"/>
                          </a:solidFill>
                          <a:effectLst/>
                          <a:latin typeface="Times New Roman" panose="02020603050405020304" pitchFamily="18" charset="0"/>
                          <a:ea typeface="新宋体" panose="02010609030101010101" pitchFamily="49" charset="-122"/>
                        </a:rPr>
                        <a:t>接种疫苗的朋友比例</a:t>
                      </a:r>
                    </a:p>
                  </a:txBody>
                  <a:tcPr marL="77025" marR="77025" marT="35550" marB="355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277410638"/>
                  </a:ext>
                </a:extLst>
              </a:tr>
              <a:tr h="245735">
                <a:tc>
                  <a:txBody>
                    <a:bodyPr/>
                    <a:lstStyle/>
                    <a:p>
                      <a:r>
                        <a:rPr lang="en-US" sz="1100" dirty="0" err="1">
                          <a:solidFill>
                            <a:srgbClr val="000000"/>
                          </a:solidFill>
                          <a:effectLst/>
                          <a:latin typeface="Times New Roman" panose="02020603050405020304" pitchFamily="18" charset="0"/>
                          <a:ea typeface="新宋体" panose="02010609030101010101" pitchFamily="49" charset="-122"/>
                        </a:rPr>
                        <a:t>wlarge_event_indoors</a:t>
                      </a:r>
                      <a:endParaRPr lang="en-US" sz="1100" dirty="0">
                        <a:solidFill>
                          <a:srgbClr val="000000"/>
                        </a:solidFill>
                        <a:effectLst/>
                        <a:latin typeface="Times New Roman" panose="02020603050405020304" pitchFamily="18" charset="0"/>
                        <a:ea typeface="新宋体" panose="02010609030101010101" pitchFamily="49" charset="-122"/>
                      </a:endParaRPr>
                    </a:p>
                  </a:txBody>
                  <a:tcPr marL="77025" marR="77025" marT="35550" marB="355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1100" dirty="0">
                          <a:solidFill>
                            <a:srgbClr val="000000"/>
                          </a:solidFill>
                          <a:effectLst/>
                          <a:latin typeface="Times New Roman" panose="02020603050405020304" pitchFamily="18" charset="0"/>
                          <a:ea typeface="新宋体" panose="02010609030101010101" pitchFamily="49" charset="-122"/>
                        </a:rPr>
                        <a:t>参加室内大型活动的比例</a:t>
                      </a:r>
                    </a:p>
                  </a:txBody>
                  <a:tcPr marL="77025" marR="77025" marT="35550" marB="355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3517062081"/>
                  </a:ext>
                </a:extLst>
              </a:tr>
              <a:tr h="245735">
                <a:tc>
                  <a:txBody>
                    <a:bodyPr/>
                    <a:lstStyle/>
                    <a:p>
                      <a:r>
                        <a:rPr lang="en-US" sz="1100" dirty="0" err="1">
                          <a:solidFill>
                            <a:srgbClr val="000000"/>
                          </a:solidFill>
                          <a:effectLst/>
                          <a:latin typeface="Times New Roman" panose="02020603050405020304" pitchFamily="18" charset="0"/>
                          <a:ea typeface="新宋体" panose="02010609030101010101" pitchFamily="49" charset="-122"/>
                        </a:rPr>
                        <a:t>wothers_masked_public</a:t>
                      </a:r>
                      <a:endParaRPr lang="en-US" sz="1100" dirty="0">
                        <a:solidFill>
                          <a:srgbClr val="000000"/>
                        </a:solidFill>
                        <a:effectLst/>
                        <a:latin typeface="Times New Roman" panose="02020603050405020304" pitchFamily="18" charset="0"/>
                        <a:ea typeface="新宋体" panose="02010609030101010101" pitchFamily="49" charset="-122"/>
                      </a:endParaRPr>
                    </a:p>
                  </a:txBody>
                  <a:tcPr marL="77025" marR="77025" marT="35550" marB="355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1100" dirty="0">
                          <a:solidFill>
                            <a:srgbClr val="000000"/>
                          </a:solidFill>
                          <a:effectLst/>
                          <a:latin typeface="Times New Roman" panose="02020603050405020304" pitchFamily="18" charset="0"/>
                          <a:ea typeface="新宋体" panose="02010609030101010101" pitchFamily="49" charset="-122"/>
                        </a:rPr>
                        <a:t>公共场所他人戴口罩的比例</a:t>
                      </a:r>
                    </a:p>
                  </a:txBody>
                  <a:tcPr marL="77025" marR="77025" marT="35550" marB="355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2514725485"/>
                  </a:ext>
                </a:extLst>
              </a:tr>
              <a:tr h="245735">
                <a:tc>
                  <a:txBody>
                    <a:bodyPr/>
                    <a:lstStyle/>
                    <a:p>
                      <a:r>
                        <a:rPr lang="en-US" sz="1100" dirty="0" err="1">
                          <a:solidFill>
                            <a:srgbClr val="000000"/>
                          </a:solidFill>
                          <a:effectLst/>
                          <a:latin typeface="Times New Roman" panose="02020603050405020304" pitchFamily="18" charset="0"/>
                          <a:ea typeface="新宋体" panose="02010609030101010101" pitchFamily="49" charset="-122"/>
                        </a:rPr>
                        <a:t>wothers_distanced_public</a:t>
                      </a:r>
                      <a:endParaRPr lang="en-US" sz="1100" dirty="0">
                        <a:solidFill>
                          <a:srgbClr val="000000"/>
                        </a:solidFill>
                        <a:effectLst/>
                        <a:latin typeface="Times New Roman" panose="02020603050405020304" pitchFamily="18" charset="0"/>
                        <a:ea typeface="新宋体" panose="02010609030101010101" pitchFamily="49" charset="-122"/>
                      </a:endParaRPr>
                    </a:p>
                  </a:txBody>
                  <a:tcPr marL="77025" marR="77025" marT="35550" marB="355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1100" dirty="0">
                          <a:solidFill>
                            <a:srgbClr val="000000"/>
                          </a:solidFill>
                          <a:effectLst/>
                          <a:latin typeface="Times New Roman" panose="02020603050405020304" pitchFamily="18" charset="0"/>
                          <a:ea typeface="新宋体" panose="02010609030101010101" pitchFamily="49" charset="-122"/>
                        </a:rPr>
                        <a:t>公共场所他人保持距离的比例</a:t>
                      </a:r>
                    </a:p>
                  </a:txBody>
                  <a:tcPr marL="77025" marR="77025" marT="35550" marB="355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4156458718"/>
                  </a:ext>
                </a:extLst>
              </a:tr>
              <a:tr h="245735">
                <a:tc>
                  <a:txBody>
                    <a:bodyPr/>
                    <a:lstStyle/>
                    <a:p>
                      <a:r>
                        <a:rPr lang="en-US" sz="1100" dirty="0" err="1">
                          <a:solidFill>
                            <a:srgbClr val="000000"/>
                          </a:solidFill>
                          <a:effectLst/>
                          <a:latin typeface="Times New Roman" panose="02020603050405020304" pitchFamily="18" charset="0"/>
                          <a:ea typeface="新宋体" panose="02010609030101010101" pitchFamily="49" charset="-122"/>
                        </a:rPr>
                        <a:t>wshop_indoors</a:t>
                      </a:r>
                      <a:endParaRPr lang="en-US" sz="1100" dirty="0">
                        <a:solidFill>
                          <a:srgbClr val="000000"/>
                        </a:solidFill>
                        <a:effectLst/>
                        <a:latin typeface="Times New Roman" panose="02020603050405020304" pitchFamily="18" charset="0"/>
                        <a:ea typeface="新宋体" panose="02010609030101010101" pitchFamily="49" charset="-122"/>
                      </a:endParaRPr>
                    </a:p>
                  </a:txBody>
                  <a:tcPr marL="77025" marR="77025" marT="35550" marB="355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1100" dirty="0">
                          <a:solidFill>
                            <a:srgbClr val="000000"/>
                          </a:solidFill>
                          <a:effectLst/>
                          <a:latin typeface="Times New Roman" panose="02020603050405020304" pitchFamily="18" charset="0"/>
                          <a:ea typeface="新宋体" panose="02010609030101010101" pitchFamily="49" charset="-122"/>
                        </a:rPr>
                        <a:t>室内购物的比例</a:t>
                      </a:r>
                    </a:p>
                  </a:txBody>
                  <a:tcPr marL="77025" marR="77025" marT="35550" marB="355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266625748"/>
                  </a:ext>
                </a:extLst>
              </a:tr>
              <a:tr h="245735">
                <a:tc>
                  <a:txBody>
                    <a:bodyPr/>
                    <a:lstStyle/>
                    <a:p>
                      <a:r>
                        <a:rPr lang="en-US" sz="1100" dirty="0" err="1">
                          <a:solidFill>
                            <a:srgbClr val="000000"/>
                          </a:solidFill>
                          <a:effectLst/>
                          <a:latin typeface="Times New Roman" panose="02020603050405020304" pitchFamily="18" charset="0"/>
                          <a:ea typeface="新宋体" panose="02010609030101010101" pitchFamily="49" charset="-122"/>
                        </a:rPr>
                        <a:t>wrestaurant_indoors</a:t>
                      </a:r>
                      <a:endParaRPr lang="en-US" sz="1100" dirty="0">
                        <a:solidFill>
                          <a:srgbClr val="000000"/>
                        </a:solidFill>
                        <a:effectLst/>
                        <a:latin typeface="Times New Roman" panose="02020603050405020304" pitchFamily="18" charset="0"/>
                        <a:ea typeface="新宋体" panose="02010609030101010101" pitchFamily="49" charset="-122"/>
                      </a:endParaRPr>
                    </a:p>
                  </a:txBody>
                  <a:tcPr marL="77025" marR="77025" marT="35550" marB="355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1100" dirty="0">
                          <a:solidFill>
                            <a:srgbClr val="000000"/>
                          </a:solidFill>
                          <a:effectLst/>
                          <a:latin typeface="Times New Roman" panose="02020603050405020304" pitchFamily="18" charset="0"/>
                          <a:ea typeface="新宋体" panose="02010609030101010101" pitchFamily="49" charset="-122"/>
                        </a:rPr>
                        <a:t>室内餐厅用餐的比例</a:t>
                      </a:r>
                    </a:p>
                  </a:txBody>
                  <a:tcPr marL="77025" marR="77025" marT="35550" marB="355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684778873"/>
                  </a:ext>
                </a:extLst>
              </a:tr>
              <a:tr h="245735">
                <a:tc>
                  <a:txBody>
                    <a:bodyPr/>
                    <a:lstStyle/>
                    <a:p>
                      <a:r>
                        <a:rPr lang="en-US" sz="1100" dirty="0" err="1">
                          <a:solidFill>
                            <a:srgbClr val="000000"/>
                          </a:solidFill>
                          <a:effectLst/>
                          <a:latin typeface="Times New Roman" panose="02020603050405020304" pitchFamily="18" charset="0"/>
                          <a:ea typeface="新宋体" panose="02010609030101010101" pitchFamily="49" charset="-122"/>
                        </a:rPr>
                        <a:t>wworried_catch_covid</a:t>
                      </a:r>
                      <a:endParaRPr lang="en-US" sz="1100" dirty="0">
                        <a:solidFill>
                          <a:srgbClr val="000000"/>
                        </a:solidFill>
                        <a:effectLst/>
                        <a:latin typeface="Times New Roman" panose="02020603050405020304" pitchFamily="18" charset="0"/>
                        <a:ea typeface="新宋体" panose="02010609030101010101" pitchFamily="49" charset="-122"/>
                      </a:endParaRPr>
                    </a:p>
                  </a:txBody>
                  <a:tcPr marL="77025" marR="77025" marT="35550" marB="355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1100" dirty="0">
                          <a:solidFill>
                            <a:srgbClr val="000000"/>
                          </a:solidFill>
                          <a:effectLst/>
                          <a:latin typeface="Times New Roman" panose="02020603050405020304" pitchFamily="18" charset="0"/>
                          <a:ea typeface="新宋体" panose="02010609030101010101" pitchFamily="49" charset="-122"/>
                        </a:rPr>
                        <a:t>对感染 </a:t>
                      </a:r>
                      <a:r>
                        <a:rPr lang="en-US" altLang="zh-CN" sz="1100" dirty="0">
                          <a:solidFill>
                            <a:srgbClr val="000000"/>
                          </a:solidFill>
                          <a:effectLst/>
                          <a:latin typeface="Times New Roman" panose="02020603050405020304" pitchFamily="18" charset="0"/>
                          <a:ea typeface="新宋体" panose="02010609030101010101" pitchFamily="49" charset="-122"/>
                        </a:rPr>
                        <a:t>COVID </a:t>
                      </a:r>
                      <a:r>
                        <a:rPr lang="zh-CN" altLang="en-US" sz="1100" dirty="0">
                          <a:solidFill>
                            <a:srgbClr val="000000"/>
                          </a:solidFill>
                          <a:effectLst/>
                          <a:latin typeface="Times New Roman" panose="02020603050405020304" pitchFamily="18" charset="0"/>
                          <a:ea typeface="新宋体" panose="02010609030101010101" pitchFamily="49" charset="-122"/>
                        </a:rPr>
                        <a:t>的担忧程度</a:t>
                      </a:r>
                    </a:p>
                  </a:txBody>
                  <a:tcPr marL="77025" marR="77025" marT="35550" marB="355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4122145305"/>
                  </a:ext>
                </a:extLst>
              </a:tr>
              <a:tr h="245735">
                <a:tc>
                  <a:txBody>
                    <a:bodyPr/>
                    <a:lstStyle/>
                    <a:p>
                      <a:r>
                        <a:rPr lang="en-US" sz="1100" dirty="0" err="1">
                          <a:solidFill>
                            <a:srgbClr val="000000"/>
                          </a:solidFill>
                          <a:effectLst/>
                          <a:latin typeface="Times New Roman" panose="02020603050405020304" pitchFamily="18" charset="0"/>
                          <a:ea typeface="新宋体" panose="02010609030101010101" pitchFamily="49" charset="-122"/>
                        </a:rPr>
                        <a:t>hh_cmnty_cli</a:t>
                      </a:r>
                      <a:endParaRPr lang="en-US" sz="1100" dirty="0">
                        <a:solidFill>
                          <a:srgbClr val="000000"/>
                        </a:solidFill>
                        <a:effectLst/>
                        <a:latin typeface="Times New Roman" panose="02020603050405020304" pitchFamily="18" charset="0"/>
                        <a:ea typeface="新宋体" panose="02010609030101010101" pitchFamily="49" charset="-122"/>
                      </a:endParaRPr>
                    </a:p>
                  </a:txBody>
                  <a:tcPr marL="77025" marR="77025" marT="35550" marB="355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1100" dirty="0">
                          <a:solidFill>
                            <a:srgbClr val="000000"/>
                          </a:solidFill>
                          <a:effectLst/>
                          <a:latin typeface="Times New Roman" panose="02020603050405020304" pitchFamily="18" charset="0"/>
                          <a:ea typeface="新宋体" panose="02010609030101010101" pitchFamily="49" charset="-122"/>
                        </a:rPr>
                        <a:t>家庭社区 </a:t>
                      </a:r>
                      <a:r>
                        <a:rPr lang="en-US" altLang="zh-CN" sz="1100" dirty="0">
                          <a:solidFill>
                            <a:srgbClr val="000000"/>
                          </a:solidFill>
                          <a:effectLst/>
                          <a:latin typeface="Times New Roman" panose="02020603050405020304" pitchFamily="18" charset="0"/>
                          <a:ea typeface="新宋体" panose="02010609030101010101" pitchFamily="49" charset="-122"/>
                        </a:rPr>
                        <a:t>COVID </a:t>
                      </a:r>
                      <a:r>
                        <a:rPr lang="zh-CN" altLang="en-US" sz="1100" dirty="0">
                          <a:solidFill>
                            <a:srgbClr val="000000"/>
                          </a:solidFill>
                          <a:effectLst/>
                          <a:latin typeface="Times New Roman" panose="02020603050405020304" pitchFamily="18" charset="0"/>
                          <a:ea typeface="新宋体" panose="02010609030101010101" pitchFamily="49" charset="-122"/>
                        </a:rPr>
                        <a:t>症状比例</a:t>
                      </a:r>
                    </a:p>
                  </a:txBody>
                  <a:tcPr marL="77025" marR="77025" marT="35550" marB="355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3143903454"/>
                  </a:ext>
                </a:extLst>
              </a:tr>
              <a:tr h="245735">
                <a:tc>
                  <a:txBody>
                    <a:bodyPr/>
                    <a:lstStyle/>
                    <a:p>
                      <a:r>
                        <a:rPr lang="en-US" sz="1100" dirty="0" err="1">
                          <a:solidFill>
                            <a:srgbClr val="000000"/>
                          </a:solidFill>
                          <a:effectLst/>
                          <a:latin typeface="Times New Roman" panose="02020603050405020304" pitchFamily="18" charset="0"/>
                          <a:ea typeface="新宋体" panose="02010609030101010101" pitchFamily="49" charset="-122"/>
                        </a:rPr>
                        <a:t>nohh_cmnty_cli</a:t>
                      </a:r>
                      <a:endParaRPr lang="en-US" sz="1100" dirty="0">
                        <a:solidFill>
                          <a:srgbClr val="000000"/>
                        </a:solidFill>
                        <a:effectLst/>
                        <a:latin typeface="Times New Roman" panose="02020603050405020304" pitchFamily="18" charset="0"/>
                        <a:ea typeface="新宋体" panose="02010609030101010101" pitchFamily="49" charset="-122"/>
                      </a:endParaRPr>
                    </a:p>
                  </a:txBody>
                  <a:tcPr marL="77025" marR="77025" marT="35550" marB="355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1100" dirty="0">
                          <a:solidFill>
                            <a:srgbClr val="000000"/>
                          </a:solidFill>
                          <a:effectLst/>
                          <a:latin typeface="Times New Roman" panose="02020603050405020304" pitchFamily="18" charset="0"/>
                          <a:ea typeface="新宋体" panose="02010609030101010101" pitchFamily="49" charset="-122"/>
                        </a:rPr>
                        <a:t>非家庭社区 </a:t>
                      </a:r>
                      <a:r>
                        <a:rPr lang="en-US" altLang="zh-CN" sz="1100" dirty="0">
                          <a:solidFill>
                            <a:srgbClr val="000000"/>
                          </a:solidFill>
                          <a:effectLst/>
                          <a:latin typeface="Times New Roman" panose="02020603050405020304" pitchFamily="18" charset="0"/>
                          <a:ea typeface="新宋体" panose="02010609030101010101" pitchFamily="49" charset="-122"/>
                        </a:rPr>
                        <a:t>COVID </a:t>
                      </a:r>
                      <a:r>
                        <a:rPr lang="zh-CN" altLang="en-US" sz="1100" dirty="0">
                          <a:solidFill>
                            <a:srgbClr val="000000"/>
                          </a:solidFill>
                          <a:effectLst/>
                          <a:latin typeface="Times New Roman" panose="02020603050405020304" pitchFamily="18" charset="0"/>
                          <a:ea typeface="新宋体" panose="02010609030101010101" pitchFamily="49" charset="-122"/>
                        </a:rPr>
                        <a:t>症状比例</a:t>
                      </a:r>
                    </a:p>
                  </a:txBody>
                  <a:tcPr marL="77025" marR="77025" marT="35550" marB="355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868412776"/>
                  </a:ext>
                </a:extLst>
              </a:tr>
              <a:tr h="245735">
                <a:tc>
                  <a:txBody>
                    <a:bodyPr/>
                    <a:lstStyle/>
                    <a:p>
                      <a:r>
                        <a:rPr lang="en-US" sz="1100" dirty="0">
                          <a:solidFill>
                            <a:srgbClr val="000000"/>
                          </a:solidFill>
                          <a:effectLst/>
                          <a:latin typeface="Times New Roman" panose="02020603050405020304" pitchFamily="18" charset="0"/>
                          <a:ea typeface="新宋体" panose="02010609030101010101" pitchFamily="49" charset="-122"/>
                        </a:rPr>
                        <a:t>wearing_mask_7d</a:t>
                      </a:r>
                    </a:p>
                  </a:txBody>
                  <a:tcPr marL="77025" marR="77025" marT="35550" marB="355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1100" dirty="0">
                          <a:solidFill>
                            <a:srgbClr val="000000"/>
                          </a:solidFill>
                          <a:effectLst/>
                          <a:latin typeface="Times New Roman" panose="02020603050405020304" pitchFamily="18" charset="0"/>
                          <a:ea typeface="新宋体" panose="02010609030101010101" pitchFamily="49" charset="-122"/>
                        </a:rPr>
                        <a:t>过去 </a:t>
                      </a:r>
                      <a:r>
                        <a:rPr lang="en-US" altLang="zh-CN" sz="1100" dirty="0">
                          <a:solidFill>
                            <a:srgbClr val="000000"/>
                          </a:solidFill>
                          <a:effectLst/>
                          <a:latin typeface="Times New Roman" panose="02020603050405020304" pitchFamily="18" charset="0"/>
                          <a:ea typeface="新宋体" panose="02010609030101010101" pitchFamily="49" charset="-122"/>
                        </a:rPr>
                        <a:t>7 </a:t>
                      </a:r>
                      <a:r>
                        <a:rPr lang="zh-CN" altLang="en-US" sz="1100" dirty="0">
                          <a:solidFill>
                            <a:srgbClr val="000000"/>
                          </a:solidFill>
                          <a:effectLst/>
                          <a:latin typeface="Times New Roman" panose="02020603050405020304" pitchFamily="18" charset="0"/>
                          <a:ea typeface="新宋体" panose="02010609030101010101" pitchFamily="49" charset="-122"/>
                        </a:rPr>
                        <a:t>天内戴口罩的比例</a:t>
                      </a:r>
                    </a:p>
                  </a:txBody>
                  <a:tcPr marL="77025" marR="77025" marT="35550" marB="355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392578985"/>
                  </a:ext>
                </a:extLst>
              </a:tr>
              <a:tr h="245735">
                <a:tc>
                  <a:txBody>
                    <a:bodyPr/>
                    <a:lstStyle/>
                    <a:p>
                      <a:r>
                        <a:rPr lang="en-US" sz="1100" dirty="0" err="1">
                          <a:solidFill>
                            <a:srgbClr val="000000"/>
                          </a:solidFill>
                          <a:effectLst/>
                          <a:latin typeface="Times New Roman" panose="02020603050405020304" pitchFamily="18" charset="0"/>
                          <a:ea typeface="新宋体" panose="02010609030101010101" pitchFamily="49" charset="-122"/>
                        </a:rPr>
                        <a:t>public_transit</a:t>
                      </a:r>
                      <a:endParaRPr lang="en-US" sz="1100" dirty="0">
                        <a:solidFill>
                          <a:srgbClr val="000000"/>
                        </a:solidFill>
                        <a:effectLst/>
                        <a:latin typeface="Times New Roman" panose="02020603050405020304" pitchFamily="18" charset="0"/>
                        <a:ea typeface="新宋体" panose="02010609030101010101" pitchFamily="49" charset="-122"/>
                      </a:endParaRPr>
                    </a:p>
                  </a:txBody>
                  <a:tcPr marL="77025" marR="77025" marT="35550" marB="355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1100" dirty="0">
                          <a:solidFill>
                            <a:srgbClr val="000000"/>
                          </a:solidFill>
                          <a:effectLst/>
                          <a:latin typeface="Times New Roman" panose="02020603050405020304" pitchFamily="18" charset="0"/>
                          <a:ea typeface="新宋体" panose="02010609030101010101" pitchFamily="49" charset="-122"/>
                        </a:rPr>
                        <a:t>使用公共交通的比例</a:t>
                      </a:r>
                    </a:p>
                  </a:txBody>
                  <a:tcPr marL="77025" marR="77025" marT="35550" marB="355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4286971597"/>
                  </a:ext>
                </a:extLst>
              </a:tr>
              <a:tr h="245735">
                <a:tc>
                  <a:txBody>
                    <a:bodyPr/>
                    <a:lstStyle/>
                    <a:p>
                      <a:r>
                        <a:rPr lang="en-US" sz="1100" dirty="0" err="1">
                          <a:solidFill>
                            <a:srgbClr val="000000"/>
                          </a:solidFill>
                          <a:effectLst/>
                          <a:latin typeface="Times New Roman" panose="02020603050405020304" pitchFamily="18" charset="0"/>
                          <a:ea typeface="新宋体" panose="02010609030101010101" pitchFamily="49" charset="-122"/>
                        </a:rPr>
                        <a:t>worried_finances</a:t>
                      </a:r>
                      <a:endParaRPr lang="en-US" sz="1100" dirty="0">
                        <a:solidFill>
                          <a:srgbClr val="000000"/>
                        </a:solidFill>
                        <a:effectLst/>
                        <a:latin typeface="Times New Roman" panose="02020603050405020304" pitchFamily="18" charset="0"/>
                        <a:ea typeface="新宋体" panose="02010609030101010101" pitchFamily="49" charset="-122"/>
                      </a:endParaRPr>
                    </a:p>
                  </a:txBody>
                  <a:tcPr marL="77025" marR="77025" marT="35550" marB="355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1100" dirty="0">
                          <a:solidFill>
                            <a:srgbClr val="000000"/>
                          </a:solidFill>
                          <a:effectLst/>
                          <a:latin typeface="Times New Roman" panose="02020603050405020304" pitchFamily="18" charset="0"/>
                          <a:ea typeface="新宋体" panose="02010609030101010101" pitchFamily="49" charset="-122"/>
                        </a:rPr>
                        <a:t>对财务状况的担忧程度</a:t>
                      </a:r>
                    </a:p>
                  </a:txBody>
                  <a:tcPr marL="77025" marR="77025" marT="35550" marB="355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453088588"/>
                  </a:ext>
                </a:extLst>
              </a:tr>
              <a:tr h="245735">
                <a:tc>
                  <a:txBody>
                    <a:bodyPr/>
                    <a:lstStyle/>
                    <a:p>
                      <a:r>
                        <a:rPr lang="en-US" sz="1100" dirty="0" err="1">
                          <a:solidFill>
                            <a:srgbClr val="000000"/>
                          </a:solidFill>
                          <a:effectLst/>
                          <a:latin typeface="Times New Roman" panose="02020603050405020304" pitchFamily="18" charset="0"/>
                          <a:ea typeface="新宋体" panose="02010609030101010101" pitchFamily="49" charset="-122"/>
                        </a:rPr>
                        <a:t>tested_positive</a:t>
                      </a:r>
                      <a:endParaRPr lang="en-US" sz="1100" dirty="0">
                        <a:solidFill>
                          <a:srgbClr val="000000"/>
                        </a:solidFill>
                        <a:effectLst/>
                        <a:latin typeface="Times New Roman" panose="02020603050405020304" pitchFamily="18" charset="0"/>
                        <a:ea typeface="新宋体" panose="02010609030101010101" pitchFamily="49" charset="-122"/>
                      </a:endParaRPr>
                    </a:p>
                  </a:txBody>
                  <a:tcPr marL="77025" marR="77025" marT="35550" marB="355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en-US" altLang="zh-CN" sz="1100" dirty="0">
                          <a:solidFill>
                            <a:srgbClr val="000000"/>
                          </a:solidFill>
                          <a:effectLst/>
                          <a:latin typeface="Times New Roman" panose="02020603050405020304" pitchFamily="18" charset="0"/>
                          <a:ea typeface="新宋体" panose="02010609030101010101" pitchFamily="49" charset="-122"/>
                        </a:rPr>
                        <a:t>COVID </a:t>
                      </a:r>
                      <a:r>
                        <a:rPr lang="zh-CN" altLang="en-US" sz="1100" dirty="0">
                          <a:solidFill>
                            <a:srgbClr val="000000"/>
                          </a:solidFill>
                          <a:effectLst/>
                          <a:latin typeface="Times New Roman" panose="02020603050405020304" pitchFamily="18" charset="0"/>
                          <a:ea typeface="新宋体" panose="02010609030101010101" pitchFamily="49" charset="-122"/>
                        </a:rPr>
                        <a:t>检测阳性比例</a:t>
                      </a:r>
                    </a:p>
                  </a:txBody>
                  <a:tcPr marL="77025" marR="77025" marT="35550" marB="355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1655052"/>
                  </a:ext>
                </a:extLst>
              </a:tr>
              <a:tr h="245735">
                <a:tc gridSpan="2">
                  <a:txBody>
                    <a:bodyPr/>
                    <a:lstStyle/>
                    <a:p>
                      <a:r>
                        <a:rPr lang="zh-CN" altLang="en-US" sz="1100" b="1" dirty="0">
                          <a:solidFill>
                            <a:srgbClr val="000000"/>
                          </a:solidFill>
                          <a:effectLst/>
                          <a:latin typeface="Times New Roman" panose="02020603050405020304" pitchFamily="18" charset="0"/>
                          <a:ea typeface="新宋体" panose="02010609030101010101" pitchFamily="49" charset="-122"/>
                        </a:rPr>
                        <a:t>共计：</a:t>
                      </a:r>
                      <a:r>
                        <a:rPr lang="en-US" altLang="zh-CN" sz="1100" b="1" dirty="0">
                          <a:solidFill>
                            <a:srgbClr val="000000"/>
                          </a:solidFill>
                          <a:effectLst/>
                          <a:latin typeface="Times New Roman" panose="02020603050405020304" pitchFamily="18" charset="0"/>
                          <a:ea typeface="新宋体" panose="02010609030101010101" pitchFamily="49" charset="-122"/>
                        </a:rPr>
                        <a:t>18</a:t>
                      </a:r>
                      <a:r>
                        <a:rPr lang="zh-CN" altLang="en-US" sz="1100" b="1" dirty="0">
                          <a:solidFill>
                            <a:srgbClr val="000000"/>
                          </a:solidFill>
                          <a:effectLst/>
                          <a:latin typeface="Times New Roman" panose="02020603050405020304" pitchFamily="18" charset="0"/>
                          <a:ea typeface="新宋体" panose="02010609030101010101" pitchFamily="49" charset="-122"/>
                        </a:rPr>
                        <a:t>个调查特征</a:t>
                      </a:r>
                      <a:endParaRPr lang="en-US" sz="1100" b="1" dirty="0">
                        <a:solidFill>
                          <a:srgbClr val="000000"/>
                        </a:solidFill>
                        <a:effectLst/>
                        <a:latin typeface="Times New Roman" panose="02020603050405020304" pitchFamily="18" charset="0"/>
                        <a:ea typeface="新宋体" panose="02010609030101010101" pitchFamily="49" charset="-122"/>
                      </a:endParaRPr>
                    </a:p>
                  </a:txBody>
                  <a:tcPr marL="77025" marR="77025" marT="35550" marB="35550" anchor="ctr">
                    <a:lnL>
                      <a:solidFill>
                        <a:srgbClr val="B9D7EA"/>
                      </a:solidFill>
                      <a:prstDash val="solid"/>
                    </a:lnL>
                    <a:lnR>
                      <a:solidFill>
                        <a:srgbClr val="B9D7EA"/>
                      </a:solidFill>
                      <a:prstDash val="solid"/>
                    </a:lnR>
                    <a:lnT w="9525" cap="flat" cmpd="sng" algn="ctr">
                      <a:solidFill>
                        <a:srgbClr val="FFFFFF"/>
                      </a:solidFill>
                      <a:prstDash val="solid"/>
                      <a:round/>
                      <a:headEnd type="none" w="med" len="med"/>
                      <a:tailEnd type="none" w="med" len="med"/>
                    </a:lnT>
                    <a:lnB>
                      <a:solidFill>
                        <a:srgbClr val="B9D7EA"/>
                      </a:solidFill>
                      <a:prstDash val="solid"/>
                    </a:lnB>
                    <a:solidFill>
                      <a:srgbClr val="F7FBFC"/>
                    </a:solidFill>
                  </a:tcPr>
                </a:tc>
                <a:tc hMerge="1">
                  <a:txBody>
                    <a:bodyPr/>
                    <a:lstStyle/>
                    <a:p>
                      <a:endParaRPr lang="zh-CN" altLang="en-US" sz="1100" dirty="0">
                        <a:solidFill>
                          <a:srgbClr val="000000"/>
                        </a:solidFill>
                        <a:effectLst/>
                      </a:endParaRPr>
                    </a:p>
                  </a:txBody>
                  <a:tcPr marL="77025" marR="77025" marT="35550" marB="35550" anchor="ctr">
                    <a:lnL w="9525" cap="flat" cmpd="sng" algn="ctr">
                      <a:solidFill>
                        <a:srgbClr val="FFFFFF"/>
                      </a:solidFill>
                      <a:prstDash val="solid"/>
                      <a:round/>
                      <a:headEnd type="none" w="med" len="med"/>
                      <a:tailEnd type="none" w="med" len="med"/>
                    </a:lnL>
                    <a:lnR>
                      <a:solidFill>
                        <a:srgbClr val="B9D7EA"/>
                      </a:solidFill>
                      <a:prstDash val="solid"/>
                    </a:lnR>
                    <a:lnT w="9525" cap="flat" cmpd="sng" algn="ctr">
                      <a:solidFill>
                        <a:srgbClr val="FFFFFF"/>
                      </a:solidFill>
                      <a:prstDash val="solid"/>
                      <a:round/>
                      <a:headEnd type="none" w="med" len="med"/>
                      <a:tailEnd type="none" w="med" len="med"/>
                    </a:lnT>
                    <a:lnB>
                      <a:solidFill>
                        <a:srgbClr val="B9D7EA"/>
                      </a:solidFill>
                      <a:prstDash val="solid"/>
                    </a:lnB>
                    <a:solidFill>
                      <a:srgbClr val="FFFFFF"/>
                    </a:solidFill>
                  </a:tcPr>
                </a:tc>
                <a:extLst>
                  <a:ext uri="{0D108BD9-81ED-4DB2-BD59-A6C34878D82A}">
                    <a16:rowId xmlns:a16="http://schemas.microsoft.com/office/drawing/2014/main" val="1606307901"/>
                  </a:ext>
                </a:extLst>
              </a:tr>
            </a:tbl>
          </a:graphicData>
        </a:graphic>
      </p:graphicFrame>
      <p:cxnSp>
        <p:nvCxnSpPr>
          <p:cNvPr id="7" name="直接箭头连接符 6">
            <a:extLst>
              <a:ext uri="{FF2B5EF4-FFF2-40B4-BE49-F238E27FC236}">
                <a16:creationId xmlns:a16="http://schemas.microsoft.com/office/drawing/2014/main" id="{D01A0748-2582-7058-996B-74D61BE344D1}"/>
              </a:ext>
            </a:extLst>
          </p:cNvPr>
          <p:cNvCxnSpPr>
            <a:cxnSpLocks/>
          </p:cNvCxnSpPr>
          <p:nvPr/>
        </p:nvCxnSpPr>
        <p:spPr>
          <a:xfrm>
            <a:off x="7072679" y="3794078"/>
            <a:ext cx="1194180" cy="0"/>
          </a:xfrm>
          <a:prstGeom prst="straightConnector1">
            <a:avLst/>
          </a:prstGeom>
          <a:ln w="76200">
            <a:solidFill>
              <a:schemeClr val="accent1">
                <a:lumMod val="60000"/>
                <a:lumOff val="40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12" name="文本框 11">
            <a:extLst>
              <a:ext uri="{FF2B5EF4-FFF2-40B4-BE49-F238E27FC236}">
                <a16:creationId xmlns:a16="http://schemas.microsoft.com/office/drawing/2014/main" id="{F37E2365-112D-20BB-471C-F83893AE8CFB}"/>
              </a:ext>
            </a:extLst>
          </p:cNvPr>
          <p:cNvSpPr txBox="1"/>
          <p:nvPr/>
        </p:nvSpPr>
        <p:spPr>
          <a:xfrm>
            <a:off x="7072679" y="3050516"/>
            <a:ext cx="1194180" cy="646331"/>
          </a:xfrm>
          <a:prstGeom prst="rect">
            <a:avLst/>
          </a:prstGeom>
          <a:noFill/>
        </p:spPr>
        <p:txBody>
          <a:bodyPr wrap="square" rtlCol="0">
            <a:spAutoFit/>
          </a:bodyPr>
          <a:lstStyle/>
          <a:p>
            <a:pPr algn="ctr"/>
            <a:r>
              <a:rPr lang="zh-CN" altLang="en-US" dirty="0">
                <a:latin typeface="Times New Roman" panose="02020603050405020304" pitchFamily="18" charset="0"/>
                <a:ea typeface="新宋体" panose="02010609030101010101" pitchFamily="49" charset="-122"/>
              </a:rPr>
              <a:t>加上</a:t>
            </a:r>
            <a:endParaRPr lang="en-US" altLang="zh-CN" dirty="0">
              <a:latin typeface="Times New Roman" panose="02020603050405020304" pitchFamily="18" charset="0"/>
              <a:ea typeface="新宋体" panose="02010609030101010101" pitchFamily="49" charset="-122"/>
            </a:endParaRPr>
          </a:p>
          <a:p>
            <a:pPr algn="ctr"/>
            <a:r>
              <a:rPr lang="zh-CN" altLang="en-US" dirty="0">
                <a:latin typeface="Times New Roman" panose="02020603050405020304" pitchFamily="18" charset="0"/>
                <a:ea typeface="新宋体" panose="02010609030101010101" pitchFamily="49" charset="-122"/>
              </a:rPr>
              <a:t>时间尺度</a:t>
            </a:r>
          </a:p>
        </p:txBody>
      </p:sp>
      <p:graphicFrame>
        <p:nvGraphicFramePr>
          <p:cNvPr id="13" name="表格 12">
            <a:extLst>
              <a:ext uri="{FF2B5EF4-FFF2-40B4-BE49-F238E27FC236}">
                <a16:creationId xmlns:a16="http://schemas.microsoft.com/office/drawing/2014/main" id="{379E9071-91EF-0BD8-FBC0-F9D868C99974}"/>
              </a:ext>
            </a:extLst>
          </p:cNvPr>
          <p:cNvGraphicFramePr>
            <a:graphicFrameLocks noGrp="1"/>
          </p:cNvGraphicFramePr>
          <p:nvPr>
            <p:extLst>
              <p:ext uri="{D42A27DB-BD31-4B8C-83A1-F6EECF244321}">
                <p14:modId xmlns:p14="http://schemas.microsoft.com/office/powerpoint/2010/main" val="148224062"/>
              </p:ext>
            </p:extLst>
          </p:nvPr>
        </p:nvGraphicFramePr>
        <p:xfrm>
          <a:off x="8322804" y="405318"/>
          <a:ext cx="3473601" cy="6268632"/>
        </p:xfrm>
        <a:graphic>
          <a:graphicData uri="http://schemas.openxmlformats.org/drawingml/2006/table">
            <a:tbl>
              <a:tblPr/>
              <a:tblGrid>
                <a:gridCol w="1612691">
                  <a:extLst>
                    <a:ext uri="{9D8B030D-6E8A-4147-A177-3AD203B41FA5}">
                      <a16:colId xmlns:a16="http://schemas.microsoft.com/office/drawing/2014/main" val="1427321605"/>
                    </a:ext>
                  </a:extLst>
                </a:gridCol>
                <a:gridCol w="1860910">
                  <a:extLst>
                    <a:ext uri="{9D8B030D-6E8A-4147-A177-3AD203B41FA5}">
                      <a16:colId xmlns:a16="http://schemas.microsoft.com/office/drawing/2014/main" val="2942902302"/>
                    </a:ext>
                  </a:extLst>
                </a:gridCol>
              </a:tblGrid>
              <a:tr h="221367">
                <a:tc>
                  <a:txBody>
                    <a:bodyPr/>
                    <a:lstStyle/>
                    <a:p>
                      <a:r>
                        <a:rPr lang="zh-CN" altLang="en-US" sz="800" b="1" dirty="0">
                          <a:solidFill>
                            <a:srgbClr val="000000"/>
                          </a:solidFill>
                          <a:effectLst/>
                          <a:latin typeface="Times New Roman" panose="02020603050405020304" pitchFamily="18" charset="0"/>
                          <a:ea typeface="新宋体" panose="02010609030101010101" pitchFamily="49" charset="-122"/>
                        </a:rPr>
                        <a:t>数据集中的标签</a:t>
                      </a:r>
                      <a:endParaRPr lang="en-US" altLang="zh-CN" sz="800" b="1" dirty="0">
                        <a:solidFill>
                          <a:srgbClr val="000000"/>
                        </a:solidFill>
                        <a:effectLst/>
                        <a:latin typeface="Times New Roman" panose="02020603050405020304" pitchFamily="18" charset="0"/>
                        <a:ea typeface="新宋体" panose="02010609030101010101" pitchFamily="49" charset="-122"/>
                      </a:endParaRPr>
                    </a:p>
                  </a:txBody>
                  <a:tcPr marL="55458" marR="55458" marT="25596" marB="25596" anchor="ctr">
                    <a:lnL>
                      <a:solidFill>
                        <a:srgbClr val="B9D7EA"/>
                      </a:solidFill>
                      <a:prstDash val="solid"/>
                    </a:lnL>
                    <a:lnR>
                      <a:solidFill>
                        <a:srgbClr val="FFFFFF"/>
                      </a:solidFill>
                      <a:prstDash val="solid"/>
                    </a:lnR>
                    <a:lnT w="9525" cap="flat" cmpd="sng" algn="ctr">
                      <a:solidFill>
                        <a:srgbClr val="B9D7EA"/>
                      </a:solidFill>
                      <a:prstDash val="solid"/>
                      <a:round/>
                      <a:headEnd type="none" w="med" len="med"/>
                      <a:tailEnd type="none" w="med" len="med"/>
                    </a:lnT>
                    <a:lnB w="9525" cap="flat" cmpd="sng" algn="ctr">
                      <a:solidFill>
                        <a:srgbClr val="B9D7EA"/>
                      </a:solidFill>
                      <a:prstDash val="solid"/>
                      <a:round/>
                      <a:headEnd type="none" w="med" len="med"/>
                      <a:tailEnd type="none" w="med" len="med"/>
                    </a:lnB>
                    <a:solidFill>
                      <a:srgbClr val="B9D7EA"/>
                    </a:solidFill>
                  </a:tcPr>
                </a:tc>
                <a:tc>
                  <a:txBody>
                    <a:bodyPr/>
                    <a:lstStyle/>
                    <a:p>
                      <a:r>
                        <a:rPr lang="zh-CN" altLang="en-US" sz="800" b="1" dirty="0">
                          <a:solidFill>
                            <a:srgbClr val="000000"/>
                          </a:solidFill>
                          <a:effectLst/>
                          <a:latin typeface="Times New Roman" panose="02020603050405020304" pitchFamily="18" charset="0"/>
                          <a:ea typeface="新宋体" panose="02010609030101010101" pitchFamily="49" charset="-122"/>
                        </a:rPr>
                        <a:t>意义</a:t>
                      </a:r>
                    </a:p>
                  </a:txBody>
                  <a:tcPr marL="55458" marR="55458" marT="25596" marB="25596" anchor="ctr">
                    <a:lnL>
                      <a:solidFill>
                        <a:srgbClr val="FFFFFF"/>
                      </a:solidFill>
                      <a:prstDash val="solid"/>
                    </a:lnL>
                    <a:lnR>
                      <a:solidFill>
                        <a:srgbClr val="B9D7EA"/>
                      </a:solidFill>
                      <a:prstDash val="solid"/>
                    </a:lnR>
                    <a:lnT w="9525" cap="flat" cmpd="sng" algn="ctr">
                      <a:solidFill>
                        <a:srgbClr val="B9D7EA"/>
                      </a:solidFill>
                      <a:prstDash val="solid"/>
                      <a:round/>
                      <a:headEnd type="none" w="med" len="med"/>
                      <a:tailEnd type="none" w="med" len="med"/>
                    </a:lnT>
                    <a:lnB w="9525" cap="flat" cmpd="sng" algn="ctr">
                      <a:solidFill>
                        <a:srgbClr val="B9D7EA"/>
                      </a:solidFill>
                      <a:prstDash val="solid"/>
                      <a:round/>
                      <a:headEnd type="none" w="med" len="med"/>
                      <a:tailEnd type="none" w="med" len="med"/>
                    </a:lnB>
                    <a:solidFill>
                      <a:srgbClr val="B9D7EA"/>
                    </a:solidFill>
                  </a:tcPr>
                </a:tc>
                <a:extLst>
                  <a:ext uri="{0D108BD9-81ED-4DB2-BD59-A6C34878D82A}">
                    <a16:rowId xmlns:a16="http://schemas.microsoft.com/office/drawing/2014/main" val="1055819613"/>
                  </a:ext>
                </a:extLst>
              </a:tr>
              <a:tr h="221367">
                <a:tc>
                  <a:txBody>
                    <a:bodyPr/>
                    <a:lstStyle/>
                    <a:p>
                      <a:r>
                        <a:rPr lang="en-US" sz="800" b="1">
                          <a:solidFill>
                            <a:srgbClr val="000000"/>
                          </a:solidFill>
                          <a:effectLst/>
                          <a:latin typeface="Times New Roman" panose="02020603050405020304" pitchFamily="18" charset="0"/>
                          <a:ea typeface="新宋体" panose="02010609030101010101" pitchFamily="49" charset="-122"/>
                        </a:rPr>
                        <a:t>cli_day1</a:t>
                      </a:r>
                    </a:p>
                  </a:txBody>
                  <a:tcPr marL="55458" marR="55458" marT="25596" marB="25596" anchor="ctr">
                    <a:lnL>
                      <a:solidFill>
                        <a:srgbClr val="B9D7EA"/>
                      </a:solidFill>
                      <a:prstDash val="solid"/>
                    </a:lnL>
                    <a:lnR>
                      <a:solidFill>
                        <a:srgbClr val="FFFFFF"/>
                      </a:solidFill>
                      <a:prstDash val="solid"/>
                    </a:lnR>
                    <a:lnT w="9525" cap="flat" cmpd="sng" algn="ctr">
                      <a:solidFill>
                        <a:srgbClr val="B9D7EA"/>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800">
                          <a:solidFill>
                            <a:srgbClr val="000000"/>
                          </a:solidFill>
                          <a:effectLst/>
                          <a:latin typeface="Times New Roman" panose="02020603050405020304" pitchFamily="18" charset="0"/>
                          <a:ea typeface="新宋体" panose="02010609030101010101" pitchFamily="49" charset="-122"/>
                        </a:rPr>
                        <a:t>第一天的 </a:t>
                      </a:r>
                      <a:r>
                        <a:rPr lang="en-US" sz="800">
                          <a:solidFill>
                            <a:srgbClr val="000000"/>
                          </a:solidFill>
                          <a:effectLst/>
                          <a:latin typeface="Times New Roman" panose="02020603050405020304" pitchFamily="18" charset="0"/>
                          <a:ea typeface="新宋体" panose="02010609030101010101" pitchFamily="49" charset="-122"/>
                        </a:rPr>
                        <a:t>COVID </a:t>
                      </a:r>
                      <a:r>
                        <a:rPr lang="zh-CN" altLang="en-US" sz="800">
                          <a:solidFill>
                            <a:srgbClr val="000000"/>
                          </a:solidFill>
                          <a:effectLst/>
                          <a:latin typeface="Times New Roman" panose="02020603050405020304" pitchFamily="18" charset="0"/>
                          <a:ea typeface="新宋体" panose="02010609030101010101" pitchFamily="49" charset="-122"/>
                        </a:rPr>
                        <a:t>症状比例</a:t>
                      </a:r>
                    </a:p>
                  </a:txBody>
                  <a:tcPr marL="55458" marR="55458" marT="25596" marB="25596" anchor="ctr">
                    <a:lnL>
                      <a:solidFill>
                        <a:srgbClr val="FFFFFF"/>
                      </a:solidFill>
                      <a:prstDash val="solid"/>
                    </a:lnL>
                    <a:lnR>
                      <a:solidFill>
                        <a:srgbClr val="B9D7EA"/>
                      </a:solidFill>
                      <a:prstDash val="solid"/>
                    </a:lnR>
                    <a:lnT w="9525" cap="flat" cmpd="sng" algn="ctr">
                      <a:solidFill>
                        <a:srgbClr val="B9D7EA"/>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3181880365"/>
                  </a:ext>
                </a:extLst>
              </a:tr>
              <a:tr h="221367">
                <a:tc>
                  <a:txBody>
                    <a:bodyPr/>
                    <a:lstStyle/>
                    <a:p>
                      <a:r>
                        <a:rPr lang="en-US" sz="800" b="1">
                          <a:solidFill>
                            <a:srgbClr val="000000"/>
                          </a:solidFill>
                          <a:effectLst/>
                          <a:latin typeface="Times New Roman" panose="02020603050405020304" pitchFamily="18" charset="0"/>
                          <a:ea typeface="新宋体" panose="02010609030101010101" pitchFamily="49" charset="-122"/>
                        </a:rPr>
                        <a:t>cli_day2</a:t>
                      </a:r>
                    </a:p>
                  </a:txBody>
                  <a:tcPr marL="55458" marR="55458" marT="25596" marB="25596"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800">
                          <a:solidFill>
                            <a:srgbClr val="000000"/>
                          </a:solidFill>
                          <a:effectLst/>
                          <a:latin typeface="Times New Roman" panose="02020603050405020304" pitchFamily="18" charset="0"/>
                          <a:ea typeface="新宋体" panose="02010609030101010101" pitchFamily="49" charset="-122"/>
                        </a:rPr>
                        <a:t>第二天的 </a:t>
                      </a:r>
                      <a:r>
                        <a:rPr lang="en-US" sz="800">
                          <a:solidFill>
                            <a:srgbClr val="000000"/>
                          </a:solidFill>
                          <a:effectLst/>
                          <a:latin typeface="Times New Roman" panose="02020603050405020304" pitchFamily="18" charset="0"/>
                          <a:ea typeface="新宋体" panose="02010609030101010101" pitchFamily="49" charset="-122"/>
                        </a:rPr>
                        <a:t>COVID </a:t>
                      </a:r>
                      <a:r>
                        <a:rPr lang="zh-CN" altLang="en-US" sz="800">
                          <a:solidFill>
                            <a:srgbClr val="000000"/>
                          </a:solidFill>
                          <a:effectLst/>
                          <a:latin typeface="Times New Roman" panose="02020603050405020304" pitchFamily="18" charset="0"/>
                          <a:ea typeface="新宋体" panose="02010609030101010101" pitchFamily="49" charset="-122"/>
                        </a:rPr>
                        <a:t>症状比例</a:t>
                      </a:r>
                    </a:p>
                  </a:txBody>
                  <a:tcPr marL="55458" marR="55458" marT="25596" marB="25596"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2539609061"/>
                  </a:ext>
                </a:extLst>
              </a:tr>
              <a:tr h="221367">
                <a:tc>
                  <a:txBody>
                    <a:bodyPr/>
                    <a:lstStyle/>
                    <a:p>
                      <a:r>
                        <a:rPr lang="en-US" sz="800" b="1">
                          <a:solidFill>
                            <a:srgbClr val="000000"/>
                          </a:solidFill>
                          <a:effectLst/>
                          <a:latin typeface="Times New Roman" panose="02020603050405020304" pitchFamily="18" charset="0"/>
                          <a:ea typeface="新宋体" panose="02010609030101010101" pitchFamily="49" charset="-122"/>
                        </a:rPr>
                        <a:t>cli_day3</a:t>
                      </a:r>
                    </a:p>
                  </a:txBody>
                  <a:tcPr marL="55458" marR="55458" marT="25596" marB="25596"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800">
                          <a:solidFill>
                            <a:srgbClr val="000000"/>
                          </a:solidFill>
                          <a:effectLst/>
                          <a:latin typeface="Times New Roman" panose="02020603050405020304" pitchFamily="18" charset="0"/>
                          <a:ea typeface="新宋体" panose="02010609030101010101" pitchFamily="49" charset="-122"/>
                        </a:rPr>
                        <a:t>第三天的 </a:t>
                      </a:r>
                      <a:r>
                        <a:rPr lang="en-US" sz="800">
                          <a:solidFill>
                            <a:srgbClr val="000000"/>
                          </a:solidFill>
                          <a:effectLst/>
                          <a:latin typeface="Times New Roman" panose="02020603050405020304" pitchFamily="18" charset="0"/>
                          <a:ea typeface="新宋体" panose="02010609030101010101" pitchFamily="49" charset="-122"/>
                        </a:rPr>
                        <a:t>COVID </a:t>
                      </a:r>
                      <a:r>
                        <a:rPr lang="zh-CN" altLang="en-US" sz="800">
                          <a:solidFill>
                            <a:srgbClr val="000000"/>
                          </a:solidFill>
                          <a:effectLst/>
                          <a:latin typeface="Times New Roman" panose="02020603050405020304" pitchFamily="18" charset="0"/>
                          <a:ea typeface="新宋体" panose="02010609030101010101" pitchFamily="49" charset="-122"/>
                        </a:rPr>
                        <a:t>症状比例</a:t>
                      </a:r>
                    </a:p>
                  </a:txBody>
                  <a:tcPr marL="55458" marR="55458" marT="25596" marB="25596"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2379822235"/>
                  </a:ext>
                </a:extLst>
              </a:tr>
              <a:tr h="221367">
                <a:tc>
                  <a:txBody>
                    <a:bodyPr/>
                    <a:lstStyle/>
                    <a:p>
                      <a:r>
                        <a:rPr lang="en-US" sz="800" b="1">
                          <a:solidFill>
                            <a:srgbClr val="000000"/>
                          </a:solidFill>
                          <a:effectLst/>
                          <a:latin typeface="Times New Roman" panose="02020603050405020304" pitchFamily="18" charset="0"/>
                          <a:ea typeface="新宋体" panose="02010609030101010101" pitchFamily="49" charset="-122"/>
                        </a:rPr>
                        <a:t>ili_day1</a:t>
                      </a:r>
                    </a:p>
                  </a:txBody>
                  <a:tcPr marL="55458" marR="55458" marT="25596" marB="25596"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800">
                          <a:solidFill>
                            <a:srgbClr val="000000"/>
                          </a:solidFill>
                          <a:effectLst/>
                          <a:latin typeface="Times New Roman" panose="02020603050405020304" pitchFamily="18" charset="0"/>
                          <a:ea typeface="新宋体" panose="02010609030101010101" pitchFamily="49" charset="-122"/>
                        </a:rPr>
                        <a:t>第一天的流感样症状比例</a:t>
                      </a:r>
                    </a:p>
                  </a:txBody>
                  <a:tcPr marL="55458" marR="55458" marT="25596" marB="25596"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3650110937"/>
                  </a:ext>
                </a:extLst>
              </a:tr>
              <a:tr h="221367">
                <a:tc>
                  <a:txBody>
                    <a:bodyPr/>
                    <a:lstStyle/>
                    <a:p>
                      <a:r>
                        <a:rPr lang="en-US" sz="800" b="1">
                          <a:solidFill>
                            <a:srgbClr val="000000"/>
                          </a:solidFill>
                          <a:effectLst/>
                          <a:latin typeface="Times New Roman" panose="02020603050405020304" pitchFamily="18" charset="0"/>
                          <a:ea typeface="新宋体" panose="02010609030101010101" pitchFamily="49" charset="-122"/>
                        </a:rPr>
                        <a:t>ili_day2</a:t>
                      </a:r>
                    </a:p>
                  </a:txBody>
                  <a:tcPr marL="55458" marR="55458" marT="25596" marB="25596"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800">
                          <a:solidFill>
                            <a:srgbClr val="000000"/>
                          </a:solidFill>
                          <a:effectLst/>
                          <a:latin typeface="Times New Roman" panose="02020603050405020304" pitchFamily="18" charset="0"/>
                          <a:ea typeface="新宋体" panose="02010609030101010101" pitchFamily="49" charset="-122"/>
                        </a:rPr>
                        <a:t>第二天的流感样症状比例</a:t>
                      </a:r>
                    </a:p>
                  </a:txBody>
                  <a:tcPr marL="55458" marR="55458" marT="25596" marB="25596"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3681066574"/>
                  </a:ext>
                </a:extLst>
              </a:tr>
              <a:tr h="221367">
                <a:tc>
                  <a:txBody>
                    <a:bodyPr/>
                    <a:lstStyle/>
                    <a:p>
                      <a:r>
                        <a:rPr lang="en-US" sz="800" b="1">
                          <a:solidFill>
                            <a:srgbClr val="000000"/>
                          </a:solidFill>
                          <a:effectLst/>
                          <a:latin typeface="Times New Roman" panose="02020603050405020304" pitchFamily="18" charset="0"/>
                          <a:ea typeface="新宋体" panose="02010609030101010101" pitchFamily="49" charset="-122"/>
                        </a:rPr>
                        <a:t>ili_day3</a:t>
                      </a:r>
                    </a:p>
                  </a:txBody>
                  <a:tcPr marL="55458" marR="55458" marT="25596" marB="25596"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800">
                          <a:solidFill>
                            <a:srgbClr val="000000"/>
                          </a:solidFill>
                          <a:effectLst/>
                          <a:latin typeface="Times New Roman" panose="02020603050405020304" pitchFamily="18" charset="0"/>
                          <a:ea typeface="新宋体" panose="02010609030101010101" pitchFamily="49" charset="-122"/>
                        </a:rPr>
                        <a:t>第三天的流感样症状比例</a:t>
                      </a:r>
                    </a:p>
                  </a:txBody>
                  <a:tcPr marL="55458" marR="55458" marT="25596" marB="25596"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2551046957"/>
                  </a:ext>
                </a:extLst>
              </a:tr>
              <a:tr h="221367">
                <a:tc>
                  <a:txBody>
                    <a:bodyPr/>
                    <a:lstStyle/>
                    <a:p>
                      <a:r>
                        <a:rPr lang="en-US" sz="800" b="1">
                          <a:solidFill>
                            <a:srgbClr val="000000"/>
                          </a:solidFill>
                          <a:effectLst/>
                          <a:latin typeface="Times New Roman" panose="02020603050405020304" pitchFamily="18" charset="0"/>
                          <a:ea typeface="新宋体" panose="02010609030101010101" pitchFamily="49" charset="-122"/>
                        </a:rPr>
                        <a:t>wnohh_cmnty_cli_day1</a:t>
                      </a:r>
                    </a:p>
                  </a:txBody>
                  <a:tcPr marL="55458" marR="55458" marT="25596" marB="25596"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800">
                          <a:solidFill>
                            <a:srgbClr val="000000"/>
                          </a:solidFill>
                          <a:effectLst/>
                          <a:latin typeface="Times New Roman" panose="02020603050405020304" pitchFamily="18" charset="0"/>
                          <a:ea typeface="新宋体" panose="02010609030101010101" pitchFamily="49" charset="-122"/>
                        </a:rPr>
                        <a:t>第一天非家庭社区 </a:t>
                      </a:r>
                      <a:r>
                        <a:rPr lang="en-US" altLang="zh-CN" sz="800">
                          <a:solidFill>
                            <a:srgbClr val="000000"/>
                          </a:solidFill>
                          <a:effectLst/>
                          <a:latin typeface="Times New Roman" panose="02020603050405020304" pitchFamily="18" charset="0"/>
                          <a:ea typeface="新宋体" panose="02010609030101010101" pitchFamily="49" charset="-122"/>
                        </a:rPr>
                        <a:t>COVID </a:t>
                      </a:r>
                      <a:r>
                        <a:rPr lang="zh-CN" altLang="en-US" sz="800">
                          <a:solidFill>
                            <a:srgbClr val="000000"/>
                          </a:solidFill>
                          <a:effectLst/>
                          <a:latin typeface="Times New Roman" panose="02020603050405020304" pitchFamily="18" charset="0"/>
                          <a:ea typeface="新宋体" panose="02010609030101010101" pitchFamily="49" charset="-122"/>
                        </a:rPr>
                        <a:t>症状比例</a:t>
                      </a:r>
                    </a:p>
                  </a:txBody>
                  <a:tcPr marL="55458" marR="55458" marT="25596" marB="25596"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3635987623"/>
                  </a:ext>
                </a:extLst>
              </a:tr>
              <a:tr h="221367">
                <a:tc>
                  <a:txBody>
                    <a:bodyPr/>
                    <a:lstStyle/>
                    <a:p>
                      <a:r>
                        <a:rPr lang="en-US" sz="800" b="1">
                          <a:solidFill>
                            <a:srgbClr val="000000"/>
                          </a:solidFill>
                          <a:effectLst/>
                          <a:latin typeface="Times New Roman" panose="02020603050405020304" pitchFamily="18" charset="0"/>
                          <a:ea typeface="新宋体" panose="02010609030101010101" pitchFamily="49" charset="-122"/>
                        </a:rPr>
                        <a:t>wnohh_cmnty_cli_day2</a:t>
                      </a:r>
                    </a:p>
                  </a:txBody>
                  <a:tcPr marL="55458" marR="55458" marT="25596" marB="25596"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800">
                          <a:solidFill>
                            <a:srgbClr val="000000"/>
                          </a:solidFill>
                          <a:effectLst/>
                          <a:latin typeface="Times New Roman" panose="02020603050405020304" pitchFamily="18" charset="0"/>
                          <a:ea typeface="新宋体" panose="02010609030101010101" pitchFamily="49" charset="-122"/>
                        </a:rPr>
                        <a:t>第二天非家庭社区 </a:t>
                      </a:r>
                      <a:r>
                        <a:rPr lang="en-US" altLang="zh-CN" sz="800">
                          <a:solidFill>
                            <a:srgbClr val="000000"/>
                          </a:solidFill>
                          <a:effectLst/>
                          <a:latin typeface="Times New Roman" panose="02020603050405020304" pitchFamily="18" charset="0"/>
                          <a:ea typeface="新宋体" panose="02010609030101010101" pitchFamily="49" charset="-122"/>
                        </a:rPr>
                        <a:t>COVID </a:t>
                      </a:r>
                      <a:r>
                        <a:rPr lang="zh-CN" altLang="en-US" sz="800">
                          <a:solidFill>
                            <a:srgbClr val="000000"/>
                          </a:solidFill>
                          <a:effectLst/>
                          <a:latin typeface="Times New Roman" panose="02020603050405020304" pitchFamily="18" charset="0"/>
                          <a:ea typeface="新宋体" panose="02010609030101010101" pitchFamily="49" charset="-122"/>
                        </a:rPr>
                        <a:t>症状比例</a:t>
                      </a:r>
                    </a:p>
                  </a:txBody>
                  <a:tcPr marL="55458" marR="55458" marT="25596" marB="25596"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288805088"/>
                  </a:ext>
                </a:extLst>
              </a:tr>
              <a:tr h="221367">
                <a:tc>
                  <a:txBody>
                    <a:bodyPr/>
                    <a:lstStyle/>
                    <a:p>
                      <a:r>
                        <a:rPr lang="en-US" sz="800" b="1">
                          <a:solidFill>
                            <a:srgbClr val="000000"/>
                          </a:solidFill>
                          <a:effectLst/>
                          <a:latin typeface="Times New Roman" panose="02020603050405020304" pitchFamily="18" charset="0"/>
                          <a:ea typeface="新宋体" panose="02010609030101010101" pitchFamily="49" charset="-122"/>
                        </a:rPr>
                        <a:t>wnohh_cmnty_cli_day3</a:t>
                      </a:r>
                    </a:p>
                  </a:txBody>
                  <a:tcPr marL="55458" marR="55458" marT="25596" marB="25596"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800" dirty="0">
                          <a:solidFill>
                            <a:srgbClr val="000000"/>
                          </a:solidFill>
                          <a:effectLst/>
                          <a:latin typeface="Times New Roman" panose="02020603050405020304" pitchFamily="18" charset="0"/>
                          <a:ea typeface="新宋体" panose="02010609030101010101" pitchFamily="49" charset="-122"/>
                        </a:rPr>
                        <a:t>第三天非家庭社区 </a:t>
                      </a:r>
                      <a:r>
                        <a:rPr lang="en-US" altLang="zh-CN" sz="800" dirty="0">
                          <a:solidFill>
                            <a:srgbClr val="000000"/>
                          </a:solidFill>
                          <a:effectLst/>
                          <a:latin typeface="Times New Roman" panose="02020603050405020304" pitchFamily="18" charset="0"/>
                          <a:ea typeface="新宋体" panose="02010609030101010101" pitchFamily="49" charset="-122"/>
                        </a:rPr>
                        <a:t>COVID </a:t>
                      </a:r>
                      <a:r>
                        <a:rPr lang="zh-CN" altLang="en-US" sz="800" dirty="0">
                          <a:solidFill>
                            <a:srgbClr val="000000"/>
                          </a:solidFill>
                          <a:effectLst/>
                          <a:latin typeface="Times New Roman" panose="02020603050405020304" pitchFamily="18" charset="0"/>
                          <a:ea typeface="新宋体" panose="02010609030101010101" pitchFamily="49" charset="-122"/>
                        </a:rPr>
                        <a:t>症状比例</a:t>
                      </a:r>
                    </a:p>
                  </a:txBody>
                  <a:tcPr marL="55458" marR="55458" marT="25596" marB="25596"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2810336241"/>
                  </a:ext>
                </a:extLst>
              </a:tr>
              <a:tr h="221367">
                <a:tc>
                  <a:txBody>
                    <a:bodyPr/>
                    <a:lstStyle/>
                    <a:p>
                      <a:r>
                        <a:rPr lang="en-US" sz="800" b="1">
                          <a:solidFill>
                            <a:srgbClr val="000000"/>
                          </a:solidFill>
                          <a:effectLst/>
                          <a:latin typeface="Times New Roman" panose="02020603050405020304" pitchFamily="18" charset="0"/>
                          <a:ea typeface="新宋体" panose="02010609030101010101" pitchFamily="49" charset="-122"/>
                        </a:rPr>
                        <a:t>wbelief_masking_effective_day1</a:t>
                      </a:r>
                    </a:p>
                  </a:txBody>
                  <a:tcPr marL="55458" marR="55458" marT="25596" marB="25596"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800">
                          <a:solidFill>
                            <a:srgbClr val="000000"/>
                          </a:solidFill>
                          <a:effectLst/>
                          <a:latin typeface="Times New Roman" panose="02020603050405020304" pitchFamily="18" charset="0"/>
                          <a:ea typeface="新宋体" panose="02010609030101010101" pitchFamily="49" charset="-122"/>
                        </a:rPr>
                        <a:t>第一天对戴口罩有效性的信念</a:t>
                      </a:r>
                    </a:p>
                  </a:txBody>
                  <a:tcPr marL="55458" marR="55458" marT="25596" marB="25596"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2307075143"/>
                  </a:ext>
                </a:extLst>
              </a:tr>
              <a:tr h="221367">
                <a:tc>
                  <a:txBody>
                    <a:bodyPr/>
                    <a:lstStyle/>
                    <a:p>
                      <a:r>
                        <a:rPr lang="en-US" sz="800" b="1">
                          <a:solidFill>
                            <a:srgbClr val="000000"/>
                          </a:solidFill>
                          <a:effectLst/>
                          <a:latin typeface="Times New Roman" panose="02020603050405020304" pitchFamily="18" charset="0"/>
                          <a:ea typeface="新宋体" panose="02010609030101010101" pitchFamily="49" charset="-122"/>
                        </a:rPr>
                        <a:t>wbelief_masking_effective_day2</a:t>
                      </a:r>
                    </a:p>
                  </a:txBody>
                  <a:tcPr marL="55458" marR="55458" marT="25596" marB="25596"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800" dirty="0">
                          <a:solidFill>
                            <a:srgbClr val="000000"/>
                          </a:solidFill>
                          <a:effectLst/>
                          <a:latin typeface="Times New Roman" panose="02020603050405020304" pitchFamily="18" charset="0"/>
                          <a:ea typeface="新宋体" panose="02010609030101010101" pitchFamily="49" charset="-122"/>
                        </a:rPr>
                        <a:t>第二天对戴口罩有效性的信念</a:t>
                      </a:r>
                    </a:p>
                  </a:txBody>
                  <a:tcPr marL="55458" marR="55458" marT="25596" marB="25596"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3726104122"/>
                  </a:ext>
                </a:extLst>
              </a:tr>
              <a:tr h="221367">
                <a:tc>
                  <a:txBody>
                    <a:bodyPr/>
                    <a:lstStyle/>
                    <a:p>
                      <a:r>
                        <a:rPr lang="en-US" sz="800" b="1">
                          <a:solidFill>
                            <a:srgbClr val="000000"/>
                          </a:solidFill>
                          <a:effectLst/>
                          <a:latin typeface="Times New Roman" panose="02020603050405020304" pitchFamily="18" charset="0"/>
                          <a:ea typeface="新宋体" panose="02010609030101010101" pitchFamily="49" charset="-122"/>
                        </a:rPr>
                        <a:t>wbelief_masking_effective_day3</a:t>
                      </a:r>
                    </a:p>
                  </a:txBody>
                  <a:tcPr marL="55458" marR="55458" marT="25596" marB="25596"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800">
                          <a:solidFill>
                            <a:srgbClr val="000000"/>
                          </a:solidFill>
                          <a:effectLst/>
                          <a:latin typeface="Times New Roman" panose="02020603050405020304" pitchFamily="18" charset="0"/>
                          <a:ea typeface="新宋体" panose="02010609030101010101" pitchFamily="49" charset="-122"/>
                        </a:rPr>
                        <a:t>第三天对戴口罩有效性的信念</a:t>
                      </a:r>
                    </a:p>
                  </a:txBody>
                  <a:tcPr marL="55458" marR="55458" marT="25596" marB="25596"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2923544069"/>
                  </a:ext>
                </a:extLst>
              </a:tr>
              <a:tr h="221367">
                <a:tc>
                  <a:txBody>
                    <a:bodyPr/>
                    <a:lstStyle/>
                    <a:p>
                      <a:r>
                        <a:rPr lang="en-US" sz="800" b="1">
                          <a:solidFill>
                            <a:srgbClr val="000000"/>
                          </a:solidFill>
                          <a:effectLst/>
                          <a:latin typeface="Times New Roman" panose="02020603050405020304" pitchFamily="18" charset="0"/>
                          <a:ea typeface="新宋体" panose="02010609030101010101" pitchFamily="49" charset="-122"/>
                        </a:rPr>
                        <a:t>wbelief_distancing_effective_day1</a:t>
                      </a:r>
                    </a:p>
                  </a:txBody>
                  <a:tcPr marL="55458" marR="55458" marT="25596" marB="25596"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800">
                          <a:solidFill>
                            <a:srgbClr val="000000"/>
                          </a:solidFill>
                          <a:effectLst/>
                          <a:latin typeface="Times New Roman" panose="02020603050405020304" pitchFamily="18" charset="0"/>
                          <a:ea typeface="新宋体" panose="02010609030101010101" pitchFamily="49" charset="-122"/>
                        </a:rPr>
                        <a:t>第一天对社交距离有效性的信念</a:t>
                      </a:r>
                    </a:p>
                  </a:txBody>
                  <a:tcPr marL="55458" marR="55458" marT="25596" marB="25596"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418535211"/>
                  </a:ext>
                </a:extLst>
              </a:tr>
              <a:tr h="221367">
                <a:tc>
                  <a:txBody>
                    <a:bodyPr/>
                    <a:lstStyle/>
                    <a:p>
                      <a:r>
                        <a:rPr lang="en-US" sz="800" b="1">
                          <a:solidFill>
                            <a:srgbClr val="000000"/>
                          </a:solidFill>
                          <a:effectLst/>
                          <a:latin typeface="Times New Roman" panose="02020603050405020304" pitchFamily="18" charset="0"/>
                          <a:ea typeface="新宋体" panose="02010609030101010101" pitchFamily="49" charset="-122"/>
                        </a:rPr>
                        <a:t>wbelief_distancing_effective_day2</a:t>
                      </a:r>
                    </a:p>
                  </a:txBody>
                  <a:tcPr marL="55458" marR="55458" marT="25596" marB="25596"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800">
                          <a:solidFill>
                            <a:srgbClr val="000000"/>
                          </a:solidFill>
                          <a:effectLst/>
                          <a:latin typeface="Times New Roman" panose="02020603050405020304" pitchFamily="18" charset="0"/>
                          <a:ea typeface="新宋体" panose="02010609030101010101" pitchFamily="49" charset="-122"/>
                        </a:rPr>
                        <a:t>第二天对社交距离有效性的信念</a:t>
                      </a:r>
                    </a:p>
                  </a:txBody>
                  <a:tcPr marL="55458" marR="55458" marT="25596" marB="25596"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2079613078"/>
                  </a:ext>
                </a:extLst>
              </a:tr>
              <a:tr h="221367">
                <a:tc>
                  <a:txBody>
                    <a:bodyPr/>
                    <a:lstStyle/>
                    <a:p>
                      <a:r>
                        <a:rPr lang="en-US" sz="800" b="1">
                          <a:solidFill>
                            <a:srgbClr val="000000"/>
                          </a:solidFill>
                          <a:effectLst/>
                          <a:latin typeface="Times New Roman" panose="02020603050405020304" pitchFamily="18" charset="0"/>
                          <a:ea typeface="新宋体" panose="02010609030101010101" pitchFamily="49" charset="-122"/>
                        </a:rPr>
                        <a:t>wbelief_distancing_effective_day3</a:t>
                      </a:r>
                    </a:p>
                  </a:txBody>
                  <a:tcPr marL="55458" marR="55458" marT="25596" marB="25596"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800">
                          <a:solidFill>
                            <a:srgbClr val="000000"/>
                          </a:solidFill>
                          <a:effectLst/>
                          <a:latin typeface="Times New Roman" panose="02020603050405020304" pitchFamily="18" charset="0"/>
                          <a:ea typeface="新宋体" panose="02010609030101010101" pitchFamily="49" charset="-122"/>
                        </a:rPr>
                        <a:t>第三天对社交距离有效性的信念</a:t>
                      </a:r>
                    </a:p>
                  </a:txBody>
                  <a:tcPr marL="55458" marR="55458" marT="25596" marB="25596"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3647662595"/>
                  </a:ext>
                </a:extLst>
              </a:tr>
              <a:tr h="221367">
                <a:tc>
                  <a:txBody>
                    <a:bodyPr/>
                    <a:lstStyle/>
                    <a:p>
                      <a:r>
                        <a:rPr lang="en-US" sz="800" b="1">
                          <a:solidFill>
                            <a:srgbClr val="000000"/>
                          </a:solidFill>
                          <a:effectLst/>
                          <a:latin typeface="Times New Roman" panose="02020603050405020304" pitchFamily="18" charset="0"/>
                          <a:ea typeface="新宋体" panose="02010609030101010101" pitchFamily="49" charset="-122"/>
                        </a:rPr>
                        <a:t>wcovid_vaccinated_friends_day1</a:t>
                      </a:r>
                    </a:p>
                  </a:txBody>
                  <a:tcPr marL="55458" marR="55458" marT="25596" marB="25596"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800">
                          <a:solidFill>
                            <a:srgbClr val="000000"/>
                          </a:solidFill>
                          <a:effectLst/>
                          <a:latin typeface="Times New Roman" panose="02020603050405020304" pitchFamily="18" charset="0"/>
                          <a:ea typeface="新宋体" panose="02010609030101010101" pitchFamily="49" charset="-122"/>
                        </a:rPr>
                        <a:t>第一天接种疫苗的朋友比例</a:t>
                      </a:r>
                    </a:p>
                  </a:txBody>
                  <a:tcPr marL="55458" marR="55458" marT="25596" marB="25596"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2844369203"/>
                  </a:ext>
                </a:extLst>
              </a:tr>
              <a:tr h="221367">
                <a:tc>
                  <a:txBody>
                    <a:bodyPr/>
                    <a:lstStyle/>
                    <a:p>
                      <a:r>
                        <a:rPr lang="en-US" sz="800" b="1">
                          <a:solidFill>
                            <a:srgbClr val="000000"/>
                          </a:solidFill>
                          <a:effectLst/>
                          <a:latin typeface="Times New Roman" panose="02020603050405020304" pitchFamily="18" charset="0"/>
                          <a:ea typeface="新宋体" panose="02010609030101010101" pitchFamily="49" charset="-122"/>
                        </a:rPr>
                        <a:t>wcovid_vaccinated_friends_day2</a:t>
                      </a:r>
                    </a:p>
                  </a:txBody>
                  <a:tcPr marL="55458" marR="55458" marT="25596" marB="25596"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800" dirty="0">
                          <a:solidFill>
                            <a:srgbClr val="000000"/>
                          </a:solidFill>
                          <a:effectLst/>
                          <a:latin typeface="Times New Roman" panose="02020603050405020304" pitchFamily="18" charset="0"/>
                          <a:ea typeface="新宋体" panose="02010609030101010101" pitchFamily="49" charset="-122"/>
                        </a:rPr>
                        <a:t>第二天接种疫苗的朋友比例</a:t>
                      </a:r>
                    </a:p>
                  </a:txBody>
                  <a:tcPr marL="55458" marR="55458" marT="25596" marB="25596"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2648570963"/>
                  </a:ext>
                </a:extLst>
              </a:tr>
              <a:tr h="221367">
                <a:tc>
                  <a:txBody>
                    <a:bodyPr/>
                    <a:lstStyle/>
                    <a:p>
                      <a:r>
                        <a:rPr lang="en-US" sz="800" b="1">
                          <a:solidFill>
                            <a:srgbClr val="000000"/>
                          </a:solidFill>
                          <a:effectLst/>
                          <a:latin typeface="Times New Roman" panose="02020603050405020304" pitchFamily="18" charset="0"/>
                          <a:ea typeface="新宋体" panose="02010609030101010101" pitchFamily="49" charset="-122"/>
                        </a:rPr>
                        <a:t>wcovid_vaccinated_friends_day3</a:t>
                      </a:r>
                    </a:p>
                  </a:txBody>
                  <a:tcPr marL="55458" marR="55458" marT="25596" marB="25596"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800">
                          <a:solidFill>
                            <a:srgbClr val="000000"/>
                          </a:solidFill>
                          <a:effectLst/>
                          <a:latin typeface="Times New Roman" panose="02020603050405020304" pitchFamily="18" charset="0"/>
                          <a:ea typeface="新宋体" panose="02010609030101010101" pitchFamily="49" charset="-122"/>
                        </a:rPr>
                        <a:t>第三天接种疫苗的朋友比例</a:t>
                      </a:r>
                    </a:p>
                  </a:txBody>
                  <a:tcPr marL="55458" marR="55458" marT="25596" marB="25596"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54001648"/>
                  </a:ext>
                </a:extLst>
              </a:tr>
              <a:tr h="221367">
                <a:tc>
                  <a:txBody>
                    <a:bodyPr/>
                    <a:lstStyle/>
                    <a:p>
                      <a:r>
                        <a:rPr lang="en-US" sz="800" b="1">
                          <a:solidFill>
                            <a:srgbClr val="000000"/>
                          </a:solidFill>
                          <a:effectLst/>
                          <a:latin typeface="Times New Roman" panose="02020603050405020304" pitchFamily="18" charset="0"/>
                          <a:ea typeface="新宋体" panose="02010609030101010101" pitchFamily="49" charset="-122"/>
                        </a:rPr>
                        <a:t>wlarge_event_indoors_day1</a:t>
                      </a:r>
                    </a:p>
                  </a:txBody>
                  <a:tcPr marL="55458" marR="55458" marT="25596" marB="25596"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800">
                          <a:solidFill>
                            <a:srgbClr val="000000"/>
                          </a:solidFill>
                          <a:effectLst/>
                          <a:latin typeface="Times New Roman" panose="02020603050405020304" pitchFamily="18" charset="0"/>
                          <a:ea typeface="新宋体" panose="02010609030101010101" pitchFamily="49" charset="-122"/>
                        </a:rPr>
                        <a:t>第一天参加室内大型活动的比例</a:t>
                      </a:r>
                    </a:p>
                  </a:txBody>
                  <a:tcPr marL="55458" marR="55458" marT="25596" marB="25596"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908886413"/>
                  </a:ext>
                </a:extLst>
              </a:tr>
              <a:tr h="221367">
                <a:tc>
                  <a:txBody>
                    <a:bodyPr/>
                    <a:lstStyle/>
                    <a:p>
                      <a:r>
                        <a:rPr lang="en-US" sz="800" b="1">
                          <a:solidFill>
                            <a:srgbClr val="000000"/>
                          </a:solidFill>
                          <a:effectLst/>
                          <a:latin typeface="Times New Roman" panose="02020603050405020304" pitchFamily="18" charset="0"/>
                          <a:ea typeface="新宋体" panose="02010609030101010101" pitchFamily="49" charset="-122"/>
                        </a:rPr>
                        <a:t>wlarge_event_indoors_day2</a:t>
                      </a:r>
                    </a:p>
                  </a:txBody>
                  <a:tcPr marL="55458" marR="55458" marT="25596" marB="25596"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800">
                          <a:solidFill>
                            <a:srgbClr val="000000"/>
                          </a:solidFill>
                          <a:effectLst/>
                          <a:latin typeface="Times New Roman" panose="02020603050405020304" pitchFamily="18" charset="0"/>
                          <a:ea typeface="新宋体" panose="02010609030101010101" pitchFamily="49" charset="-122"/>
                        </a:rPr>
                        <a:t>第二天参加室内大型活动的比例</a:t>
                      </a:r>
                    </a:p>
                  </a:txBody>
                  <a:tcPr marL="55458" marR="55458" marT="25596" marB="25596"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44469307"/>
                  </a:ext>
                </a:extLst>
              </a:tr>
              <a:tr h="221367">
                <a:tc>
                  <a:txBody>
                    <a:bodyPr/>
                    <a:lstStyle/>
                    <a:p>
                      <a:r>
                        <a:rPr lang="en-US" sz="800" b="1">
                          <a:solidFill>
                            <a:srgbClr val="000000"/>
                          </a:solidFill>
                          <a:effectLst/>
                          <a:latin typeface="Times New Roman" panose="02020603050405020304" pitchFamily="18" charset="0"/>
                          <a:ea typeface="新宋体" panose="02010609030101010101" pitchFamily="49" charset="-122"/>
                        </a:rPr>
                        <a:t>wlarge_event_indoors_day3</a:t>
                      </a:r>
                    </a:p>
                  </a:txBody>
                  <a:tcPr marL="55458" marR="55458" marT="25596" marB="25596"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800">
                          <a:solidFill>
                            <a:srgbClr val="000000"/>
                          </a:solidFill>
                          <a:effectLst/>
                          <a:latin typeface="Times New Roman" panose="02020603050405020304" pitchFamily="18" charset="0"/>
                          <a:ea typeface="新宋体" panose="02010609030101010101" pitchFamily="49" charset="-122"/>
                        </a:rPr>
                        <a:t>第三天参加室内大型活动的比例</a:t>
                      </a:r>
                    </a:p>
                  </a:txBody>
                  <a:tcPr marL="55458" marR="55458" marT="25596" marB="25596"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2194114086"/>
                  </a:ext>
                </a:extLst>
              </a:tr>
              <a:tr h="221367">
                <a:tc>
                  <a:txBody>
                    <a:bodyPr/>
                    <a:lstStyle/>
                    <a:p>
                      <a:r>
                        <a:rPr lang="en-US" sz="800" b="1">
                          <a:solidFill>
                            <a:srgbClr val="000000"/>
                          </a:solidFill>
                          <a:effectLst/>
                          <a:latin typeface="Times New Roman" panose="02020603050405020304" pitchFamily="18" charset="0"/>
                          <a:ea typeface="新宋体" panose="02010609030101010101" pitchFamily="49" charset="-122"/>
                        </a:rPr>
                        <a:t>wothers_masked_public_day1</a:t>
                      </a:r>
                    </a:p>
                  </a:txBody>
                  <a:tcPr marL="55458" marR="55458" marT="25596" marB="25596"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zh-CN" altLang="en-US" sz="800">
                          <a:solidFill>
                            <a:srgbClr val="000000"/>
                          </a:solidFill>
                          <a:effectLst/>
                          <a:latin typeface="Times New Roman" panose="02020603050405020304" pitchFamily="18" charset="0"/>
                          <a:ea typeface="新宋体" panose="02010609030101010101" pitchFamily="49" charset="-122"/>
                        </a:rPr>
                        <a:t>第一天公共场所他人戴口罩的比例</a:t>
                      </a:r>
                    </a:p>
                  </a:txBody>
                  <a:tcPr marL="55458" marR="55458" marT="25596" marB="25596"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3510613693"/>
                  </a:ext>
                </a:extLst>
              </a:tr>
              <a:tr h="221367">
                <a:tc>
                  <a:txBody>
                    <a:bodyPr/>
                    <a:lstStyle/>
                    <a:p>
                      <a:r>
                        <a:rPr lang="en-US" sz="800" b="1" dirty="0">
                          <a:solidFill>
                            <a:srgbClr val="000000"/>
                          </a:solidFill>
                          <a:effectLst/>
                          <a:latin typeface="Times New Roman" panose="02020603050405020304" pitchFamily="18" charset="0"/>
                          <a:ea typeface="新宋体" panose="02010609030101010101" pitchFamily="49" charset="-122"/>
                        </a:rPr>
                        <a:t>…….</a:t>
                      </a:r>
                    </a:p>
                  </a:txBody>
                  <a:tcPr marL="55458" marR="55458" marT="25596" marB="25596" anchor="ctr">
                    <a:lnL>
                      <a:solidFill>
                        <a:srgbClr val="B9D7EA"/>
                      </a:solidFill>
                      <a:prstDash val="soli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r>
                        <a:rPr lang="en-US" altLang="zh-CN" sz="800" dirty="0">
                          <a:solidFill>
                            <a:srgbClr val="000000"/>
                          </a:solidFill>
                          <a:effectLst/>
                          <a:latin typeface="Times New Roman" panose="02020603050405020304" pitchFamily="18" charset="0"/>
                          <a:ea typeface="新宋体" panose="02010609030101010101" pitchFamily="49" charset="-122"/>
                        </a:rPr>
                        <a:t>…….</a:t>
                      </a:r>
                      <a:endParaRPr lang="zh-CN" altLang="en-US" sz="800" dirty="0">
                        <a:solidFill>
                          <a:srgbClr val="000000"/>
                        </a:solidFill>
                        <a:effectLst/>
                        <a:latin typeface="Times New Roman" panose="02020603050405020304" pitchFamily="18" charset="0"/>
                        <a:ea typeface="新宋体" panose="02010609030101010101" pitchFamily="49" charset="-122"/>
                      </a:endParaRPr>
                    </a:p>
                  </a:txBody>
                  <a:tcPr marL="55458" marR="55458" marT="25596" marB="25596" anchor="ctr">
                    <a:lnL w="9525" cap="flat" cmpd="sng" algn="ctr">
                      <a:solidFill>
                        <a:srgbClr val="FFFFFF"/>
                      </a:solidFill>
                      <a:prstDash val="solid"/>
                      <a:round/>
                      <a:headEnd type="none" w="med" len="med"/>
                      <a:tailEnd type="none" w="med" len="me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14742794"/>
                  </a:ext>
                </a:extLst>
              </a:tr>
              <a:tr h="2213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000000"/>
                          </a:solidFill>
                          <a:effectLst/>
                          <a:highlight>
                            <a:srgbClr val="FFFF00"/>
                          </a:highlight>
                          <a:latin typeface="Times New Roman" panose="02020603050405020304" pitchFamily="18" charset="0"/>
                          <a:ea typeface="新宋体" panose="02010609030101010101" pitchFamily="49" charset="-122"/>
                        </a:rPr>
                        <a:t>tested_positive_day3</a:t>
                      </a:r>
                    </a:p>
                  </a:txBody>
                  <a:tcPr marL="55458" marR="55458" marT="25596" marB="25596" anchor="ctr">
                    <a:lnL>
                      <a:solidFill>
                        <a:srgbClr val="B9D7EA"/>
                      </a:solidFill>
                      <a:prstDash val="solid"/>
                    </a:lnL>
                    <a:lnR w="9525" cap="flat" cmpd="sng" algn="ctr">
                      <a:solidFill>
                        <a:srgbClr val="B9D7EA"/>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1" dirty="0">
                          <a:solidFill>
                            <a:srgbClr val="000000"/>
                          </a:solidFill>
                          <a:effectLst/>
                          <a:highlight>
                            <a:srgbClr val="FFFF00"/>
                          </a:highlight>
                          <a:latin typeface="Times New Roman" panose="02020603050405020304" pitchFamily="18" charset="0"/>
                          <a:ea typeface="新宋体" panose="02010609030101010101" pitchFamily="49" charset="-122"/>
                        </a:rPr>
                        <a:t>第三天</a:t>
                      </a:r>
                      <a:r>
                        <a:rPr lang="en-US" altLang="zh-CN" sz="1400" b="1" dirty="0">
                          <a:solidFill>
                            <a:srgbClr val="000000"/>
                          </a:solidFill>
                          <a:effectLst/>
                          <a:highlight>
                            <a:srgbClr val="FFFF00"/>
                          </a:highlight>
                          <a:latin typeface="Times New Roman" panose="02020603050405020304" pitchFamily="18" charset="0"/>
                          <a:ea typeface="新宋体" panose="02010609030101010101" pitchFamily="49" charset="-122"/>
                        </a:rPr>
                        <a:t>COVID </a:t>
                      </a:r>
                      <a:r>
                        <a:rPr lang="zh-CN" altLang="en-US" sz="1400" b="1" dirty="0">
                          <a:solidFill>
                            <a:srgbClr val="000000"/>
                          </a:solidFill>
                          <a:effectLst/>
                          <a:highlight>
                            <a:srgbClr val="FFFF00"/>
                          </a:highlight>
                          <a:latin typeface="Times New Roman" panose="02020603050405020304" pitchFamily="18" charset="0"/>
                          <a:ea typeface="新宋体" panose="02010609030101010101" pitchFamily="49" charset="-122"/>
                        </a:rPr>
                        <a:t>检测阳性比例</a:t>
                      </a:r>
                      <a:endParaRPr lang="en-US" altLang="zh-CN" sz="1400" b="1" dirty="0">
                        <a:solidFill>
                          <a:srgbClr val="000000"/>
                        </a:solidFill>
                        <a:effectLst/>
                        <a:highlight>
                          <a:srgbClr val="FFFF00"/>
                        </a:highlight>
                        <a:latin typeface="Times New Roman" panose="02020603050405020304" pitchFamily="18" charset="0"/>
                        <a:ea typeface="新宋体" panose="0201060903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1" dirty="0">
                          <a:solidFill>
                            <a:srgbClr val="000000"/>
                          </a:solidFill>
                          <a:effectLst/>
                          <a:highlight>
                            <a:srgbClr val="FFFF00"/>
                          </a:highlight>
                          <a:latin typeface="Times New Roman" panose="02020603050405020304" pitchFamily="18" charset="0"/>
                          <a:ea typeface="新宋体" panose="02010609030101010101" pitchFamily="49" charset="-122"/>
                        </a:rPr>
                        <a:t>（需要预测的值）</a:t>
                      </a:r>
                    </a:p>
                  </a:txBody>
                  <a:tcPr marL="55458" marR="55458" marT="25596" marB="25596" anchor="ctr">
                    <a:lnL w="9525" cap="flat" cmpd="sng" algn="ctr">
                      <a:solidFill>
                        <a:srgbClr val="B9D7EA"/>
                      </a:solidFill>
                      <a:prstDash val="solid"/>
                      <a:round/>
                      <a:headEnd type="none" w="med" len="med"/>
                      <a:tailEnd type="none" w="med" len="me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extLst>
                  <a:ext uri="{0D108BD9-81ED-4DB2-BD59-A6C34878D82A}">
                    <a16:rowId xmlns:a16="http://schemas.microsoft.com/office/drawing/2014/main" val="2063400273"/>
                  </a:ext>
                </a:extLst>
              </a:tr>
              <a:tr h="221367">
                <a:tc gridSpan="2">
                  <a:txBody>
                    <a:bodyPr/>
                    <a:lstStyle/>
                    <a:p>
                      <a:r>
                        <a:rPr lang="zh-CN" altLang="en-US" sz="1400" b="1" dirty="0">
                          <a:solidFill>
                            <a:srgbClr val="000000"/>
                          </a:solidFill>
                          <a:effectLst/>
                          <a:latin typeface="Times New Roman" panose="02020603050405020304" pitchFamily="18" charset="0"/>
                          <a:ea typeface="新宋体" panose="02010609030101010101" pitchFamily="49" charset="-122"/>
                        </a:rPr>
                        <a:t>共计：</a:t>
                      </a:r>
                      <a:r>
                        <a:rPr lang="en-US" altLang="zh-CN" sz="1400" b="1" dirty="0">
                          <a:solidFill>
                            <a:srgbClr val="000000"/>
                          </a:solidFill>
                          <a:effectLst/>
                          <a:latin typeface="Times New Roman" panose="02020603050405020304" pitchFamily="18" charset="0"/>
                          <a:ea typeface="新宋体" panose="02010609030101010101" pitchFamily="49" charset="-122"/>
                        </a:rPr>
                        <a:t>18×3=54</a:t>
                      </a:r>
                      <a:r>
                        <a:rPr lang="zh-CN" altLang="en-US" sz="1400" b="1" dirty="0">
                          <a:solidFill>
                            <a:srgbClr val="000000"/>
                          </a:solidFill>
                          <a:effectLst/>
                          <a:latin typeface="Times New Roman" panose="02020603050405020304" pitchFamily="18" charset="0"/>
                          <a:ea typeface="新宋体" panose="02010609030101010101" pitchFamily="49" charset="-122"/>
                        </a:rPr>
                        <a:t>个特征喂给模型（吗？）</a:t>
                      </a:r>
                      <a:endParaRPr lang="en-US" sz="1400" b="1" dirty="0">
                        <a:solidFill>
                          <a:srgbClr val="000000"/>
                        </a:solidFill>
                        <a:effectLst/>
                        <a:latin typeface="Times New Roman" panose="02020603050405020304" pitchFamily="18" charset="0"/>
                        <a:ea typeface="新宋体" panose="02010609030101010101" pitchFamily="49" charset="-122"/>
                      </a:endParaRPr>
                    </a:p>
                  </a:txBody>
                  <a:tcPr marL="55458" marR="55458" marT="25596" marB="25596" anchor="ctr">
                    <a:lnL>
                      <a:solidFill>
                        <a:srgbClr val="B9D7EA"/>
                      </a:solidFill>
                      <a:prstDash val="solid"/>
                    </a:lnL>
                    <a:lnR>
                      <a:solidFill>
                        <a:srgbClr val="B9D7EA"/>
                      </a:solidFill>
                      <a:prstDash val="solid"/>
                    </a:lnR>
                    <a:lnT w="9525" cap="flat" cmpd="sng" algn="ctr">
                      <a:solidFill>
                        <a:srgbClr val="FFFFFF"/>
                      </a:solidFill>
                      <a:prstDash val="solid"/>
                      <a:round/>
                      <a:headEnd type="none" w="med" len="med"/>
                      <a:tailEnd type="none" w="med" len="med"/>
                    </a:lnT>
                    <a:lnB>
                      <a:solidFill>
                        <a:srgbClr val="B9D7EA"/>
                      </a:solidFill>
                      <a:prstDash val="solid"/>
                    </a:lnB>
                    <a:solidFill>
                      <a:srgbClr val="F7FBFC"/>
                    </a:solidFill>
                  </a:tcPr>
                </a:tc>
                <a:tc hMerge="1">
                  <a:txBody>
                    <a:bodyPr/>
                    <a:lstStyle/>
                    <a:p>
                      <a:endParaRPr lang="zh-CN" altLang="en-US" sz="800" dirty="0">
                        <a:solidFill>
                          <a:srgbClr val="000000"/>
                        </a:solidFill>
                        <a:effectLst/>
                      </a:endParaRPr>
                    </a:p>
                  </a:txBody>
                  <a:tcPr marL="55458" marR="55458" marT="25596" marB="25596" anchor="ctr">
                    <a:lnL w="9525" cap="flat" cmpd="sng" algn="ctr">
                      <a:solidFill>
                        <a:srgbClr val="FFFFFF"/>
                      </a:solidFill>
                      <a:prstDash val="solid"/>
                      <a:round/>
                      <a:headEnd type="none" w="med" len="med"/>
                      <a:tailEnd type="none" w="med" len="med"/>
                    </a:lnL>
                    <a:lnR>
                      <a:solidFill>
                        <a:srgbClr val="B9D7EA"/>
                      </a:solidFill>
                      <a:prstDash val="solid"/>
                    </a:lnR>
                    <a:lnT w="9525" cap="flat" cmpd="sng" algn="ctr">
                      <a:solidFill>
                        <a:srgbClr val="FFFFFF"/>
                      </a:solidFill>
                      <a:prstDash val="solid"/>
                      <a:round/>
                      <a:headEnd type="none" w="med" len="med"/>
                      <a:tailEnd type="none" w="med" len="med"/>
                    </a:lnT>
                    <a:lnB>
                      <a:solidFill>
                        <a:srgbClr val="B9D7EA"/>
                      </a:solidFill>
                      <a:prstDash val="solid"/>
                    </a:lnB>
                    <a:solidFill>
                      <a:srgbClr val="FFFFFF"/>
                    </a:solidFill>
                  </a:tcPr>
                </a:tc>
                <a:extLst>
                  <a:ext uri="{0D108BD9-81ED-4DB2-BD59-A6C34878D82A}">
                    <a16:rowId xmlns:a16="http://schemas.microsoft.com/office/drawing/2014/main" val="763337842"/>
                  </a:ext>
                </a:extLst>
              </a:tr>
            </a:tbl>
          </a:graphicData>
        </a:graphic>
      </p:graphicFrame>
      <p:graphicFrame>
        <p:nvGraphicFramePr>
          <p:cNvPr id="2" name="表格 1">
            <a:extLst>
              <a:ext uri="{FF2B5EF4-FFF2-40B4-BE49-F238E27FC236}">
                <a16:creationId xmlns:a16="http://schemas.microsoft.com/office/drawing/2014/main" id="{AF8378AE-C265-573D-4F4B-D49D1FF3C2F4}"/>
              </a:ext>
            </a:extLst>
          </p:cNvPr>
          <p:cNvGraphicFramePr>
            <a:graphicFrameLocks noGrp="1"/>
          </p:cNvGraphicFramePr>
          <p:nvPr>
            <p:extLst>
              <p:ext uri="{D42A27DB-BD31-4B8C-83A1-F6EECF244321}">
                <p14:modId xmlns:p14="http://schemas.microsoft.com/office/powerpoint/2010/main" val="1368930122"/>
              </p:ext>
            </p:extLst>
          </p:nvPr>
        </p:nvGraphicFramePr>
        <p:xfrm>
          <a:off x="14054" y="913652"/>
          <a:ext cx="2987283" cy="5566390"/>
        </p:xfrm>
        <a:graphic>
          <a:graphicData uri="http://schemas.openxmlformats.org/drawingml/2006/table">
            <a:tbl>
              <a:tblPr/>
              <a:tblGrid>
                <a:gridCol w="1282733">
                  <a:extLst>
                    <a:ext uri="{9D8B030D-6E8A-4147-A177-3AD203B41FA5}">
                      <a16:colId xmlns:a16="http://schemas.microsoft.com/office/drawing/2014/main" val="4245996498"/>
                    </a:ext>
                  </a:extLst>
                </a:gridCol>
                <a:gridCol w="1704550">
                  <a:extLst>
                    <a:ext uri="{9D8B030D-6E8A-4147-A177-3AD203B41FA5}">
                      <a16:colId xmlns:a16="http://schemas.microsoft.com/office/drawing/2014/main" val="3092529916"/>
                    </a:ext>
                  </a:extLst>
                </a:gridCol>
              </a:tblGrid>
              <a:tr h="245735">
                <a:tc>
                  <a:txBody>
                    <a:bodyPr/>
                    <a:lstStyle/>
                    <a:p>
                      <a:r>
                        <a:rPr lang="zh-CN" altLang="en-US" sz="1100" b="1" dirty="0">
                          <a:solidFill>
                            <a:srgbClr val="000000"/>
                          </a:solidFill>
                          <a:effectLst/>
                          <a:latin typeface="Times New Roman" panose="02020603050405020304" pitchFamily="18" charset="0"/>
                          <a:ea typeface="新宋体" panose="02010609030101010101" pitchFamily="49" charset="-122"/>
                        </a:rPr>
                        <a:t>数据集中的标签</a:t>
                      </a:r>
                      <a:endParaRPr lang="en-US" sz="1100" b="1" dirty="0">
                        <a:solidFill>
                          <a:srgbClr val="000000"/>
                        </a:solidFill>
                        <a:effectLst/>
                        <a:latin typeface="Times New Roman" panose="02020603050405020304" pitchFamily="18" charset="0"/>
                        <a:ea typeface="新宋体" panose="02010609030101010101" pitchFamily="49" charset="-122"/>
                      </a:endParaRPr>
                    </a:p>
                  </a:txBody>
                  <a:tcPr marL="77025" marR="77025" marT="35550" marB="35550" anchor="ctr">
                    <a:lnL>
                      <a:solidFill>
                        <a:srgbClr val="B9D7EA"/>
                      </a:solidFill>
                      <a:prstDash val="solid"/>
                    </a:lnL>
                    <a:lnR>
                      <a:solidFill>
                        <a:srgbClr val="FFFFFF"/>
                      </a:solidFill>
                      <a:prstDash val="solid"/>
                    </a:lnR>
                    <a:lnT w="9525" cap="flat" cmpd="sng" algn="ctr">
                      <a:solidFill>
                        <a:srgbClr val="B9D7EA"/>
                      </a:solidFill>
                      <a:prstDash val="solid"/>
                      <a:round/>
                      <a:headEnd type="none" w="med" len="med"/>
                      <a:tailEnd type="none" w="med" len="med"/>
                    </a:lnT>
                    <a:lnB w="9525" cap="flat" cmpd="sng" algn="ctr">
                      <a:solidFill>
                        <a:srgbClr val="B9D7EA"/>
                      </a:solidFill>
                      <a:prstDash val="solid"/>
                      <a:round/>
                      <a:headEnd type="none" w="med" len="med"/>
                      <a:tailEnd type="none" w="med" len="med"/>
                    </a:lnB>
                    <a:solidFill>
                      <a:srgbClr val="B9D7EA"/>
                    </a:solidFill>
                  </a:tcPr>
                </a:tc>
                <a:tc>
                  <a:txBody>
                    <a:bodyPr/>
                    <a:lstStyle/>
                    <a:p>
                      <a:r>
                        <a:rPr lang="zh-CN" altLang="en-US" sz="1100" b="1" dirty="0">
                          <a:solidFill>
                            <a:srgbClr val="000000"/>
                          </a:solidFill>
                          <a:effectLst/>
                          <a:latin typeface="Times New Roman" panose="02020603050405020304" pitchFamily="18" charset="0"/>
                          <a:ea typeface="新宋体" panose="02010609030101010101" pitchFamily="49" charset="-122"/>
                        </a:rPr>
                        <a:t>意义</a:t>
                      </a:r>
                    </a:p>
                  </a:txBody>
                  <a:tcPr marL="77025" marR="77025" marT="35550" marB="35550" anchor="ctr">
                    <a:lnL>
                      <a:solidFill>
                        <a:srgbClr val="FFFFFF"/>
                      </a:solidFill>
                      <a:prstDash val="solid"/>
                    </a:lnL>
                    <a:lnR>
                      <a:solidFill>
                        <a:srgbClr val="B9D7EA"/>
                      </a:solidFill>
                      <a:prstDash val="solid"/>
                    </a:lnR>
                    <a:lnT w="9525" cap="flat" cmpd="sng" algn="ctr">
                      <a:solidFill>
                        <a:srgbClr val="B9D7EA"/>
                      </a:solidFill>
                      <a:prstDash val="solid"/>
                      <a:round/>
                      <a:headEnd type="none" w="med" len="med"/>
                      <a:tailEnd type="none" w="med" len="med"/>
                    </a:lnT>
                    <a:lnB w="9525" cap="flat" cmpd="sng" algn="ctr">
                      <a:solidFill>
                        <a:srgbClr val="B9D7EA"/>
                      </a:solidFill>
                      <a:prstDash val="solid"/>
                      <a:round/>
                      <a:headEnd type="none" w="med" len="med"/>
                      <a:tailEnd type="none" w="med" len="med"/>
                    </a:lnB>
                    <a:solidFill>
                      <a:srgbClr val="B9D7EA"/>
                    </a:solidFill>
                  </a:tcPr>
                </a:tc>
                <a:extLst>
                  <a:ext uri="{0D108BD9-81ED-4DB2-BD59-A6C34878D82A}">
                    <a16:rowId xmlns:a16="http://schemas.microsoft.com/office/drawing/2014/main" val="836859561"/>
                  </a:ext>
                </a:extLst>
              </a:tr>
              <a:tr h="245735">
                <a:tc>
                  <a:txBody>
                    <a:bodyPr/>
                    <a:lstStyle/>
                    <a:p>
                      <a:pPr marL="0" algn="l" defTabSz="914400" rtl="0" eaLnBrk="1" latinLnBrk="0" hangingPunct="1"/>
                      <a:r>
                        <a:rPr lang="en-US" sz="1100" kern="1200" dirty="0">
                          <a:solidFill>
                            <a:srgbClr val="000000"/>
                          </a:solidFill>
                          <a:effectLst/>
                          <a:latin typeface="Times New Roman" panose="02020603050405020304" pitchFamily="18" charset="0"/>
                          <a:ea typeface="新宋体" panose="02010609030101010101" pitchFamily="49" charset="-122"/>
                          <a:cs typeface="+mn-cs"/>
                        </a:rPr>
                        <a:t>CA</a:t>
                      </a:r>
                    </a:p>
                  </a:txBody>
                  <a:tcPr marL="123825" marR="123825" marT="57150" marB="57150" anchor="ctr">
                    <a:lnL>
                      <a:solidFill>
                        <a:srgbClr val="B9D7EA"/>
                      </a:solidFill>
                      <a:prstDash val="solid"/>
                    </a:lnL>
                    <a:lnR>
                      <a:solidFill>
                        <a:srgbClr val="FFFFFF"/>
                      </a:solidFill>
                      <a:prstDash val="solid"/>
                    </a:lnR>
                    <a:lnT w="9525" cap="flat" cmpd="sng" algn="ctr">
                      <a:solidFill>
                        <a:srgbClr val="B9D7EA"/>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pPr marL="0" algn="l" defTabSz="914400" rtl="0" eaLnBrk="1" latinLnBrk="0" hangingPunct="1"/>
                      <a:r>
                        <a:rPr lang="zh-CN" altLang="en-US" sz="1100" kern="1200" dirty="0">
                          <a:solidFill>
                            <a:srgbClr val="000000"/>
                          </a:solidFill>
                          <a:effectLst/>
                          <a:latin typeface="Times New Roman" panose="02020603050405020304" pitchFamily="18" charset="0"/>
                          <a:ea typeface="新宋体" panose="02010609030101010101" pitchFamily="49" charset="-122"/>
                          <a:cs typeface="+mn-cs"/>
                        </a:rPr>
                        <a:t>加利福尼亚州</a:t>
                      </a:r>
                    </a:p>
                  </a:txBody>
                  <a:tcPr marL="123825" marR="123825" marT="57150" marB="57150" anchor="ctr">
                    <a:lnL>
                      <a:solidFill>
                        <a:srgbClr val="FFFFFF"/>
                      </a:solidFill>
                      <a:prstDash val="solid"/>
                    </a:lnL>
                    <a:lnR>
                      <a:solidFill>
                        <a:srgbClr val="B9D7EA"/>
                      </a:solidFill>
                      <a:prstDash val="solid"/>
                    </a:lnR>
                    <a:lnT w="9525" cap="flat" cmpd="sng" algn="ctr">
                      <a:solidFill>
                        <a:srgbClr val="B9D7EA"/>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415932940"/>
                  </a:ext>
                </a:extLst>
              </a:tr>
              <a:tr h="245735">
                <a:tc>
                  <a:txBody>
                    <a:bodyPr/>
                    <a:lstStyle/>
                    <a:p>
                      <a:pPr marL="0" algn="l" defTabSz="914400" rtl="0" eaLnBrk="1" latinLnBrk="0" hangingPunct="1"/>
                      <a:r>
                        <a:rPr lang="en-US" sz="1100" kern="1200" dirty="0">
                          <a:solidFill>
                            <a:srgbClr val="000000"/>
                          </a:solidFill>
                          <a:effectLst/>
                          <a:latin typeface="Times New Roman" panose="02020603050405020304" pitchFamily="18" charset="0"/>
                          <a:ea typeface="新宋体" panose="02010609030101010101" pitchFamily="49" charset="-122"/>
                          <a:cs typeface="+mn-cs"/>
                        </a:rPr>
                        <a:t>TX</a:t>
                      </a:r>
                    </a:p>
                  </a:txBody>
                  <a:tcPr marL="123825" marR="123825" marT="57150" marB="571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pPr marL="0" algn="l" defTabSz="914400" rtl="0" eaLnBrk="1" latinLnBrk="0" hangingPunct="1"/>
                      <a:r>
                        <a:rPr lang="zh-CN" altLang="en-US" sz="1100" kern="1200" dirty="0">
                          <a:solidFill>
                            <a:srgbClr val="000000"/>
                          </a:solidFill>
                          <a:effectLst/>
                          <a:latin typeface="Times New Roman" panose="02020603050405020304" pitchFamily="18" charset="0"/>
                          <a:ea typeface="新宋体" panose="02010609030101010101" pitchFamily="49" charset="-122"/>
                          <a:cs typeface="+mn-cs"/>
                        </a:rPr>
                        <a:t>得克萨斯州</a:t>
                      </a:r>
                    </a:p>
                  </a:txBody>
                  <a:tcPr marL="123825" marR="123825" marT="57150" marB="571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78706781"/>
                  </a:ext>
                </a:extLst>
              </a:tr>
              <a:tr h="245735">
                <a:tc>
                  <a:txBody>
                    <a:bodyPr/>
                    <a:lstStyle/>
                    <a:p>
                      <a:pPr marL="0" algn="l" defTabSz="914400" rtl="0" eaLnBrk="1" latinLnBrk="0" hangingPunct="1"/>
                      <a:r>
                        <a:rPr lang="en-US" sz="1100" kern="1200">
                          <a:solidFill>
                            <a:srgbClr val="000000"/>
                          </a:solidFill>
                          <a:effectLst/>
                          <a:latin typeface="Times New Roman" panose="02020603050405020304" pitchFamily="18" charset="0"/>
                          <a:ea typeface="新宋体" panose="02010609030101010101" pitchFamily="49" charset="-122"/>
                          <a:cs typeface="+mn-cs"/>
                        </a:rPr>
                        <a:t>NY</a:t>
                      </a:r>
                    </a:p>
                  </a:txBody>
                  <a:tcPr marL="123825" marR="123825" marT="57150" marB="571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pPr marL="0" algn="l" defTabSz="914400" rtl="0" eaLnBrk="1" latinLnBrk="0" hangingPunct="1"/>
                      <a:r>
                        <a:rPr lang="zh-CN" altLang="en-US" sz="1100" kern="1200" dirty="0">
                          <a:solidFill>
                            <a:srgbClr val="000000"/>
                          </a:solidFill>
                          <a:effectLst/>
                          <a:latin typeface="Times New Roman" panose="02020603050405020304" pitchFamily="18" charset="0"/>
                          <a:ea typeface="新宋体" panose="02010609030101010101" pitchFamily="49" charset="-122"/>
                          <a:cs typeface="+mn-cs"/>
                        </a:rPr>
                        <a:t>纽约州</a:t>
                      </a:r>
                    </a:p>
                  </a:txBody>
                  <a:tcPr marL="123825" marR="123825" marT="57150" marB="571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79426844"/>
                  </a:ext>
                </a:extLst>
              </a:tr>
              <a:tr h="245735">
                <a:tc>
                  <a:txBody>
                    <a:bodyPr/>
                    <a:lstStyle/>
                    <a:p>
                      <a:pPr marL="0" algn="l" defTabSz="914400" rtl="0" eaLnBrk="1" latinLnBrk="0" hangingPunct="1"/>
                      <a:r>
                        <a:rPr lang="en-US" sz="1100" kern="1200">
                          <a:solidFill>
                            <a:srgbClr val="000000"/>
                          </a:solidFill>
                          <a:effectLst/>
                          <a:latin typeface="Times New Roman" panose="02020603050405020304" pitchFamily="18" charset="0"/>
                          <a:ea typeface="新宋体" panose="02010609030101010101" pitchFamily="49" charset="-122"/>
                          <a:cs typeface="+mn-cs"/>
                        </a:rPr>
                        <a:t>FL</a:t>
                      </a:r>
                    </a:p>
                  </a:txBody>
                  <a:tcPr marL="123825" marR="123825" marT="57150" marB="571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pPr marL="0" algn="l" defTabSz="914400" rtl="0" eaLnBrk="1" latinLnBrk="0" hangingPunct="1"/>
                      <a:r>
                        <a:rPr lang="zh-CN" altLang="en-US" sz="1100" kern="1200">
                          <a:solidFill>
                            <a:srgbClr val="000000"/>
                          </a:solidFill>
                          <a:effectLst/>
                          <a:latin typeface="Times New Roman" panose="02020603050405020304" pitchFamily="18" charset="0"/>
                          <a:ea typeface="新宋体" panose="02010609030101010101" pitchFamily="49" charset="-122"/>
                          <a:cs typeface="+mn-cs"/>
                        </a:rPr>
                        <a:t>佛罗里达州</a:t>
                      </a:r>
                    </a:p>
                  </a:txBody>
                  <a:tcPr marL="123825" marR="123825" marT="57150" marB="571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350927107"/>
                  </a:ext>
                </a:extLst>
              </a:tr>
              <a:tr h="245735">
                <a:tc>
                  <a:txBody>
                    <a:bodyPr/>
                    <a:lstStyle/>
                    <a:p>
                      <a:pPr marL="0" algn="l" defTabSz="914400" rtl="0" eaLnBrk="1" latinLnBrk="0" hangingPunct="1"/>
                      <a:r>
                        <a:rPr lang="en-US" sz="1100" kern="1200" dirty="0">
                          <a:solidFill>
                            <a:srgbClr val="000000"/>
                          </a:solidFill>
                          <a:effectLst/>
                          <a:latin typeface="Times New Roman" panose="02020603050405020304" pitchFamily="18" charset="0"/>
                          <a:ea typeface="新宋体" panose="02010609030101010101" pitchFamily="49" charset="-122"/>
                          <a:cs typeface="+mn-cs"/>
                        </a:rPr>
                        <a:t>IL</a:t>
                      </a:r>
                    </a:p>
                  </a:txBody>
                  <a:tcPr marL="123825" marR="123825" marT="57150" marB="571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pPr marL="0" algn="l" defTabSz="914400" rtl="0" eaLnBrk="1" latinLnBrk="0" hangingPunct="1"/>
                      <a:r>
                        <a:rPr lang="zh-CN" altLang="en-US" sz="1100" kern="1200" dirty="0">
                          <a:solidFill>
                            <a:srgbClr val="000000"/>
                          </a:solidFill>
                          <a:effectLst/>
                          <a:latin typeface="Times New Roman" panose="02020603050405020304" pitchFamily="18" charset="0"/>
                          <a:ea typeface="新宋体" panose="02010609030101010101" pitchFamily="49" charset="-122"/>
                          <a:cs typeface="+mn-cs"/>
                        </a:rPr>
                        <a:t>伊利诺伊州</a:t>
                      </a:r>
                    </a:p>
                  </a:txBody>
                  <a:tcPr marL="123825" marR="123825" marT="57150" marB="571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3728476911"/>
                  </a:ext>
                </a:extLst>
              </a:tr>
              <a:tr h="245735">
                <a:tc>
                  <a:txBody>
                    <a:bodyPr/>
                    <a:lstStyle/>
                    <a:p>
                      <a:pPr marL="0" algn="l" defTabSz="914400" rtl="0" eaLnBrk="1" latinLnBrk="0" hangingPunct="1"/>
                      <a:r>
                        <a:rPr lang="en-US" sz="1100" kern="1200">
                          <a:solidFill>
                            <a:srgbClr val="000000"/>
                          </a:solidFill>
                          <a:effectLst/>
                          <a:latin typeface="Times New Roman" panose="02020603050405020304" pitchFamily="18" charset="0"/>
                          <a:ea typeface="新宋体" panose="02010609030101010101" pitchFamily="49" charset="-122"/>
                          <a:cs typeface="+mn-cs"/>
                        </a:rPr>
                        <a:t>WA</a:t>
                      </a:r>
                    </a:p>
                  </a:txBody>
                  <a:tcPr marL="123825" marR="123825" marT="57150" marB="571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pPr marL="0" algn="l" defTabSz="914400" rtl="0" eaLnBrk="1" latinLnBrk="0" hangingPunct="1"/>
                      <a:r>
                        <a:rPr lang="zh-CN" altLang="en-US" sz="1100" kern="1200">
                          <a:solidFill>
                            <a:srgbClr val="000000"/>
                          </a:solidFill>
                          <a:effectLst/>
                          <a:latin typeface="Times New Roman" panose="02020603050405020304" pitchFamily="18" charset="0"/>
                          <a:ea typeface="新宋体" panose="02010609030101010101" pitchFamily="49" charset="-122"/>
                          <a:cs typeface="+mn-cs"/>
                        </a:rPr>
                        <a:t>华盛顿州</a:t>
                      </a:r>
                    </a:p>
                  </a:txBody>
                  <a:tcPr marL="123825" marR="123825" marT="57150" marB="571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277410638"/>
                  </a:ext>
                </a:extLst>
              </a:tr>
              <a:tr h="245735">
                <a:tc>
                  <a:txBody>
                    <a:bodyPr/>
                    <a:lstStyle/>
                    <a:p>
                      <a:pPr marL="0" algn="l" defTabSz="914400" rtl="0" eaLnBrk="1" latinLnBrk="0" hangingPunct="1"/>
                      <a:r>
                        <a:rPr lang="en-US" sz="1100" kern="1200">
                          <a:solidFill>
                            <a:srgbClr val="000000"/>
                          </a:solidFill>
                          <a:effectLst/>
                          <a:latin typeface="Times New Roman" panose="02020603050405020304" pitchFamily="18" charset="0"/>
                          <a:ea typeface="新宋体" panose="02010609030101010101" pitchFamily="49" charset="-122"/>
                          <a:cs typeface="+mn-cs"/>
                        </a:rPr>
                        <a:t>CO</a:t>
                      </a:r>
                    </a:p>
                  </a:txBody>
                  <a:tcPr marL="123825" marR="123825" marT="57150" marB="571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pPr marL="0" algn="l" defTabSz="914400" rtl="0" eaLnBrk="1" latinLnBrk="0" hangingPunct="1"/>
                      <a:r>
                        <a:rPr lang="zh-CN" altLang="en-US" sz="1100" kern="1200">
                          <a:solidFill>
                            <a:srgbClr val="000000"/>
                          </a:solidFill>
                          <a:effectLst/>
                          <a:latin typeface="Times New Roman" panose="02020603050405020304" pitchFamily="18" charset="0"/>
                          <a:ea typeface="新宋体" panose="02010609030101010101" pitchFamily="49" charset="-122"/>
                          <a:cs typeface="+mn-cs"/>
                        </a:rPr>
                        <a:t>科罗拉多州</a:t>
                      </a:r>
                    </a:p>
                  </a:txBody>
                  <a:tcPr marL="123825" marR="123825" marT="57150" marB="571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3517062081"/>
                  </a:ext>
                </a:extLst>
              </a:tr>
              <a:tr h="245735">
                <a:tc>
                  <a:txBody>
                    <a:bodyPr/>
                    <a:lstStyle/>
                    <a:p>
                      <a:pPr marL="0" algn="l" defTabSz="914400" rtl="0" eaLnBrk="1" latinLnBrk="0" hangingPunct="1"/>
                      <a:r>
                        <a:rPr lang="en-US" sz="1100" kern="1200" dirty="0">
                          <a:solidFill>
                            <a:srgbClr val="000000"/>
                          </a:solidFill>
                          <a:effectLst/>
                          <a:latin typeface="Times New Roman" panose="02020603050405020304" pitchFamily="18" charset="0"/>
                          <a:ea typeface="新宋体" panose="02010609030101010101" pitchFamily="49" charset="-122"/>
                          <a:cs typeface="+mn-cs"/>
                        </a:rPr>
                        <a:t>NC</a:t>
                      </a:r>
                    </a:p>
                  </a:txBody>
                  <a:tcPr marL="123825" marR="123825" marT="57150" marB="571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pPr marL="0" algn="l" defTabSz="914400" rtl="0" eaLnBrk="1" latinLnBrk="0" hangingPunct="1"/>
                      <a:r>
                        <a:rPr lang="zh-CN" altLang="en-US" sz="1100" kern="1200" dirty="0">
                          <a:solidFill>
                            <a:srgbClr val="000000"/>
                          </a:solidFill>
                          <a:effectLst/>
                          <a:latin typeface="Times New Roman" panose="02020603050405020304" pitchFamily="18" charset="0"/>
                          <a:ea typeface="新宋体" panose="02010609030101010101" pitchFamily="49" charset="-122"/>
                          <a:cs typeface="+mn-cs"/>
                        </a:rPr>
                        <a:t>北卡罗来纳州</a:t>
                      </a:r>
                    </a:p>
                  </a:txBody>
                  <a:tcPr marL="123825" marR="123825" marT="57150" marB="571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2514725485"/>
                  </a:ext>
                </a:extLst>
              </a:tr>
              <a:tr h="245735">
                <a:tc>
                  <a:txBody>
                    <a:bodyPr/>
                    <a:lstStyle/>
                    <a:p>
                      <a:pPr marL="0" algn="l" defTabSz="914400" rtl="0" eaLnBrk="1" latinLnBrk="0" hangingPunct="1"/>
                      <a:r>
                        <a:rPr lang="en-US" sz="1100" kern="1200">
                          <a:solidFill>
                            <a:srgbClr val="000000"/>
                          </a:solidFill>
                          <a:effectLst/>
                          <a:latin typeface="Times New Roman" panose="02020603050405020304" pitchFamily="18" charset="0"/>
                          <a:ea typeface="新宋体" panose="02010609030101010101" pitchFamily="49" charset="-122"/>
                          <a:cs typeface="+mn-cs"/>
                        </a:rPr>
                        <a:t>GA</a:t>
                      </a:r>
                    </a:p>
                  </a:txBody>
                  <a:tcPr marL="123825" marR="123825" marT="57150" marB="571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pPr marL="0" algn="l" defTabSz="914400" rtl="0" eaLnBrk="1" latinLnBrk="0" hangingPunct="1"/>
                      <a:r>
                        <a:rPr lang="zh-CN" altLang="en-US" sz="1100" kern="1200">
                          <a:solidFill>
                            <a:srgbClr val="000000"/>
                          </a:solidFill>
                          <a:effectLst/>
                          <a:latin typeface="Times New Roman" panose="02020603050405020304" pitchFamily="18" charset="0"/>
                          <a:ea typeface="新宋体" panose="02010609030101010101" pitchFamily="49" charset="-122"/>
                          <a:cs typeface="+mn-cs"/>
                        </a:rPr>
                        <a:t>佐治亚州</a:t>
                      </a:r>
                    </a:p>
                  </a:txBody>
                  <a:tcPr marL="123825" marR="123825" marT="57150" marB="571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4156458718"/>
                  </a:ext>
                </a:extLst>
              </a:tr>
              <a:tr h="245735">
                <a:tc>
                  <a:txBody>
                    <a:bodyPr/>
                    <a:lstStyle/>
                    <a:p>
                      <a:pPr marL="0" algn="l" defTabSz="914400" rtl="0" eaLnBrk="1" latinLnBrk="0" hangingPunct="1"/>
                      <a:r>
                        <a:rPr lang="en-US" sz="1100" kern="1200" dirty="0">
                          <a:solidFill>
                            <a:srgbClr val="000000"/>
                          </a:solidFill>
                          <a:effectLst/>
                          <a:latin typeface="Times New Roman" panose="02020603050405020304" pitchFamily="18" charset="0"/>
                          <a:ea typeface="新宋体" panose="02010609030101010101" pitchFamily="49" charset="-122"/>
                          <a:cs typeface="+mn-cs"/>
                        </a:rPr>
                        <a:t>PA</a:t>
                      </a:r>
                    </a:p>
                  </a:txBody>
                  <a:tcPr marL="123825" marR="123825" marT="57150" marB="571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pPr marL="0" algn="l" defTabSz="914400" rtl="0" eaLnBrk="1" latinLnBrk="0" hangingPunct="1"/>
                      <a:r>
                        <a:rPr lang="zh-CN" altLang="en-US" sz="1100" kern="1200">
                          <a:solidFill>
                            <a:srgbClr val="000000"/>
                          </a:solidFill>
                          <a:effectLst/>
                          <a:latin typeface="Times New Roman" panose="02020603050405020304" pitchFamily="18" charset="0"/>
                          <a:ea typeface="新宋体" panose="02010609030101010101" pitchFamily="49" charset="-122"/>
                          <a:cs typeface="+mn-cs"/>
                        </a:rPr>
                        <a:t>宾夕法尼亚州</a:t>
                      </a:r>
                    </a:p>
                  </a:txBody>
                  <a:tcPr marL="123825" marR="123825" marT="57150" marB="571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266625748"/>
                  </a:ext>
                </a:extLst>
              </a:tr>
              <a:tr h="245735">
                <a:tc>
                  <a:txBody>
                    <a:bodyPr/>
                    <a:lstStyle/>
                    <a:p>
                      <a:pPr marL="0" algn="l" defTabSz="914400" rtl="0" eaLnBrk="1" latinLnBrk="0" hangingPunct="1"/>
                      <a:r>
                        <a:rPr lang="en-US" sz="1100" kern="1200">
                          <a:solidFill>
                            <a:srgbClr val="000000"/>
                          </a:solidFill>
                          <a:effectLst/>
                          <a:latin typeface="Times New Roman" panose="02020603050405020304" pitchFamily="18" charset="0"/>
                          <a:ea typeface="新宋体" panose="02010609030101010101" pitchFamily="49" charset="-122"/>
                          <a:cs typeface="+mn-cs"/>
                        </a:rPr>
                        <a:t>CA</a:t>
                      </a:r>
                    </a:p>
                  </a:txBody>
                  <a:tcPr marL="123825" marR="123825" marT="57150" marB="571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pPr marL="0" algn="l" defTabSz="914400" rtl="0" eaLnBrk="1" latinLnBrk="0" hangingPunct="1"/>
                      <a:r>
                        <a:rPr lang="zh-CN" altLang="en-US" sz="1100" kern="1200">
                          <a:solidFill>
                            <a:srgbClr val="000000"/>
                          </a:solidFill>
                          <a:effectLst/>
                          <a:latin typeface="Times New Roman" panose="02020603050405020304" pitchFamily="18" charset="0"/>
                          <a:ea typeface="新宋体" panose="02010609030101010101" pitchFamily="49" charset="-122"/>
                          <a:cs typeface="+mn-cs"/>
                        </a:rPr>
                        <a:t>加利福尼亚州</a:t>
                      </a:r>
                    </a:p>
                  </a:txBody>
                  <a:tcPr marL="123825" marR="123825" marT="57150" marB="571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684778873"/>
                  </a:ext>
                </a:extLst>
              </a:tr>
              <a:tr h="245735">
                <a:tc>
                  <a:txBody>
                    <a:bodyPr/>
                    <a:lstStyle/>
                    <a:p>
                      <a:pPr marL="0" algn="l" defTabSz="914400" rtl="0" eaLnBrk="1" latinLnBrk="0" hangingPunct="1"/>
                      <a:r>
                        <a:rPr lang="en-US" sz="1100" kern="1200">
                          <a:solidFill>
                            <a:srgbClr val="000000"/>
                          </a:solidFill>
                          <a:effectLst/>
                          <a:latin typeface="Times New Roman" panose="02020603050405020304" pitchFamily="18" charset="0"/>
                          <a:ea typeface="新宋体" panose="02010609030101010101" pitchFamily="49" charset="-122"/>
                          <a:cs typeface="+mn-cs"/>
                        </a:rPr>
                        <a:t>TX</a:t>
                      </a:r>
                    </a:p>
                  </a:txBody>
                  <a:tcPr marL="123825" marR="123825" marT="57150" marB="571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pPr marL="0" algn="l" defTabSz="914400" rtl="0" eaLnBrk="1" latinLnBrk="0" hangingPunct="1"/>
                      <a:r>
                        <a:rPr lang="zh-CN" altLang="en-US" sz="1100" kern="1200">
                          <a:solidFill>
                            <a:srgbClr val="000000"/>
                          </a:solidFill>
                          <a:effectLst/>
                          <a:latin typeface="Times New Roman" panose="02020603050405020304" pitchFamily="18" charset="0"/>
                          <a:ea typeface="新宋体" panose="02010609030101010101" pitchFamily="49" charset="-122"/>
                          <a:cs typeface="+mn-cs"/>
                        </a:rPr>
                        <a:t>得克萨斯州</a:t>
                      </a:r>
                    </a:p>
                  </a:txBody>
                  <a:tcPr marL="123825" marR="123825" marT="57150" marB="571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4122145305"/>
                  </a:ext>
                </a:extLst>
              </a:tr>
              <a:tr h="245735">
                <a:tc>
                  <a:txBody>
                    <a:bodyPr/>
                    <a:lstStyle/>
                    <a:p>
                      <a:pPr marL="0" algn="l" defTabSz="914400" rtl="0" eaLnBrk="1" latinLnBrk="0" hangingPunct="1"/>
                      <a:r>
                        <a:rPr lang="en-US" sz="1100" kern="1200" dirty="0">
                          <a:solidFill>
                            <a:srgbClr val="000000"/>
                          </a:solidFill>
                          <a:effectLst/>
                          <a:latin typeface="Times New Roman" panose="02020603050405020304" pitchFamily="18" charset="0"/>
                          <a:ea typeface="新宋体" panose="02010609030101010101" pitchFamily="49" charset="-122"/>
                          <a:cs typeface="+mn-cs"/>
                        </a:rPr>
                        <a:t>NY</a:t>
                      </a:r>
                    </a:p>
                  </a:txBody>
                  <a:tcPr marL="123825" marR="123825" marT="57150" marB="571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pPr marL="0" algn="l" defTabSz="914400" rtl="0" eaLnBrk="1" latinLnBrk="0" hangingPunct="1"/>
                      <a:r>
                        <a:rPr lang="zh-CN" altLang="en-US" sz="1100" kern="1200" dirty="0">
                          <a:solidFill>
                            <a:srgbClr val="000000"/>
                          </a:solidFill>
                          <a:effectLst/>
                          <a:latin typeface="Times New Roman" panose="02020603050405020304" pitchFamily="18" charset="0"/>
                          <a:ea typeface="新宋体" panose="02010609030101010101" pitchFamily="49" charset="-122"/>
                          <a:cs typeface="+mn-cs"/>
                        </a:rPr>
                        <a:t>纽约州</a:t>
                      </a:r>
                    </a:p>
                  </a:txBody>
                  <a:tcPr marL="123825" marR="123825" marT="57150" marB="571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3143903454"/>
                  </a:ext>
                </a:extLst>
              </a:tr>
              <a:tr h="245735">
                <a:tc>
                  <a:txBody>
                    <a:bodyPr/>
                    <a:lstStyle/>
                    <a:p>
                      <a:pPr marL="0" algn="l" defTabSz="914400" rtl="0" eaLnBrk="1" latinLnBrk="0" hangingPunct="1"/>
                      <a:r>
                        <a:rPr lang="en-US" sz="1100" kern="1200" dirty="0">
                          <a:solidFill>
                            <a:srgbClr val="000000"/>
                          </a:solidFill>
                          <a:effectLst/>
                          <a:latin typeface="Times New Roman" panose="02020603050405020304" pitchFamily="18" charset="0"/>
                          <a:ea typeface="新宋体" panose="02010609030101010101" pitchFamily="49" charset="-122"/>
                          <a:cs typeface="+mn-cs"/>
                        </a:rPr>
                        <a:t>FL</a:t>
                      </a:r>
                    </a:p>
                  </a:txBody>
                  <a:tcPr marL="123825" marR="123825" marT="57150" marB="571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pPr marL="0" algn="l" defTabSz="914400" rtl="0" eaLnBrk="1" latinLnBrk="0" hangingPunct="1"/>
                      <a:r>
                        <a:rPr lang="zh-CN" altLang="en-US" sz="1100" kern="1200">
                          <a:solidFill>
                            <a:srgbClr val="000000"/>
                          </a:solidFill>
                          <a:effectLst/>
                          <a:latin typeface="Times New Roman" panose="02020603050405020304" pitchFamily="18" charset="0"/>
                          <a:ea typeface="新宋体" panose="02010609030101010101" pitchFamily="49" charset="-122"/>
                          <a:cs typeface="+mn-cs"/>
                        </a:rPr>
                        <a:t>佛罗里达州</a:t>
                      </a:r>
                    </a:p>
                  </a:txBody>
                  <a:tcPr marL="123825" marR="123825" marT="57150" marB="571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868412776"/>
                  </a:ext>
                </a:extLst>
              </a:tr>
              <a:tr h="245735">
                <a:tc>
                  <a:txBody>
                    <a:bodyPr/>
                    <a:lstStyle/>
                    <a:p>
                      <a:pPr marL="0" algn="l" defTabSz="914400" rtl="0" eaLnBrk="1" latinLnBrk="0" hangingPunct="1"/>
                      <a:r>
                        <a:rPr lang="en-US" sz="1100" kern="1200">
                          <a:solidFill>
                            <a:srgbClr val="000000"/>
                          </a:solidFill>
                          <a:effectLst/>
                          <a:latin typeface="Times New Roman" panose="02020603050405020304" pitchFamily="18" charset="0"/>
                          <a:ea typeface="新宋体" panose="02010609030101010101" pitchFamily="49" charset="-122"/>
                          <a:cs typeface="+mn-cs"/>
                        </a:rPr>
                        <a:t>IL</a:t>
                      </a:r>
                    </a:p>
                  </a:txBody>
                  <a:tcPr marL="123825" marR="123825" marT="57150" marB="571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pPr marL="0" algn="l" defTabSz="914400" rtl="0" eaLnBrk="1" latinLnBrk="0" hangingPunct="1"/>
                      <a:r>
                        <a:rPr lang="zh-CN" altLang="en-US" sz="1100" kern="1200">
                          <a:solidFill>
                            <a:srgbClr val="000000"/>
                          </a:solidFill>
                          <a:effectLst/>
                          <a:latin typeface="Times New Roman" panose="02020603050405020304" pitchFamily="18" charset="0"/>
                          <a:ea typeface="新宋体" panose="02010609030101010101" pitchFamily="49" charset="-122"/>
                          <a:cs typeface="+mn-cs"/>
                        </a:rPr>
                        <a:t>伊利诺伊州</a:t>
                      </a:r>
                    </a:p>
                  </a:txBody>
                  <a:tcPr marL="123825" marR="123825" marT="57150" marB="571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392578985"/>
                  </a:ext>
                </a:extLst>
              </a:tr>
              <a:tr h="245735">
                <a:tc>
                  <a:txBody>
                    <a:bodyPr/>
                    <a:lstStyle/>
                    <a:p>
                      <a:pPr marL="0" algn="l" defTabSz="914400" rtl="0" eaLnBrk="1" latinLnBrk="0" hangingPunct="1"/>
                      <a:r>
                        <a:rPr lang="en-US" sz="1100" kern="1200" dirty="0">
                          <a:solidFill>
                            <a:srgbClr val="000000"/>
                          </a:solidFill>
                          <a:effectLst/>
                          <a:latin typeface="Times New Roman" panose="02020603050405020304" pitchFamily="18" charset="0"/>
                          <a:ea typeface="新宋体" panose="02010609030101010101" pitchFamily="49" charset="-122"/>
                          <a:cs typeface="+mn-cs"/>
                        </a:rPr>
                        <a:t>WA</a:t>
                      </a:r>
                    </a:p>
                  </a:txBody>
                  <a:tcPr marL="123825" marR="123825" marT="57150" marB="571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pPr marL="0" algn="l" defTabSz="914400" rtl="0" eaLnBrk="1" latinLnBrk="0" hangingPunct="1"/>
                      <a:r>
                        <a:rPr lang="zh-CN" altLang="en-US" sz="1100" kern="1200">
                          <a:solidFill>
                            <a:srgbClr val="000000"/>
                          </a:solidFill>
                          <a:effectLst/>
                          <a:latin typeface="Times New Roman" panose="02020603050405020304" pitchFamily="18" charset="0"/>
                          <a:ea typeface="新宋体" panose="02010609030101010101" pitchFamily="49" charset="-122"/>
                          <a:cs typeface="+mn-cs"/>
                        </a:rPr>
                        <a:t>华盛顿州</a:t>
                      </a:r>
                    </a:p>
                  </a:txBody>
                  <a:tcPr marL="123825" marR="123825" marT="57150" marB="571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4286971597"/>
                  </a:ext>
                </a:extLst>
              </a:tr>
              <a:tr h="245735">
                <a:tc>
                  <a:txBody>
                    <a:bodyPr/>
                    <a:lstStyle/>
                    <a:p>
                      <a:pPr marL="0" algn="l" defTabSz="914400" rtl="0" eaLnBrk="1" latinLnBrk="0" hangingPunct="1"/>
                      <a:r>
                        <a:rPr lang="en-US" sz="1100" kern="1200" dirty="0">
                          <a:solidFill>
                            <a:srgbClr val="000000"/>
                          </a:solidFill>
                          <a:effectLst/>
                          <a:latin typeface="Times New Roman" panose="02020603050405020304" pitchFamily="18" charset="0"/>
                          <a:ea typeface="新宋体" panose="02010609030101010101" pitchFamily="49" charset="-122"/>
                          <a:cs typeface="+mn-cs"/>
                        </a:rPr>
                        <a:t>CO</a:t>
                      </a:r>
                    </a:p>
                  </a:txBody>
                  <a:tcPr marL="123825" marR="123825" marT="57150" marB="571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pPr marL="0" algn="l" defTabSz="914400" rtl="0" eaLnBrk="1" latinLnBrk="0" hangingPunct="1"/>
                      <a:r>
                        <a:rPr lang="zh-CN" altLang="en-US" sz="1100" kern="1200" dirty="0">
                          <a:solidFill>
                            <a:srgbClr val="000000"/>
                          </a:solidFill>
                          <a:effectLst/>
                          <a:latin typeface="Times New Roman" panose="02020603050405020304" pitchFamily="18" charset="0"/>
                          <a:ea typeface="新宋体" panose="02010609030101010101" pitchFamily="49" charset="-122"/>
                          <a:cs typeface="+mn-cs"/>
                        </a:rPr>
                        <a:t>科罗拉多州</a:t>
                      </a:r>
                    </a:p>
                  </a:txBody>
                  <a:tcPr marL="123825" marR="123825" marT="57150" marB="571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453088588"/>
                  </a:ext>
                </a:extLst>
              </a:tr>
              <a:tr h="245735">
                <a:tc>
                  <a:txBody>
                    <a:bodyPr/>
                    <a:lstStyle/>
                    <a:p>
                      <a:pPr marL="0" algn="l" defTabSz="914400" rtl="0" eaLnBrk="1" latinLnBrk="0" hangingPunct="1"/>
                      <a:r>
                        <a:rPr lang="en-US" sz="1100" kern="1200" dirty="0">
                          <a:solidFill>
                            <a:srgbClr val="000000"/>
                          </a:solidFill>
                          <a:effectLst/>
                          <a:latin typeface="Times New Roman" panose="02020603050405020304" pitchFamily="18" charset="0"/>
                          <a:ea typeface="新宋体" panose="02010609030101010101" pitchFamily="49" charset="-122"/>
                          <a:cs typeface="+mn-cs"/>
                        </a:rPr>
                        <a:t>…</a:t>
                      </a:r>
                    </a:p>
                  </a:txBody>
                  <a:tcPr marL="123825" marR="123825" marT="57150" marB="57150" anchor="ctr">
                    <a:lnL>
                      <a:solidFill>
                        <a:srgbClr val="B9D7EA"/>
                      </a:solidFill>
                      <a:prstDash val="solid"/>
                    </a:lnL>
                    <a:lnR>
                      <a:solidFill>
                        <a:srgbClr val="FFFFFF"/>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7FBFC"/>
                    </a:solidFill>
                  </a:tcPr>
                </a:tc>
                <a:tc>
                  <a:txBody>
                    <a:bodyPr/>
                    <a:lstStyle/>
                    <a:p>
                      <a:pPr marL="0" algn="l" defTabSz="914400" rtl="0" eaLnBrk="1" latinLnBrk="0" hangingPunct="1"/>
                      <a:r>
                        <a:rPr lang="en-US" altLang="zh-CN" sz="1100" kern="1200" dirty="0">
                          <a:solidFill>
                            <a:srgbClr val="000000"/>
                          </a:solidFill>
                          <a:effectLst/>
                          <a:latin typeface="Times New Roman" panose="02020603050405020304" pitchFamily="18" charset="0"/>
                          <a:ea typeface="新宋体" panose="02010609030101010101" pitchFamily="49" charset="-122"/>
                          <a:cs typeface="+mn-cs"/>
                        </a:rPr>
                        <a:t>……</a:t>
                      </a:r>
                      <a:endParaRPr lang="zh-CN" altLang="en-US" sz="1100" kern="1200" dirty="0">
                        <a:solidFill>
                          <a:srgbClr val="000000"/>
                        </a:solidFill>
                        <a:effectLst/>
                        <a:latin typeface="Times New Roman" panose="02020603050405020304" pitchFamily="18" charset="0"/>
                        <a:ea typeface="新宋体" panose="02010609030101010101" pitchFamily="49" charset="-122"/>
                        <a:cs typeface="+mn-cs"/>
                      </a:endParaRPr>
                    </a:p>
                  </a:txBody>
                  <a:tcPr marL="123825" marR="123825" marT="57150" marB="57150" anchor="ctr">
                    <a:lnL>
                      <a:solidFill>
                        <a:srgbClr val="FFFFFF"/>
                      </a:solidFill>
                      <a:prstDash val="solid"/>
                    </a:lnL>
                    <a:lnR>
                      <a:solidFill>
                        <a:srgbClr val="B9D7EA"/>
                      </a:solidFill>
                      <a:prstDash val="soli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1655052"/>
                  </a:ext>
                </a:extLst>
              </a:tr>
              <a:tr h="245735">
                <a:tc gridSpan="2">
                  <a:txBody>
                    <a:bodyPr/>
                    <a:lstStyle/>
                    <a:p>
                      <a:r>
                        <a:rPr lang="zh-CN" altLang="en-US" sz="1100" b="1" dirty="0">
                          <a:solidFill>
                            <a:srgbClr val="000000"/>
                          </a:solidFill>
                          <a:effectLst/>
                          <a:latin typeface="Times New Roman" panose="02020603050405020304" pitchFamily="18" charset="0"/>
                          <a:ea typeface="新宋体" panose="02010609030101010101" pitchFamily="49" charset="-122"/>
                        </a:rPr>
                        <a:t>共计：</a:t>
                      </a:r>
                      <a:r>
                        <a:rPr lang="en-US" altLang="zh-CN" sz="1100" b="1" dirty="0">
                          <a:solidFill>
                            <a:srgbClr val="000000"/>
                          </a:solidFill>
                          <a:effectLst/>
                          <a:latin typeface="Times New Roman" panose="02020603050405020304" pitchFamily="18" charset="0"/>
                          <a:ea typeface="新宋体" panose="02010609030101010101" pitchFamily="49" charset="-122"/>
                        </a:rPr>
                        <a:t>35</a:t>
                      </a:r>
                      <a:r>
                        <a:rPr lang="zh-CN" altLang="en-US" sz="1100" b="1" dirty="0">
                          <a:solidFill>
                            <a:srgbClr val="000000"/>
                          </a:solidFill>
                          <a:effectLst/>
                          <a:latin typeface="Times New Roman" panose="02020603050405020304" pitchFamily="18" charset="0"/>
                          <a:ea typeface="新宋体" panose="02010609030101010101" pitchFamily="49" charset="-122"/>
                        </a:rPr>
                        <a:t>个州（已经</a:t>
                      </a:r>
                      <a:r>
                        <a:rPr lang="en-US" altLang="zh-CN" sz="1100" b="1" dirty="0">
                          <a:solidFill>
                            <a:srgbClr val="000000"/>
                          </a:solidFill>
                          <a:effectLst/>
                          <a:latin typeface="Times New Roman" panose="02020603050405020304" pitchFamily="18" charset="0"/>
                          <a:ea typeface="新宋体" panose="02010609030101010101" pitchFamily="49" charset="-122"/>
                        </a:rPr>
                        <a:t>One Hot Encoding </a:t>
                      </a:r>
                      <a:r>
                        <a:rPr lang="zh-CN" altLang="en-US" sz="1100" b="1" dirty="0">
                          <a:solidFill>
                            <a:srgbClr val="000000"/>
                          </a:solidFill>
                          <a:effectLst/>
                          <a:latin typeface="Times New Roman" panose="02020603050405020304" pitchFamily="18" charset="0"/>
                          <a:ea typeface="新宋体" panose="02010609030101010101" pitchFamily="49" charset="-122"/>
                        </a:rPr>
                        <a:t>处理）</a:t>
                      </a:r>
                      <a:endParaRPr lang="en-US" sz="1100" b="1" dirty="0">
                        <a:solidFill>
                          <a:srgbClr val="000000"/>
                        </a:solidFill>
                        <a:effectLst/>
                        <a:latin typeface="Times New Roman" panose="02020603050405020304" pitchFamily="18" charset="0"/>
                        <a:ea typeface="新宋体" panose="02010609030101010101" pitchFamily="49" charset="-122"/>
                      </a:endParaRPr>
                    </a:p>
                  </a:txBody>
                  <a:tcPr marL="77025" marR="77025" marT="35550" marB="35550" anchor="ctr">
                    <a:lnL>
                      <a:solidFill>
                        <a:srgbClr val="B9D7EA"/>
                      </a:solidFill>
                      <a:prstDash val="solid"/>
                    </a:lnL>
                    <a:lnR>
                      <a:solidFill>
                        <a:srgbClr val="B9D7EA"/>
                      </a:solidFill>
                      <a:prstDash val="solid"/>
                    </a:lnR>
                    <a:lnT w="9525" cap="flat" cmpd="sng" algn="ctr">
                      <a:solidFill>
                        <a:srgbClr val="FFFFFF"/>
                      </a:solidFill>
                      <a:prstDash val="solid"/>
                      <a:round/>
                      <a:headEnd type="none" w="med" len="med"/>
                      <a:tailEnd type="none" w="med" len="med"/>
                    </a:lnT>
                    <a:lnB>
                      <a:solidFill>
                        <a:srgbClr val="B9D7EA"/>
                      </a:solidFill>
                      <a:prstDash val="solid"/>
                    </a:lnB>
                    <a:solidFill>
                      <a:srgbClr val="F7FBFC"/>
                    </a:solidFill>
                  </a:tcPr>
                </a:tc>
                <a:tc hMerge="1">
                  <a:txBody>
                    <a:bodyPr/>
                    <a:lstStyle/>
                    <a:p>
                      <a:endParaRPr lang="zh-CN" altLang="en-US" sz="1100" dirty="0">
                        <a:solidFill>
                          <a:srgbClr val="000000"/>
                        </a:solidFill>
                        <a:effectLst/>
                      </a:endParaRPr>
                    </a:p>
                  </a:txBody>
                  <a:tcPr marL="77025" marR="77025" marT="35550" marB="35550" anchor="ctr">
                    <a:lnL w="9525" cap="flat" cmpd="sng" algn="ctr">
                      <a:solidFill>
                        <a:srgbClr val="FFFFFF"/>
                      </a:solidFill>
                      <a:prstDash val="solid"/>
                      <a:round/>
                      <a:headEnd type="none" w="med" len="med"/>
                      <a:tailEnd type="none" w="med" len="med"/>
                    </a:lnL>
                    <a:lnR>
                      <a:solidFill>
                        <a:srgbClr val="B9D7EA"/>
                      </a:solidFill>
                      <a:prstDash val="solid"/>
                    </a:lnR>
                    <a:lnT w="9525" cap="flat" cmpd="sng" algn="ctr">
                      <a:solidFill>
                        <a:srgbClr val="FFFFFF"/>
                      </a:solidFill>
                      <a:prstDash val="solid"/>
                      <a:round/>
                      <a:headEnd type="none" w="med" len="med"/>
                      <a:tailEnd type="none" w="med" len="med"/>
                    </a:lnT>
                    <a:lnB>
                      <a:solidFill>
                        <a:srgbClr val="B9D7EA"/>
                      </a:solidFill>
                      <a:prstDash val="solid"/>
                    </a:lnB>
                    <a:solidFill>
                      <a:srgbClr val="FFFFFF"/>
                    </a:solidFill>
                  </a:tcPr>
                </a:tc>
                <a:extLst>
                  <a:ext uri="{0D108BD9-81ED-4DB2-BD59-A6C34878D82A}">
                    <a16:rowId xmlns:a16="http://schemas.microsoft.com/office/drawing/2014/main" val="1606307901"/>
                  </a:ext>
                </a:extLst>
              </a:tr>
            </a:tbl>
          </a:graphicData>
        </a:graphic>
      </p:graphicFrame>
    </p:spTree>
    <p:extLst>
      <p:ext uri="{BB962C8B-B14F-4D97-AF65-F5344CB8AC3E}">
        <p14:creationId xmlns:p14="http://schemas.microsoft.com/office/powerpoint/2010/main" val="3697049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1B22A9-7CCF-F58E-405C-78D2237935A2}"/>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63304A62-C800-C9FF-3719-D93EC37ACD25}"/>
              </a:ext>
            </a:extLst>
          </p:cNvPr>
          <p:cNvSpPr txBox="1"/>
          <p:nvPr/>
        </p:nvSpPr>
        <p:spPr>
          <a:xfrm>
            <a:off x="0" y="0"/>
            <a:ext cx="10710817" cy="830997"/>
          </a:xfrm>
          <a:prstGeom prst="rect">
            <a:avLst/>
          </a:prstGeom>
          <a:noFill/>
        </p:spPr>
        <p:txBody>
          <a:bodyPr wrap="none" rtlCol="0">
            <a:spAutoFit/>
          </a:bodyPr>
          <a:lstStyle/>
          <a:p>
            <a:r>
              <a:rPr lang="zh-CN" altLang="en-US" sz="2400" dirty="0">
                <a:latin typeface="Times New Roman" panose="02020603050405020304" pitchFamily="18" charset="0"/>
                <a:ea typeface="新宋体" panose="02010609030101010101" pitchFamily="49" charset="-122"/>
              </a:rPr>
              <a:t>数据集来自</a:t>
            </a:r>
            <a:r>
              <a:rPr lang="en-US" altLang="zh-CN" sz="2400" dirty="0" err="1">
                <a:latin typeface="Times New Roman" panose="02020603050405020304" pitchFamily="18" charset="0"/>
                <a:ea typeface="新宋体" panose="02010609030101010101" pitchFamily="49" charset="-122"/>
              </a:rPr>
              <a:t>kaggle</a:t>
            </a:r>
            <a:r>
              <a:rPr lang="en-US" altLang="zh-CN" sz="2400" dirty="0">
                <a:latin typeface="Times New Roman" panose="02020603050405020304" pitchFamily="18" charset="0"/>
                <a:ea typeface="新宋体" panose="02010609030101010101" pitchFamily="49" charset="-122"/>
              </a:rPr>
              <a:t>: </a:t>
            </a:r>
            <a:r>
              <a:rPr lang="en-US" altLang="zh-CN" sz="2400" dirty="0">
                <a:latin typeface="Times New Roman" panose="02020603050405020304" pitchFamily="18" charset="0"/>
                <a:ea typeface="新宋体" panose="02010609030101010101" pitchFamily="49" charset="-122"/>
                <a:hlinkClick r:id="rId3"/>
              </a:rPr>
              <a:t>https://www.kaggle.com/competitions/ml-2025-spring-hw-2/data</a:t>
            </a:r>
            <a:endParaRPr lang="en-US" altLang="zh-CN" sz="2400" dirty="0">
              <a:latin typeface="Times New Roman" panose="02020603050405020304" pitchFamily="18" charset="0"/>
              <a:ea typeface="新宋体" panose="02010609030101010101" pitchFamily="49" charset="-122"/>
            </a:endParaRPr>
          </a:p>
          <a:p>
            <a:r>
              <a:rPr lang="zh-CN" altLang="en-US" sz="2400" b="1" dirty="0">
                <a:latin typeface="Times New Roman" panose="02020603050405020304" pitchFamily="18" charset="0"/>
                <a:ea typeface="新宋体" panose="02010609030101010101" pitchFamily="49" charset="-122"/>
              </a:rPr>
              <a:t>数据集特征介绍</a:t>
            </a:r>
            <a:r>
              <a:rPr lang="en-US" altLang="zh-CN" sz="2400" b="1" dirty="0">
                <a:latin typeface="Times New Roman" panose="02020603050405020304" pitchFamily="18" charset="0"/>
                <a:ea typeface="新宋体" panose="02010609030101010101" pitchFamily="49" charset="-122"/>
              </a:rPr>
              <a:t>(0.3) – Baselines </a:t>
            </a:r>
            <a:endParaRPr lang="zh-CN" altLang="en-US" sz="2400" b="1" dirty="0">
              <a:latin typeface="Times New Roman" panose="02020603050405020304" pitchFamily="18" charset="0"/>
              <a:ea typeface="新宋体" panose="02010609030101010101" pitchFamily="49" charset="-122"/>
            </a:endParaRPr>
          </a:p>
        </p:txBody>
      </p:sp>
      <p:pic>
        <p:nvPicPr>
          <p:cNvPr id="3" name="图片 2">
            <a:extLst>
              <a:ext uri="{FF2B5EF4-FFF2-40B4-BE49-F238E27FC236}">
                <a16:creationId xmlns:a16="http://schemas.microsoft.com/office/drawing/2014/main" id="{E540914A-10F0-9D4E-DB6E-DA5382E229BC}"/>
              </a:ext>
            </a:extLst>
          </p:cNvPr>
          <p:cNvPicPr>
            <a:picLocks noChangeAspect="1"/>
          </p:cNvPicPr>
          <p:nvPr/>
        </p:nvPicPr>
        <p:blipFill>
          <a:blip r:embed="rId4"/>
          <a:stretch>
            <a:fillRect/>
          </a:stretch>
        </p:blipFill>
        <p:spPr>
          <a:xfrm>
            <a:off x="0" y="1225550"/>
            <a:ext cx="6478316" cy="3225800"/>
          </a:xfrm>
          <a:prstGeom prst="rect">
            <a:avLst/>
          </a:prstGeom>
        </p:spPr>
      </p:pic>
      <p:sp>
        <p:nvSpPr>
          <p:cNvPr id="6" name="文本框 5">
            <a:extLst>
              <a:ext uri="{FF2B5EF4-FFF2-40B4-BE49-F238E27FC236}">
                <a16:creationId xmlns:a16="http://schemas.microsoft.com/office/drawing/2014/main" id="{6488179E-6090-D39D-38D9-94098A03CF85}"/>
              </a:ext>
            </a:extLst>
          </p:cNvPr>
          <p:cNvSpPr txBox="1"/>
          <p:nvPr/>
        </p:nvSpPr>
        <p:spPr>
          <a:xfrm>
            <a:off x="-75469" y="4102100"/>
            <a:ext cx="6553785" cy="261610"/>
          </a:xfrm>
          <a:prstGeom prst="rect">
            <a:avLst/>
          </a:prstGeom>
          <a:noFill/>
        </p:spPr>
        <p:txBody>
          <a:bodyPr wrap="square" rtlCol="0">
            <a:spAutoFit/>
          </a:bodyPr>
          <a:lstStyle/>
          <a:p>
            <a:r>
              <a:rPr lang="en-US" altLang="zh-CN" sz="1100" dirty="0"/>
              <a:t>Source: Lee HY </a:t>
            </a:r>
            <a:r>
              <a:rPr lang="en-US" altLang="zh-CN" sz="1100" dirty="0">
                <a:hlinkClick r:id="rId5"/>
              </a:rPr>
              <a:t>https://speech.ee.ntu.edu.tw/~hylee/ml/2025-spring.php</a:t>
            </a:r>
            <a:r>
              <a:rPr lang="en-US" altLang="zh-CN" sz="1100" dirty="0"/>
              <a:t> HW2’s</a:t>
            </a:r>
            <a:r>
              <a:rPr lang="zh-CN" altLang="en-US" sz="1100" dirty="0"/>
              <a:t> </a:t>
            </a:r>
            <a:r>
              <a:rPr lang="en-US" altLang="zh-CN" sz="1100" dirty="0"/>
              <a:t>PPT</a:t>
            </a:r>
            <a:endParaRPr lang="zh-CN" altLang="en-US" sz="1100" dirty="0"/>
          </a:p>
        </p:txBody>
      </p:sp>
      <p:sp>
        <p:nvSpPr>
          <p:cNvPr id="8" name="文本框 7">
            <a:extLst>
              <a:ext uri="{FF2B5EF4-FFF2-40B4-BE49-F238E27FC236}">
                <a16:creationId xmlns:a16="http://schemas.microsoft.com/office/drawing/2014/main" id="{CD96898D-2847-5E9C-B3F6-B6BB08C88928}"/>
              </a:ext>
            </a:extLst>
          </p:cNvPr>
          <p:cNvSpPr txBox="1"/>
          <p:nvPr/>
        </p:nvSpPr>
        <p:spPr>
          <a:xfrm>
            <a:off x="-19050" y="1033141"/>
            <a:ext cx="4521200" cy="677108"/>
          </a:xfrm>
          <a:prstGeom prst="rect">
            <a:avLst/>
          </a:prstGeom>
          <a:noFill/>
        </p:spPr>
        <p:txBody>
          <a:bodyPr wrap="square" rtlCol="0">
            <a:spAutoFit/>
          </a:bodyPr>
          <a:lstStyle/>
          <a:p>
            <a:r>
              <a:rPr lang="zh-CN" altLang="en-US" sz="2000" dirty="0">
                <a:latin typeface="Times New Roman" panose="02020603050405020304" pitchFamily="18" charset="0"/>
                <a:ea typeface="新宋体" panose="02010609030101010101" pitchFamily="49" charset="-122"/>
              </a:rPr>
              <a:t>对于</a:t>
            </a:r>
            <a:r>
              <a:rPr lang="en-US" altLang="zh-CN" sz="2000" b="1" dirty="0">
                <a:solidFill>
                  <a:srgbClr val="000000"/>
                </a:solidFill>
                <a:effectLst/>
                <a:highlight>
                  <a:srgbClr val="FFFF00"/>
                </a:highlight>
                <a:latin typeface="Times New Roman" panose="02020603050405020304" pitchFamily="18" charset="0"/>
                <a:ea typeface="新宋体" panose="02010609030101010101" pitchFamily="49" charset="-122"/>
              </a:rPr>
              <a:t>tested_positive_day3</a:t>
            </a:r>
            <a:r>
              <a:rPr lang="zh-CN" altLang="en-US" sz="2000" b="1" dirty="0">
                <a:solidFill>
                  <a:srgbClr val="000000"/>
                </a:solidFill>
                <a:effectLst/>
                <a:latin typeface="Times New Roman" panose="02020603050405020304" pitchFamily="18" charset="0"/>
                <a:ea typeface="新宋体" panose="02010609030101010101" pitchFamily="49" charset="-122"/>
              </a:rPr>
              <a:t>，预测要求为</a:t>
            </a:r>
            <a:endParaRPr lang="en-US" altLang="zh-CN" sz="2000" b="1" dirty="0">
              <a:solidFill>
                <a:srgbClr val="000000"/>
              </a:solidFill>
              <a:effectLst/>
              <a:latin typeface="Times New Roman" panose="02020603050405020304" pitchFamily="18" charset="0"/>
              <a:ea typeface="新宋体" panose="02010609030101010101" pitchFamily="49" charset="-122"/>
            </a:endParaRPr>
          </a:p>
          <a:p>
            <a:endParaRPr lang="zh-CN" altLang="en-US" dirty="0">
              <a:latin typeface="Times New Roman" panose="02020603050405020304" pitchFamily="18" charset="0"/>
              <a:ea typeface="新宋体" panose="02010609030101010101" pitchFamily="49" charset="-122"/>
            </a:endParaRPr>
          </a:p>
        </p:txBody>
      </p:sp>
      <p:pic>
        <p:nvPicPr>
          <p:cNvPr id="10" name="图片 9">
            <a:extLst>
              <a:ext uri="{FF2B5EF4-FFF2-40B4-BE49-F238E27FC236}">
                <a16:creationId xmlns:a16="http://schemas.microsoft.com/office/drawing/2014/main" id="{A08E5266-B70D-6F62-48E2-3770F7335C7C}"/>
              </a:ext>
            </a:extLst>
          </p:cNvPr>
          <p:cNvPicPr>
            <a:picLocks noChangeAspect="1"/>
          </p:cNvPicPr>
          <p:nvPr/>
        </p:nvPicPr>
        <p:blipFill>
          <a:blip r:embed="rId6"/>
          <a:stretch>
            <a:fillRect/>
          </a:stretch>
        </p:blipFill>
        <p:spPr>
          <a:xfrm>
            <a:off x="6748735" y="486482"/>
            <a:ext cx="5017815" cy="3071803"/>
          </a:xfrm>
          <a:prstGeom prst="rect">
            <a:avLst/>
          </a:prstGeom>
        </p:spPr>
      </p:pic>
      <p:sp>
        <p:nvSpPr>
          <p:cNvPr id="11" name="文本框 10">
            <a:extLst>
              <a:ext uri="{FF2B5EF4-FFF2-40B4-BE49-F238E27FC236}">
                <a16:creationId xmlns:a16="http://schemas.microsoft.com/office/drawing/2014/main" id="{3B17AA8D-760D-4050-4C57-1C6EBE66DE1E}"/>
              </a:ext>
            </a:extLst>
          </p:cNvPr>
          <p:cNvSpPr txBox="1"/>
          <p:nvPr/>
        </p:nvSpPr>
        <p:spPr>
          <a:xfrm>
            <a:off x="3176" y="4688399"/>
            <a:ext cx="6610350" cy="2031325"/>
          </a:xfrm>
          <a:prstGeom prst="rect">
            <a:avLst/>
          </a:prstGeom>
          <a:noFill/>
        </p:spPr>
        <p:txBody>
          <a:bodyPr wrap="square" rtlCol="0">
            <a:spAutoFit/>
          </a:bodyPr>
          <a:lstStyle/>
          <a:p>
            <a:r>
              <a:rPr lang="zh-CN" altLang="en-US" b="1" dirty="0"/>
              <a:t>考虑到</a:t>
            </a:r>
            <a:r>
              <a:rPr lang="en-US" altLang="zh-CN" sz="1800" b="1" dirty="0">
                <a:solidFill>
                  <a:srgbClr val="000000"/>
                </a:solidFill>
                <a:effectLst/>
                <a:latin typeface="Times New Roman" panose="02020603050405020304" pitchFamily="18" charset="0"/>
                <a:ea typeface="新宋体" panose="02010609030101010101" pitchFamily="49" charset="-122"/>
              </a:rPr>
              <a:t>tested_positive_day3</a:t>
            </a:r>
            <a:r>
              <a:rPr lang="zh-CN" altLang="en-US" b="1" dirty="0">
                <a:solidFill>
                  <a:srgbClr val="000000"/>
                </a:solidFill>
                <a:latin typeface="Times New Roman" panose="02020603050405020304" pitchFamily="18" charset="0"/>
                <a:ea typeface="新宋体" panose="02010609030101010101" pitchFamily="49" charset="-122"/>
              </a:rPr>
              <a:t>值的分布情况，</a:t>
            </a:r>
            <a:r>
              <a:rPr lang="en-US" altLang="zh-CN" b="1" dirty="0">
                <a:solidFill>
                  <a:srgbClr val="000000"/>
                </a:solidFill>
                <a:latin typeface="Times New Roman" panose="02020603050405020304" pitchFamily="18" charset="0"/>
                <a:ea typeface="新宋体" panose="02010609030101010101" pitchFamily="49" charset="-122"/>
              </a:rPr>
              <a:t>0.8</a:t>
            </a:r>
            <a:r>
              <a:rPr lang="zh-CN" altLang="en-US" b="1" dirty="0">
                <a:solidFill>
                  <a:srgbClr val="000000"/>
                </a:solidFill>
                <a:latin typeface="Times New Roman" panose="02020603050405020304" pitchFamily="18" charset="0"/>
                <a:ea typeface="新宋体" panose="02010609030101010101" pitchFamily="49" charset="-122"/>
              </a:rPr>
              <a:t>的</a:t>
            </a:r>
            <a:r>
              <a:rPr lang="en-US" altLang="zh-CN" b="1" dirty="0">
                <a:solidFill>
                  <a:srgbClr val="000000"/>
                </a:solidFill>
                <a:latin typeface="Times New Roman" panose="02020603050405020304" pitchFamily="18" charset="0"/>
                <a:ea typeface="新宋体" panose="02010609030101010101" pitchFamily="49" charset="-122"/>
              </a:rPr>
              <a:t>MSE</a:t>
            </a:r>
            <a:r>
              <a:rPr lang="zh-CN" altLang="en-US" b="1" dirty="0">
                <a:solidFill>
                  <a:srgbClr val="000000"/>
                </a:solidFill>
                <a:latin typeface="Times New Roman" panose="02020603050405020304" pitchFamily="18" charset="0"/>
                <a:ea typeface="新宋体" panose="02010609030101010101" pitchFamily="49" charset="-122"/>
              </a:rPr>
              <a:t>对数据的预测是完全可以接受的。</a:t>
            </a:r>
            <a:endParaRPr lang="en-US" altLang="zh-CN" b="1" dirty="0">
              <a:solidFill>
                <a:srgbClr val="000000"/>
              </a:solidFill>
              <a:latin typeface="Times New Roman" panose="02020603050405020304" pitchFamily="18" charset="0"/>
              <a:ea typeface="新宋体" panose="02010609030101010101" pitchFamily="49" charset="-122"/>
            </a:endParaRPr>
          </a:p>
          <a:p>
            <a:r>
              <a:rPr lang="en-US" altLang="zh-CN" b="1" dirty="0">
                <a:solidFill>
                  <a:srgbClr val="FF0000"/>
                </a:solidFill>
                <a:latin typeface="Times New Roman" panose="02020603050405020304" pitchFamily="18" charset="0"/>
                <a:ea typeface="新宋体" panose="02010609030101010101" pitchFamily="49" charset="-122"/>
              </a:rPr>
              <a:t>1. </a:t>
            </a:r>
            <a:r>
              <a:rPr lang="zh-CN" altLang="en-US" b="1" dirty="0">
                <a:solidFill>
                  <a:srgbClr val="FF0000"/>
                </a:solidFill>
                <a:latin typeface="Times New Roman" panose="02020603050405020304" pitchFamily="18" charset="0"/>
                <a:ea typeface="新宋体" panose="02010609030101010101" pitchFamily="49" charset="-122"/>
              </a:rPr>
              <a:t>待预测数据的值分布范围集中在</a:t>
            </a:r>
            <a:r>
              <a:rPr lang="en-US" altLang="zh-CN" b="1" dirty="0">
                <a:solidFill>
                  <a:srgbClr val="FF0000"/>
                </a:solidFill>
                <a:latin typeface="Times New Roman" panose="02020603050405020304" pitchFamily="18" charset="0"/>
                <a:ea typeface="新宋体" panose="02010609030101010101" pitchFamily="49" charset="-122"/>
              </a:rPr>
              <a:t>10 </a:t>
            </a:r>
            <a:r>
              <a:rPr lang="zh-CN" altLang="en-US" b="1" dirty="0">
                <a:solidFill>
                  <a:srgbClr val="FF0000"/>
                </a:solidFill>
                <a:latin typeface="Times New Roman" panose="02020603050405020304" pitchFamily="18" charset="0"/>
                <a:ea typeface="新宋体" panose="02010609030101010101" pitchFamily="49" charset="-122"/>
              </a:rPr>
              <a:t>到 </a:t>
            </a:r>
            <a:r>
              <a:rPr lang="en-US" altLang="zh-CN" b="1" dirty="0">
                <a:solidFill>
                  <a:srgbClr val="FF0000"/>
                </a:solidFill>
                <a:latin typeface="Times New Roman" panose="02020603050405020304" pitchFamily="18" charset="0"/>
                <a:ea typeface="新宋体" panose="02010609030101010101" pitchFamily="49" charset="-122"/>
              </a:rPr>
              <a:t>20 </a:t>
            </a:r>
            <a:r>
              <a:rPr lang="zh-CN" altLang="en-US" b="1" dirty="0">
                <a:solidFill>
                  <a:srgbClr val="FF0000"/>
                </a:solidFill>
                <a:latin typeface="Times New Roman" panose="02020603050405020304" pitchFamily="18" charset="0"/>
                <a:ea typeface="新宋体" panose="02010609030101010101" pitchFamily="49" charset="-122"/>
              </a:rPr>
              <a:t>之间</a:t>
            </a:r>
            <a:r>
              <a:rPr lang="zh-CN" altLang="en-US" b="1" dirty="0">
                <a:solidFill>
                  <a:srgbClr val="000000"/>
                </a:solidFill>
                <a:latin typeface="Times New Roman" panose="02020603050405020304" pitchFamily="18" charset="0"/>
                <a:ea typeface="新宋体" panose="02010609030101010101" pitchFamily="49" charset="-122"/>
              </a:rPr>
              <a:t>，</a:t>
            </a:r>
            <a:r>
              <a:rPr lang="en-US" altLang="zh-CN" b="1" dirty="0">
                <a:solidFill>
                  <a:srgbClr val="000000"/>
                </a:solidFill>
                <a:latin typeface="Times New Roman" panose="02020603050405020304" pitchFamily="18" charset="0"/>
                <a:ea typeface="新宋体" panose="02010609030101010101" pitchFamily="49" charset="-122"/>
              </a:rPr>
              <a:t>MSE=0.84</a:t>
            </a:r>
            <a:r>
              <a:rPr lang="zh-CN" altLang="en-US" b="1" dirty="0">
                <a:solidFill>
                  <a:srgbClr val="000000"/>
                </a:solidFill>
                <a:latin typeface="Times New Roman" panose="02020603050405020304" pitchFamily="18" charset="0"/>
                <a:ea typeface="新宋体" panose="02010609030101010101" pitchFamily="49" charset="-122"/>
              </a:rPr>
              <a:t>是合理的。</a:t>
            </a:r>
            <a:endParaRPr lang="en-US" altLang="zh-CN" b="1" dirty="0">
              <a:solidFill>
                <a:srgbClr val="000000"/>
              </a:solidFill>
              <a:latin typeface="Times New Roman" panose="02020603050405020304" pitchFamily="18" charset="0"/>
              <a:ea typeface="新宋体" panose="02010609030101010101" pitchFamily="49" charset="-122"/>
            </a:endParaRPr>
          </a:p>
          <a:p>
            <a:r>
              <a:rPr lang="en-US" altLang="zh-CN" b="1" dirty="0">
                <a:solidFill>
                  <a:srgbClr val="FF0000"/>
                </a:solidFill>
                <a:latin typeface="Times New Roman" panose="02020603050405020304" pitchFamily="18" charset="0"/>
                <a:ea typeface="新宋体" panose="02010609030101010101" pitchFamily="49" charset="-122"/>
              </a:rPr>
              <a:t>2. </a:t>
            </a:r>
            <a:r>
              <a:rPr lang="zh-CN" altLang="en-US" b="1" dirty="0">
                <a:solidFill>
                  <a:srgbClr val="FF0000"/>
                </a:solidFill>
                <a:latin typeface="Times New Roman" panose="02020603050405020304" pitchFamily="18" charset="0"/>
                <a:ea typeface="新宋体" panose="02010609030101010101" pitchFamily="49" charset="-122"/>
              </a:rPr>
              <a:t>考虑到数据中存在主观感受的特征</a:t>
            </a:r>
            <a:r>
              <a:rPr lang="zh-CN" altLang="en-US" b="1" dirty="0">
                <a:solidFill>
                  <a:srgbClr val="000000"/>
                </a:solidFill>
                <a:latin typeface="Times New Roman" panose="02020603050405020304" pitchFamily="18" charset="0"/>
                <a:ea typeface="新宋体" panose="02010609030101010101" pitchFamily="49" charset="-122"/>
              </a:rPr>
              <a:t>，</a:t>
            </a:r>
            <a:r>
              <a:rPr lang="zh-CN" altLang="en-US" b="1" i="0" dirty="0">
                <a:solidFill>
                  <a:srgbClr val="262626"/>
                </a:solidFill>
                <a:effectLst/>
                <a:latin typeface="-apple-system"/>
              </a:rPr>
              <a:t>受个体认知、情感和社会环境的影响较大，因此最终结果有</a:t>
            </a:r>
            <a:r>
              <a:rPr lang="en-US" altLang="zh-CN" b="1" dirty="0">
                <a:solidFill>
                  <a:srgbClr val="262626"/>
                </a:solidFill>
                <a:latin typeface="-apple-system"/>
              </a:rPr>
              <a:t>±0.91</a:t>
            </a:r>
            <a:r>
              <a:rPr lang="zh-CN" altLang="en-US" b="1" dirty="0">
                <a:solidFill>
                  <a:srgbClr val="262626"/>
                </a:solidFill>
                <a:latin typeface="-apple-system"/>
              </a:rPr>
              <a:t>左右（</a:t>
            </a:r>
            <a:r>
              <a:rPr lang="en-US" altLang="zh-CN" b="1" dirty="0">
                <a:solidFill>
                  <a:srgbClr val="262626"/>
                </a:solidFill>
                <a:latin typeface="-apple-system"/>
              </a:rPr>
              <a:t>\sqrt 0.84</a:t>
            </a:r>
            <a:r>
              <a:rPr lang="zh-CN" altLang="en-US" b="1" dirty="0">
                <a:solidFill>
                  <a:srgbClr val="262626"/>
                </a:solidFill>
                <a:latin typeface="-apple-system"/>
              </a:rPr>
              <a:t>）的误差我认为是正常的。</a:t>
            </a:r>
            <a:endParaRPr lang="en-US" altLang="zh-CN" b="1" dirty="0">
              <a:solidFill>
                <a:srgbClr val="262626"/>
              </a:solidFill>
              <a:latin typeface="-apple-system"/>
            </a:endParaRPr>
          </a:p>
        </p:txBody>
      </p:sp>
      <p:pic>
        <p:nvPicPr>
          <p:cNvPr id="16" name="图片 15">
            <a:extLst>
              <a:ext uri="{FF2B5EF4-FFF2-40B4-BE49-F238E27FC236}">
                <a16:creationId xmlns:a16="http://schemas.microsoft.com/office/drawing/2014/main" id="{A40D16F3-3D03-7169-CB75-6D192342EC23}"/>
              </a:ext>
            </a:extLst>
          </p:cNvPr>
          <p:cNvPicPr>
            <a:picLocks noChangeAspect="1"/>
          </p:cNvPicPr>
          <p:nvPr/>
        </p:nvPicPr>
        <p:blipFill>
          <a:blip r:embed="rId7"/>
          <a:stretch>
            <a:fillRect/>
          </a:stretch>
        </p:blipFill>
        <p:spPr>
          <a:xfrm>
            <a:off x="6748735" y="3558285"/>
            <a:ext cx="5022082" cy="2978150"/>
          </a:xfrm>
          <a:prstGeom prst="rect">
            <a:avLst/>
          </a:prstGeom>
        </p:spPr>
      </p:pic>
    </p:spTree>
    <p:extLst>
      <p:ext uri="{BB962C8B-B14F-4D97-AF65-F5344CB8AC3E}">
        <p14:creationId xmlns:p14="http://schemas.microsoft.com/office/powerpoint/2010/main" val="2330465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15898D7A-D1BA-D5A5-9D25-BBAF4100AB9E}"/>
              </a:ext>
            </a:extLst>
          </p:cNvPr>
          <p:cNvGrpSpPr/>
          <p:nvPr/>
        </p:nvGrpSpPr>
        <p:grpSpPr>
          <a:xfrm>
            <a:off x="1848883" y="2101517"/>
            <a:ext cx="8823238" cy="859956"/>
            <a:chOff x="1788160" y="1028700"/>
            <a:chExt cx="5001778" cy="859956"/>
          </a:xfrm>
        </p:grpSpPr>
        <p:sp>
          <p:nvSpPr>
            <p:cNvPr id="49" name="1">
              <a:extLst>
                <a:ext uri="{FF2B5EF4-FFF2-40B4-BE49-F238E27FC236}">
                  <a16:creationId xmlns:a16="http://schemas.microsoft.com/office/drawing/2014/main" id="{BA79BB9E-7FE4-F69B-9CF8-EBD3E4270A88}"/>
                </a:ext>
              </a:extLst>
            </p:cNvPr>
            <p:cNvSpPr/>
            <p:nvPr>
              <p:custDataLst>
                <p:tags r:id="rId14"/>
              </p:custDataLst>
            </p:nvPr>
          </p:nvSpPr>
          <p:spPr>
            <a:xfrm>
              <a:off x="1788160" y="1028700"/>
              <a:ext cx="4993534" cy="859956"/>
            </a:xfrm>
            <a:prstGeom prst="roundRect">
              <a:avLst>
                <a:gd name="adj" fmla="val 50000"/>
              </a:avLst>
            </a:prstGeom>
            <a:solidFill>
              <a:schemeClr val="bg1">
                <a:lumMod val="95000"/>
              </a:schemeClr>
            </a:solidFill>
            <a:ln w="25400">
              <a:gradFill>
                <a:gsLst>
                  <a:gs pos="0">
                    <a:schemeClr val="bg1"/>
                  </a:gs>
                  <a:gs pos="100000">
                    <a:schemeClr val="bg1">
                      <a:lumMod val="85000"/>
                    </a:schemeClr>
                  </a:gs>
                </a:gsLst>
                <a:lin ang="5400000" scaled="1"/>
              </a:gradFill>
            </a:ln>
            <a:effectLst>
              <a:outerShdw blurRad="381000" dist="127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prstClr val="white"/>
                </a:solidFill>
                <a:latin typeface="+mj-ea"/>
                <a:ea typeface="+mj-ea"/>
              </a:endParaRPr>
            </a:p>
          </p:txBody>
        </p:sp>
        <p:sp>
          <p:nvSpPr>
            <p:cNvPr id="50" name="Index-1">
              <a:extLst>
                <a:ext uri="{FF2B5EF4-FFF2-40B4-BE49-F238E27FC236}">
                  <a16:creationId xmlns:a16="http://schemas.microsoft.com/office/drawing/2014/main" id="{E3DE57A5-877E-D9C1-6C6A-25AD6D76A17A}"/>
                </a:ext>
              </a:extLst>
            </p:cNvPr>
            <p:cNvSpPr/>
            <p:nvPr>
              <p:custDataLst>
                <p:tags r:id="rId15"/>
              </p:custDataLst>
            </p:nvPr>
          </p:nvSpPr>
          <p:spPr>
            <a:xfrm>
              <a:off x="2201076" y="1191978"/>
              <a:ext cx="541020" cy="533400"/>
            </a:xfrm>
            <a:prstGeom prst="roundRect">
              <a:avLst>
                <a:gd name="adj" fmla="val 50000"/>
              </a:avLst>
            </a:prstGeom>
            <a:solidFill>
              <a:schemeClr val="accent3"/>
            </a:solidFill>
            <a:ln w="25400">
              <a:gradFill>
                <a:gsLst>
                  <a:gs pos="0">
                    <a:schemeClr val="bg1"/>
                  </a:gs>
                  <a:gs pos="100000">
                    <a:schemeClr val="bg1">
                      <a:lumMod val="85000"/>
                    </a:schemeClr>
                  </a:gs>
                </a:gsLst>
                <a:lin ang="5400000" scaled="1"/>
              </a:gra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b="1" dirty="0">
                  <a:solidFill>
                    <a:schemeClr val="lt1"/>
                  </a:solidFill>
                  <a:latin typeface="+mj-ea"/>
                  <a:ea typeface="+mj-ea"/>
                  <a:cs typeface="+mn-ea"/>
                </a:rPr>
                <a:t>0</a:t>
              </a:r>
              <a:endParaRPr lang="zh-CN" altLang="en-US" b="1" dirty="0">
                <a:solidFill>
                  <a:schemeClr val="lt1"/>
                </a:solidFill>
                <a:latin typeface="+mj-ea"/>
                <a:ea typeface="+mj-ea"/>
                <a:cs typeface="+mn-ea"/>
              </a:endParaRPr>
            </a:p>
          </p:txBody>
        </p:sp>
        <p:sp>
          <p:nvSpPr>
            <p:cNvPr id="52" name="Title-1">
              <a:extLst>
                <a:ext uri="{FF2B5EF4-FFF2-40B4-BE49-F238E27FC236}">
                  <a16:creationId xmlns:a16="http://schemas.microsoft.com/office/drawing/2014/main" id="{057A5D90-E49A-6021-BDB9-8550A8AB36F3}"/>
                </a:ext>
              </a:extLst>
            </p:cNvPr>
            <p:cNvSpPr txBox="1"/>
            <p:nvPr>
              <p:custDataLst>
                <p:tags r:id="rId16"/>
              </p:custDataLst>
            </p:nvPr>
          </p:nvSpPr>
          <p:spPr>
            <a:xfrm>
              <a:off x="2837072" y="1175067"/>
              <a:ext cx="3952866" cy="369332"/>
            </a:xfrm>
            <a:prstGeom prst="rect">
              <a:avLst/>
            </a:prstGeom>
            <a:noFill/>
          </p:spPr>
          <p:txBody>
            <a:bodyPr wrap="square" rtlCol="0">
              <a:noAutofit/>
            </a:bodyPr>
            <a:lstStyle/>
            <a:p>
              <a:r>
                <a:rPr lang="zh-CN" altLang="en-US" b="1" dirty="0"/>
                <a:t>数据集背景与 </a:t>
              </a:r>
              <a:r>
                <a:rPr lang="en-US" altLang="zh-CN" b="1" dirty="0"/>
                <a:t>Kaggle </a:t>
              </a:r>
              <a:r>
                <a:rPr lang="zh-CN" altLang="en-US" b="1" dirty="0"/>
                <a:t>平台</a:t>
              </a:r>
            </a:p>
          </p:txBody>
        </p:sp>
      </p:grpSp>
      <p:grpSp>
        <p:nvGrpSpPr>
          <p:cNvPr id="31" name="组合 30">
            <a:extLst>
              <a:ext uri="{FF2B5EF4-FFF2-40B4-BE49-F238E27FC236}">
                <a16:creationId xmlns:a16="http://schemas.microsoft.com/office/drawing/2014/main" id="{938A610C-2CB3-CA64-7B03-E05F427FCB59}"/>
              </a:ext>
            </a:extLst>
          </p:cNvPr>
          <p:cNvGrpSpPr/>
          <p:nvPr/>
        </p:nvGrpSpPr>
        <p:grpSpPr>
          <a:xfrm>
            <a:off x="1844760" y="4435991"/>
            <a:ext cx="8823240" cy="859956"/>
            <a:chOff x="1788160" y="1028700"/>
            <a:chExt cx="5001779" cy="859956"/>
          </a:xfrm>
        </p:grpSpPr>
        <p:sp>
          <p:nvSpPr>
            <p:cNvPr id="44" name="3">
              <a:extLst>
                <a:ext uri="{FF2B5EF4-FFF2-40B4-BE49-F238E27FC236}">
                  <a16:creationId xmlns:a16="http://schemas.microsoft.com/office/drawing/2014/main" id="{33BFCEA3-6A4C-2D91-5D4A-70E98366F40D}"/>
                </a:ext>
              </a:extLst>
            </p:cNvPr>
            <p:cNvSpPr/>
            <p:nvPr>
              <p:custDataLst>
                <p:tags r:id="rId10"/>
              </p:custDataLst>
            </p:nvPr>
          </p:nvSpPr>
          <p:spPr>
            <a:xfrm>
              <a:off x="1788160" y="1028700"/>
              <a:ext cx="4993534" cy="859956"/>
            </a:xfrm>
            <a:prstGeom prst="roundRect">
              <a:avLst>
                <a:gd name="adj" fmla="val 50000"/>
              </a:avLst>
            </a:prstGeom>
            <a:solidFill>
              <a:schemeClr val="bg1">
                <a:lumMod val="95000"/>
              </a:schemeClr>
            </a:solidFill>
            <a:ln w="25400">
              <a:gradFill>
                <a:gsLst>
                  <a:gs pos="0">
                    <a:schemeClr val="bg1"/>
                  </a:gs>
                  <a:gs pos="100000">
                    <a:schemeClr val="bg1">
                      <a:lumMod val="85000"/>
                    </a:schemeClr>
                  </a:gs>
                </a:gsLst>
                <a:lin ang="5400000" scaled="1"/>
              </a:gradFill>
            </a:ln>
            <a:effectLst>
              <a:outerShdw blurRad="381000" dist="127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prstClr val="white"/>
                </a:solidFill>
                <a:latin typeface="+mj-ea"/>
                <a:ea typeface="+mj-ea"/>
              </a:endParaRPr>
            </a:p>
          </p:txBody>
        </p:sp>
        <p:sp>
          <p:nvSpPr>
            <p:cNvPr id="45" name="Index-3">
              <a:extLst>
                <a:ext uri="{FF2B5EF4-FFF2-40B4-BE49-F238E27FC236}">
                  <a16:creationId xmlns:a16="http://schemas.microsoft.com/office/drawing/2014/main" id="{70F1AA1C-C74E-9F3D-871C-6715B305D2AB}"/>
                </a:ext>
              </a:extLst>
            </p:cNvPr>
            <p:cNvSpPr/>
            <p:nvPr>
              <p:custDataLst>
                <p:tags r:id="rId11"/>
              </p:custDataLst>
            </p:nvPr>
          </p:nvSpPr>
          <p:spPr>
            <a:xfrm>
              <a:off x="2201076" y="1191978"/>
              <a:ext cx="541020" cy="533400"/>
            </a:xfrm>
            <a:prstGeom prst="roundRect">
              <a:avLst>
                <a:gd name="adj" fmla="val 50000"/>
              </a:avLst>
            </a:prstGeom>
            <a:solidFill>
              <a:schemeClr val="accent5">
                <a:lumMod val="75000"/>
              </a:schemeClr>
            </a:solidFill>
            <a:ln w="25400">
              <a:gradFill>
                <a:gsLst>
                  <a:gs pos="0">
                    <a:schemeClr val="bg1"/>
                  </a:gs>
                  <a:gs pos="100000">
                    <a:schemeClr val="bg1">
                      <a:lumMod val="85000"/>
                    </a:schemeClr>
                  </a:gs>
                </a:gsLst>
                <a:lin ang="5400000" scaled="1"/>
              </a:gra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b="1" dirty="0">
                  <a:solidFill>
                    <a:schemeClr val="lt1"/>
                  </a:solidFill>
                  <a:latin typeface="+mj-ea"/>
                  <a:ea typeface="+mj-ea"/>
                  <a:cs typeface="+mn-ea"/>
                </a:rPr>
                <a:t>2</a:t>
              </a:r>
              <a:endParaRPr lang="zh-CN" altLang="en-US" b="1" dirty="0">
                <a:solidFill>
                  <a:schemeClr val="lt1"/>
                </a:solidFill>
                <a:latin typeface="+mj-ea"/>
                <a:ea typeface="+mj-ea"/>
                <a:cs typeface="+mn-ea"/>
              </a:endParaRPr>
            </a:p>
          </p:txBody>
        </p:sp>
        <p:grpSp>
          <p:nvGrpSpPr>
            <p:cNvPr id="46" name="组合 45">
              <a:extLst>
                <a:ext uri="{FF2B5EF4-FFF2-40B4-BE49-F238E27FC236}">
                  <a16:creationId xmlns:a16="http://schemas.microsoft.com/office/drawing/2014/main" id="{7752D472-D4FA-A885-4906-0F319E77ED3A}"/>
                </a:ext>
              </a:extLst>
            </p:cNvPr>
            <p:cNvGrpSpPr/>
            <p:nvPr/>
          </p:nvGrpSpPr>
          <p:grpSpPr>
            <a:xfrm>
              <a:off x="2837072" y="1175067"/>
              <a:ext cx="3952867" cy="651902"/>
              <a:chOff x="2938672" y="4441055"/>
              <a:chExt cx="3952867" cy="651902"/>
            </a:xfrm>
          </p:grpSpPr>
          <p:sp>
            <p:nvSpPr>
              <p:cNvPr id="47" name="Title-3">
                <a:extLst>
                  <a:ext uri="{FF2B5EF4-FFF2-40B4-BE49-F238E27FC236}">
                    <a16:creationId xmlns:a16="http://schemas.microsoft.com/office/drawing/2014/main" id="{4BAB44D7-C653-7E98-DFDC-DF884C8D6358}"/>
                  </a:ext>
                </a:extLst>
              </p:cNvPr>
              <p:cNvSpPr txBox="1"/>
              <p:nvPr>
                <p:custDataLst>
                  <p:tags r:id="rId12"/>
                </p:custDataLst>
              </p:nvPr>
            </p:nvSpPr>
            <p:spPr>
              <a:xfrm>
                <a:off x="2938672" y="4441055"/>
                <a:ext cx="3952866" cy="369332"/>
              </a:xfrm>
              <a:prstGeom prst="rect">
                <a:avLst/>
              </a:prstGeom>
              <a:noFill/>
            </p:spPr>
            <p:txBody>
              <a:bodyPr wrap="square" rtlCol="0">
                <a:noAutofit/>
              </a:bodyPr>
              <a:lstStyle/>
              <a:p>
                <a:r>
                  <a:rPr lang="zh-CN" altLang="en-US" b="1" dirty="0"/>
                  <a:t>项目工作流理解</a:t>
                </a:r>
                <a:endParaRPr lang="en-US" altLang="zh-CN" sz="1800" b="1" dirty="0">
                  <a:latin typeface="Times New Roman" panose="02020603050405020304" pitchFamily="18" charset="0"/>
                  <a:ea typeface="新宋体" panose="02010609030101010101" pitchFamily="49" charset="-122"/>
                </a:endParaRPr>
              </a:p>
              <a:p>
                <a:endParaRPr lang="zh-CN" altLang="en-US" b="1" dirty="0">
                  <a:solidFill>
                    <a:schemeClr val="accent3"/>
                  </a:solidFill>
                </a:endParaRPr>
              </a:p>
            </p:txBody>
          </p:sp>
          <p:sp>
            <p:nvSpPr>
              <p:cNvPr id="48" name="Body-3">
                <a:extLst>
                  <a:ext uri="{FF2B5EF4-FFF2-40B4-BE49-F238E27FC236}">
                    <a16:creationId xmlns:a16="http://schemas.microsoft.com/office/drawing/2014/main" id="{367A913D-43EE-3724-16BF-9614F046A367}"/>
                  </a:ext>
                </a:extLst>
              </p:cNvPr>
              <p:cNvSpPr>
                <a:spLocks/>
              </p:cNvSpPr>
              <p:nvPr>
                <p:custDataLst>
                  <p:tags r:id="rId13"/>
                </p:custDataLst>
              </p:nvPr>
            </p:nvSpPr>
            <p:spPr>
              <a:xfrm>
                <a:off x="2938673" y="4622086"/>
                <a:ext cx="3952866" cy="470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3765">
                  <a:lnSpc>
                    <a:spcPct val="130000"/>
                  </a:lnSpc>
                  <a:buSzPct val="100000"/>
                  <a:defRPr/>
                </a:pPr>
                <a:r>
                  <a:rPr lang="en-US" altLang="zh-CN" b="1" dirty="0">
                    <a:solidFill>
                      <a:schemeClr val="tx2">
                        <a:lumMod val="75000"/>
                        <a:lumOff val="25000"/>
                      </a:schemeClr>
                    </a:solidFill>
                    <a:latin typeface="+mj-lt"/>
                  </a:rPr>
                  <a:t>Finding key pieces of the puzzle</a:t>
                </a:r>
                <a:endParaRPr lang="en-GB" altLang="zh-CN" b="1" dirty="0">
                  <a:solidFill>
                    <a:schemeClr val="tx2">
                      <a:lumMod val="75000"/>
                      <a:lumOff val="25000"/>
                    </a:schemeClr>
                  </a:solidFill>
                  <a:latin typeface="+mj-lt"/>
                </a:endParaRPr>
              </a:p>
            </p:txBody>
          </p:sp>
        </p:grpSp>
      </p:grpSp>
      <p:grpSp>
        <p:nvGrpSpPr>
          <p:cNvPr id="32" name="组合 31">
            <a:extLst>
              <a:ext uri="{FF2B5EF4-FFF2-40B4-BE49-F238E27FC236}">
                <a16:creationId xmlns:a16="http://schemas.microsoft.com/office/drawing/2014/main" id="{3D1E16F0-E16E-53C7-AEE4-644018395506}"/>
              </a:ext>
            </a:extLst>
          </p:cNvPr>
          <p:cNvGrpSpPr/>
          <p:nvPr/>
        </p:nvGrpSpPr>
        <p:grpSpPr>
          <a:xfrm>
            <a:off x="1848883" y="3268754"/>
            <a:ext cx="8823238" cy="859956"/>
            <a:chOff x="1788160" y="1028700"/>
            <a:chExt cx="5001778" cy="859956"/>
          </a:xfrm>
        </p:grpSpPr>
        <p:sp>
          <p:nvSpPr>
            <p:cNvPr id="39" name="2">
              <a:extLst>
                <a:ext uri="{FF2B5EF4-FFF2-40B4-BE49-F238E27FC236}">
                  <a16:creationId xmlns:a16="http://schemas.microsoft.com/office/drawing/2014/main" id="{7A87F134-2805-D130-93A5-F3E91EAEC5B3}"/>
                </a:ext>
              </a:extLst>
            </p:cNvPr>
            <p:cNvSpPr/>
            <p:nvPr>
              <p:custDataLst>
                <p:tags r:id="rId7"/>
              </p:custDataLst>
            </p:nvPr>
          </p:nvSpPr>
          <p:spPr>
            <a:xfrm>
              <a:off x="1788160" y="1028700"/>
              <a:ext cx="4993534" cy="859956"/>
            </a:xfrm>
            <a:prstGeom prst="roundRect">
              <a:avLst>
                <a:gd name="adj" fmla="val 50000"/>
              </a:avLst>
            </a:prstGeom>
            <a:solidFill>
              <a:schemeClr val="bg1">
                <a:lumMod val="95000"/>
              </a:schemeClr>
            </a:solidFill>
            <a:ln w="25400">
              <a:gradFill>
                <a:gsLst>
                  <a:gs pos="0">
                    <a:schemeClr val="bg1"/>
                  </a:gs>
                  <a:gs pos="100000">
                    <a:schemeClr val="bg1">
                      <a:lumMod val="85000"/>
                    </a:schemeClr>
                  </a:gs>
                </a:gsLst>
                <a:lin ang="5400000" scaled="1"/>
              </a:gradFill>
            </a:ln>
            <a:effectLst>
              <a:outerShdw blurRad="381000" dist="127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prstClr val="white"/>
                </a:solidFill>
                <a:latin typeface="+mj-ea"/>
                <a:ea typeface="+mj-ea"/>
              </a:endParaRPr>
            </a:p>
          </p:txBody>
        </p:sp>
        <p:sp>
          <p:nvSpPr>
            <p:cNvPr id="40" name="Index-2">
              <a:extLst>
                <a:ext uri="{FF2B5EF4-FFF2-40B4-BE49-F238E27FC236}">
                  <a16:creationId xmlns:a16="http://schemas.microsoft.com/office/drawing/2014/main" id="{3AF9248D-D1A4-1792-887F-6D25AA984455}"/>
                </a:ext>
              </a:extLst>
            </p:cNvPr>
            <p:cNvSpPr/>
            <p:nvPr>
              <p:custDataLst>
                <p:tags r:id="rId8"/>
              </p:custDataLst>
            </p:nvPr>
          </p:nvSpPr>
          <p:spPr>
            <a:xfrm>
              <a:off x="2201076" y="1191978"/>
              <a:ext cx="541020" cy="533400"/>
            </a:xfrm>
            <a:prstGeom prst="roundRect">
              <a:avLst>
                <a:gd name="adj" fmla="val 50000"/>
              </a:avLst>
            </a:prstGeom>
            <a:solidFill>
              <a:srgbClr val="00B050"/>
            </a:solidFill>
            <a:ln w="25400">
              <a:gradFill>
                <a:gsLst>
                  <a:gs pos="0">
                    <a:schemeClr val="bg1"/>
                  </a:gs>
                  <a:gs pos="100000">
                    <a:schemeClr val="bg1">
                      <a:lumMod val="85000"/>
                    </a:schemeClr>
                  </a:gs>
                </a:gsLst>
                <a:lin ang="5400000" scaled="1"/>
              </a:gra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b="1">
                  <a:solidFill>
                    <a:schemeClr val="lt1"/>
                  </a:solidFill>
                  <a:latin typeface="+mj-ea"/>
                  <a:ea typeface="+mj-ea"/>
                  <a:cs typeface="+mn-ea"/>
                </a:rPr>
                <a:t>1</a:t>
              </a:r>
              <a:endParaRPr lang="zh-CN" altLang="en-US" b="1" dirty="0">
                <a:solidFill>
                  <a:schemeClr val="lt1"/>
                </a:solidFill>
                <a:latin typeface="+mj-ea"/>
                <a:ea typeface="+mj-ea"/>
                <a:cs typeface="+mn-ea"/>
              </a:endParaRPr>
            </a:p>
          </p:txBody>
        </p:sp>
        <p:sp>
          <p:nvSpPr>
            <p:cNvPr id="42" name="Title-2">
              <a:extLst>
                <a:ext uri="{FF2B5EF4-FFF2-40B4-BE49-F238E27FC236}">
                  <a16:creationId xmlns:a16="http://schemas.microsoft.com/office/drawing/2014/main" id="{2EE3B9E5-063C-5A27-A2EB-1373316402B9}"/>
                </a:ext>
              </a:extLst>
            </p:cNvPr>
            <p:cNvSpPr txBox="1"/>
            <p:nvPr>
              <p:custDataLst>
                <p:tags r:id="rId9"/>
              </p:custDataLst>
            </p:nvPr>
          </p:nvSpPr>
          <p:spPr>
            <a:xfrm>
              <a:off x="2837072" y="1175067"/>
              <a:ext cx="3952866" cy="369332"/>
            </a:xfrm>
            <a:prstGeom prst="rect">
              <a:avLst/>
            </a:prstGeom>
            <a:noFill/>
          </p:spPr>
          <p:txBody>
            <a:bodyPr wrap="square" rtlCol="0">
              <a:noAutofit/>
            </a:bodyPr>
            <a:lstStyle/>
            <a:p>
              <a:r>
                <a:rPr lang="zh-CN" altLang="en-US" b="1" dirty="0"/>
                <a:t>环境配置解析</a:t>
              </a:r>
              <a:r>
                <a:rPr lang="en-US" altLang="zh-CN" b="1"/>
                <a:t> </a:t>
              </a:r>
              <a:endParaRPr lang="zh-CN" altLang="en-US" b="1" dirty="0"/>
            </a:p>
          </p:txBody>
        </p:sp>
      </p:grpSp>
      <p:sp>
        <p:nvSpPr>
          <p:cNvPr id="54" name="Body-3">
            <a:extLst>
              <a:ext uri="{FF2B5EF4-FFF2-40B4-BE49-F238E27FC236}">
                <a16:creationId xmlns:a16="http://schemas.microsoft.com/office/drawing/2014/main" id="{D60BA798-BA55-C3AF-0D33-1C5B36CB62C2}"/>
              </a:ext>
            </a:extLst>
          </p:cNvPr>
          <p:cNvSpPr>
            <a:spLocks/>
          </p:cNvSpPr>
          <p:nvPr>
            <p:custDataLst>
              <p:tags r:id="rId1"/>
            </p:custDataLst>
          </p:nvPr>
        </p:nvSpPr>
        <p:spPr>
          <a:xfrm>
            <a:off x="3699185" y="3611800"/>
            <a:ext cx="6972936" cy="470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3765" rtl="0" eaLnBrk="1" fontAlgn="auto" latinLnBrk="0" hangingPunct="1">
              <a:lnSpc>
                <a:spcPct val="130000"/>
              </a:lnSpc>
              <a:spcBef>
                <a:spcPts val="0"/>
              </a:spcBef>
              <a:spcAft>
                <a:spcPts val="0"/>
              </a:spcAft>
              <a:buClrTx/>
              <a:buSzPct val="100000"/>
              <a:buFontTx/>
              <a:buNone/>
              <a:tabLst/>
              <a:defRPr/>
            </a:pPr>
            <a:r>
              <a:rPr kumimoji="0" lang="en-US" altLang="zh-CN" b="1" i="0" u="none" strike="noStrike" kern="1200" cap="none" spc="0" normalizeH="0" baseline="0" noProof="0" dirty="0">
                <a:ln>
                  <a:noFill/>
                </a:ln>
                <a:solidFill>
                  <a:schemeClr val="tx2">
                    <a:lumMod val="75000"/>
                    <a:lumOff val="25000"/>
                  </a:schemeClr>
                </a:solidFill>
                <a:effectLst/>
                <a:uLnTx/>
                <a:uFillTx/>
                <a:latin typeface="+mj-lt"/>
                <a:cs typeface="+mn-cs"/>
              </a:rPr>
              <a:t>“ It works on my </a:t>
            </a:r>
            <a:r>
              <a:rPr kumimoji="0" lang="en-US" altLang="zh-CN" b="1" i="0" u="none" strike="noStrike" kern="1200" cap="none" spc="0" normalizeH="0" baseline="0" noProof="0" dirty="0" err="1">
                <a:ln>
                  <a:noFill/>
                </a:ln>
                <a:solidFill>
                  <a:schemeClr val="tx2">
                    <a:lumMod val="75000"/>
                    <a:lumOff val="25000"/>
                  </a:schemeClr>
                </a:solidFill>
                <a:effectLst/>
                <a:uLnTx/>
                <a:uFillTx/>
                <a:latin typeface="+mj-lt"/>
                <a:cs typeface="+mn-cs"/>
              </a:rPr>
              <a:t>computer”Problem</a:t>
            </a:r>
            <a:endParaRPr kumimoji="0" lang="en-GB" altLang="zh-CN" b="1" i="0" u="none" strike="noStrike" kern="1200" cap="none" spc="0" normalizeH="0" baseline="0" noProof="0" dirty="0">
              <a:ln>
                <a:noFill/>
              </a:ln>
              <a:solidFill>
                <a:schemeClr val="tx2">
                  <a:lumMod val="75000"/>
                  <a:lumOff val="25000"/>
                </a:schemeClr>
              </a:solidFill>
              <a:effectLst/>
              <a:uLnTx/>
              <a:uFillTx/>
              <a:latin typeface="+mj-lt"/>
              <a:cs typeface="+mn-cs"/>
            </a:endParaRPr>
          </a:p>
        </p:txBody>
      </p:sp>
      <p:sp>
        <p:nvSpPr>
          <p:cNvPr id="55" name="Body-3">
            <a:extLst>
              <a:ext uri="{FF2B5EF4-FFF2-40B4-BE49-F238E27FC236}">
                <a16:creationId xmlns:a16="http://schemas.microsoft.com/office/drawing/2014/main" id="{774792A0-4450-7D5F-B890-775C8D297F9A}"/>
              </a:ext>
            </a:extLst>
          </p:cNvPr>
          <p:cNvSpPr>
            <a:spLocks/>
          </p:cNvSpPr>
          <p:nvPr>
            <p:custDataLst>
              <p:tags r:id="rId2"/>
            </p:custDataLst>
          </p:nvPr>
        </p:nvSpPr>
        <p:spPr>
          <a:xfrm>
            <a:off x="3680520" y="2471932"/>
            <a:ext cx="6972936" cy="470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3765" rtl="0" eaLnBrk="1" fontAlgn="auto" latinLnBrk="0" hangingPunct="1">
              <a:lnSpc>
                <a:spcPct val="130000"/>
              </a:lnSpc>
              <a:spcBef>
                <a:spcPts val="0"/>
              </a:spcBef>
              <a:spcAft>
                <a:spcPts val="0"/>
              </a:spcAft>
              <a:buClrTx/>
              <a:buSzPct val="100000"/>
              <a:buFontTx/>
              <a:buNone/>
              <a:tabLst/>
              <a:defRPr/>
            </a:pPr>
            <a:r>
              <a:rPr kumimoji="0" lang="zh-CN" altLang="en-US" sz="1400" b="1" i="0" u="none" strike="noStrike" kern="1200" cap="none" spc="0" normalizeH="0" baseline="0" noProof="0" dirty="0">
                <a:ln>
                  <a:noFill/>
                </a:ln>
                <a:solidFill>
                  <a:schemeClr val="tx2">
                    <a:lumMod val="75000"/>
                    <a:lumOff val="25000"/>
                  </a:schemeClr>
                </a:solidFill>
                <a:effectLst/>
                <a:uLnTx/>
                <a:uFillTx/>
                <a:latin typeface="+mj-lt"/>
                <a:cs typeface="+mn-cs"/>
              </a:rPr>
              <a:t>数据集来自</a:t>
            </a:r>
            <a:r>
              <a:rPr kumimoji="0" lang="en-US" altLang="zh-CN" sz="1400" b="1" i="0" u="none" strike="noStrike" kern="1200" cap="none" spc="0" normalizeH="0" baseline="0" noProof="0" dirty="0" err="1">
                <a:ln>
                  <a:noFill/>
                </a:ln>
                <a:solidFill>
                  <a:schemeClr val="tx2">
                    <a:lumMod val="75000"/>
                    <a:lumOff val="25000"/>
                  </a:schemeClr>
                </a:solidFill>
                <a:effectLst/>
                <a:uLnTx/>
                <a:uFillTx/>
                <a:latin typeface="+mj-lt"/>
                <a:cs typeface="+mn-cs"/>
              </a:rPr>
              <a:t>kaggle</a:t>
            </a:r>
            <a:r>
              <a:rPr kumimoji="0" lang="en-US" altLang="zh-CN" sz="1400" b="1" i="0" u="none" strike="noStrike" kern="1200" cap="none" spc="0" normalizeH="0" baseline="0" noProof="0" dirty="0">
                <a:ln>
                  <a:noFill/>
                </a:ln>
                <a:solidFill>
                  <a:schemeClr val="tx2">
                    <a:lumMod val="75000"/>
                    <a:lumOff val="25000"/>
                  </a:schemeClr>
                </a:solidFill>
                <a:effectLst/>
                <a:uLnTx/>
                <a:uFillTx/>
                <a:latin typeface="+mj-lt"/>
                <a:cs typeface="+mn-cs"/>
              </a:rPr>
              <a:t>: https://www.kaggle.com/competitions/ml-2025-spring-hw-2/data</a:t>
            </a:r>
          </a:p>
        </p:txBody>
      </p:sp>
      <p:grpSp>
        <p:nvGrpSpPr>
          <p:cNvPr id="2" name="组合 1">
            <a:extLst>
              <a:ext uri="{FF2B5EF4-FFF2-40B4-BE49-F238E27FC236}">
                <a16:creationId xmlns:a16="http://schemas.microsoft.com/office/drawing/2014/main" id="{871BA5B0-E008-DFA9-555D-2ADA0EFA9C9B}"/>
              </a:ext>
            </a:extLst>
          </p:cNvPr>
          <p:cNvGrpSpPr/>
          <p:nvPr/>
        </p:nvGrpSpPr>
        <p:grpSpPr>
          <a:xfrm>
            <a:off x="1844760" y="5603227"/>
            <a:ext cx="8823238" cy="859956"/>
            <a:chOff x="1788160" y="1028700"/>
            <a:chExt cx="5001778" cy="859956"/>
          </a:xfrm>
        </p:grpSpPr>
        <p:sp>
          <p:nvSpPr>
            <p:cNvPr id="3" name="4">
              <a:extLst>
                <a:ext uri="{FF2B5EF4-FFF2-40B4-BE49-F238E27FC236}">
                  <a16:creationId xmlns:a16="http://schemas.microsoft.com/office/drawing/2014/main" id="{1E92E028-4656-F773-323D-2C2D1A2D1717}"/>
                </a:ext>
              </a:extLst>
            </p:cNvPr>
            <p:cNvSpPr/>
            <p:nvPr>
              <p:custDataLst>
                <p:tags r:id="rId3"/>
              </p:custDataLst>
            </p:nvPr>
          </p:nvSpPr>
          <p:spPr>
            <a:xfrm>
              <a:off x="1788160" y="1028700"/>
              <a:ext cx="4993534" cy="859956"/>
            </a:xfrm>
            <a:prstGeom prst="roundRect">
              <a:avLst>
                <a:gd name="adj" fmla="val 50000"/>
              </a:avLst>
            </a:prstGeom>
            <a:solidFill>
              <a:schemeClr val="bg1">
                <a:lumMod val="95000"/>
              </a:schemeClr>
            </a:solidFill>
            <a:ln w="25400">
              <a:gradFill>
                <a:gsLst>
                  <a:gs pos="0">
                    <a:schemeClr val="bg1"/>
                  </a:gs>
                  <a:gs pos="100000">
                    <a:schemeClr val="bg1">
                      <a:lumMod val="85000"/>
                    </a:schemeClr>
                  </a:gs>
                </a:gsLst>
                <a:lin ang="5400000" scaled="1"/>
              </a:gradFill>
            </a:ln>
            <a:effectLst>
              <a:outerShdw blurRad="381000" dist="127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prstClr val="white"/>
                </a:solidFill>
                <a:latin typeface="+mj-ea"/>
                <a:ea typeface="+mj-ea"/>
              </a:endParaRPr>
            </a:p>
          </p:txBody>
        </p:sp>
        <p:sp>
          <p:nvSpPr>
            <p:cNvPr id="5" name="Index-4">
              <a:extLst>
                <a:ext uri="{FF2B5EF4-FFF2-40B4-BE49-F238E27FC236}">
                  <a16:creationId xmlns:a16="http://schemas.microsoft.com/office/drawing/2014/main" id="{3AB2DF46-B6C9-8C0F-238A-3693BAD23C8C}"/>
                </a:ext>
              </a:extLst>
            </p:cNvPr>
            <p:cNvSpPr/>
            <p:nvPr>
              <p:custDataLst>
                <p:tags r:id="rId4"/>
              </p:custDataLst>
            </p:nvPr>
          </p:nvSpPr>
          <p:spPr>
            <a:xfrm>
              <a:off x="2201076" y="1191978"/>
              <a:ext cx="541020" cy="533400"/>
            </a:xfrm>
            <a:prstGeom prst="roundRect">
              <a:avLst>
                <a:gd name="adj" fmla="val 50000"/>
              </a:avLst>
            </a:prstGeom>
            <a:solidFill>
              <a:schemeClr val="accent5">
                <a:lumMod val="75000"/>
              </a:schemeClr>
            </a:solidFill>
            <a:ln w="25400">
              <a:gradFill>
                <a:gsLst>
                  <a:gs pos="0">
                    <a:schemeClr val="bg1"/>
                  </a:gs>
                  <a:gs pos="100000">
                    <a:schemeClr val="bg1">
                      <a:lumMod val="85000"/>
                    </a:schemeClr>
                  </a:gs>
                </a:gsLst>
                <a:lin ang="5400000" scaled="1"/>
              </a:gra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b="1" dirty="0">
                  <a:solidFill>
                    <a:schemeClr val="lt1"/>
                  </a:solidFill>
                  <a:latin typeface="+mj-ea"/>
                  <a:ea typeface="+mj-ea"/>
                  <a:cs typeface="+mn-ea"/>
                </a:rPr>
                <a:t>3</a:t>
              </a:r>
              <a:endParaRPr lang="zh-CN" altLang="en-US" b="1" dirty="0">
                <a:solidFill>
                  <a:schemeClr val="lt1"/>
                </a:solidFill>
                <a:latin typeface="+mj-ea"/>
                <a:ea typeface="+mj-ea"/>
                <a:cs typeface="+mn-ea"/>
              </a:endParaRPr>
            </a:p>
          </p:txBody>
        </p:sp>
        <p:grpSp>
          <p:nvGrpSpPr>
            <p:cNvPr id="6" name="组合 5">
              <a:extLst>
                <a:ext uri="{FF2B5EF4-FFF2-40B4-BE49-F238E27FC236}">
                  <a16:creationId xmlns:a16="http://schemas.microsoft.com/office/drawing/2014/main" id="{40421B5B-3DFE-8C05-1514-7A58F4E12421}"/>
                </a:ext>
              </a:extLst>
            </p:cNvPr>
            <p:cNvGrpSpPr/>
            <p:nvPr/>
          </p:nvGrpSpPr>
          <p:grpSpPr>
            <a:xfrm>
              <a:off x="2742096" y="1175067"/>
              <a:ext cx="4047842" cy="713589"/>
              <a:chOff x="2843696" y="4441055"/>
              <a:chExt cx="4047842" cy="713589"/>
            </a:xfrm>
          </p:grpSpPr>
          <p:sp>
            <p:nvSpPr>
              <p:cNvPr id="7" name="Title-4">
                <a:extLst>
                  <a:ext uri="{FF2B5EF4-FFF2-40B4-BE49-F238E27FC236}">
                    <a16:creationId xmlns:a16="http://schemas.microsoft.com/office/drawing/2014/main" id="{E695FCCC-1E70-F68C-56C1-F9A6884DC8D4}"/>
                  </a:ext>
                </a:extLst>
              </p:cNvPr>
              <p:cNvSpPr txBox="1"/>
              <p:nvPr>
                <p:custDataLst>
                  <p:tags r:id="rId5"/>
                </p:custDataLst>
              </p:nvPr>
            </p:nvSpPr>
            <p:spPr>
              <a:xfrm>
                <a:off x="2938672" y="4441055"/>
                <a:ext cx="3952866" cy="369332"/>
              </a:xfrm>
              <a:prstGeom prst="rect">
                <a:avLst/>
              </a:prstGeom>
              <a:noFill/>
            </p:spPr>
            <p:txBody>
              <a:bodyPr wrap="square" rtlCol="0">
                <a:noAutofit/>
              </a:bodyPr>
              <a:lstStyle/>
              <a:p>
                <a:r>
                  <a:rPr lang="zh-CN" altLang="en-US" b="1" dirty="0"/>
                  <a:t>实验结果</a:t>
                </a:r>
              </a:p>
            </p:txBody>
          </p:sp>
          <p:sp>
            <p:nvSpPr>
              <p:cNvPr id="8" name="Body-4">
                <a:extLst>
                  <a:ext uri="{FF2B5EF4-FFF2-40B4-BE49-F238E27FC236}">
                    <a16:creationId xmlns:a16="http://schemas.microsoft.com/office/drawing/2014/main" id="{42B88CFE-97BF-6BD1-C31A-B5C10605C917}"/>
                  </a:ext>
                </a:extLst>
              </p:cNvPr>
              <p:cNvSpPr>
                <a:spLocks/>
              </p:cNvSpPr>
              <p:nvPr>
                <p:custDataLst>
                  <p:tags r:id="rId6"/>
                </p:custDataLst>
              </p:nvPr>
            </p:nvSpPr>
            <p:spPr>
              <a:xfrm>
                <a:off x="2843696" y="4683773"/>
                <a:ext cx="2564809" cy="470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3765" rtl="0" eaLnBrk="1" fontAlgn="auto" latinLnBrk="0" hangingPunct="1">
                  <a:lnSpc>
                    <a:spcPct val="130000"/>
                  </a:lnSpc>
                  <a:spcBef>
                    <a:spcPts val="0"/>
                  </a:spcBef>
                  <a:spcAft>
                    <a:spcPts val="0"/>
                  </a:spcAft>
                  <a:buClrTx/>
                  <a:buSzPct val="100000"/>
                  <a:buFontTx/>
                  <a:buNone/>
                  <a:tabLst/>
                  <a:defRPr/>
                </a:pPr>
                <a:r>
                  <a:rPr kumimoji="0" lang="zh-CN" altLang="en-US" sz="1400" b="1" i="0" u="none" strike="noStrike" kern="1200" cap="none" spc="0" normalizeH="0" baseline="0" noProof="0" dirty="0">
                    <a:ln>
                      <a:noFill/>
                    </a:ln>
                    <a:solidFill>
                      <a:schemeClr val="tx2">
                        <a:lumMod val="75000"/>
                        <a:lumOff val="25000"/>
                      </a:schemeClr>
                    </a:solidFill>
                    <a:effectLst/>
                    <a:uLnTx/>
                    <a:uFillTx/>
                    <a:latin typeface="+mn-ea"/>
                    <a:cs typeface="+mn-cs"/>
                  </a:rPr>
                  <a:t>‘人’生是旷野”</a:t>
                </a:r>
                <a:r>
                  <a:rPr kumimoji="0" lang="en-US" altLang="zh-CN" sz="1400" b="1" i="0" u="none" strike="noStrike" kern="1200" cap="none" spc="0" normalizeH="0" baseline="0" noProof="0" dirty="0">
                    <a:ln>
                      <a:noFill/>
                    </a:ln>
                    <a:solidFill>
                      <a:schemeClr val="tx2">
                        <a:lumMod val="75000"/>
                        <a:lumOff val="25000"/>
                      </a:schemeClr>
                    </a:solidFill>
                    <a:effectLst/>
                    <a:uLnTx/>
                    <a:uFillTx/>
                    <a:latin typeface="+mn-ea"/>
                    <a:cs typeface="+mn-cs"/>
                  </a:rPr>
                  <a:t>, </a:t>
                </a:r>
                <a:r>
                  <a:rPr kumimoji="0" lang="zh-CN" altLang="en-US" sz="1400" b="1" i="0" u="none" strike="noStrike" kern="1200" cap="none" spc="0" normalizeH="0" baseline="0" noProof="0" dirty="0">
                    <a:ln>
                      <a:noFill/>
                    </a:ln>
                    <a:solidFill>
                      <a:schemeClr val="tx2">
                        <a:lumMod val="75000"/>
                        <a:lumOff val="25000"/>
                      </a:schemeClr>
                    </a:solidFill>
                    <a:effectLst/>
                    <a:uLnTx/>
                    <a:uFillTx/>
                    <a:latin typeface="+mn-ea"/>
                    <a:cs typeface="+mn-cs"/>
                  </a:rPr>
                  <a:t>但也许你需要一本漫游指南</a:t>
                </a:r>
                <a:endParaRPr kumimoji="0" lang="en-GB" altLang="zh-CN" sz="1400" b="1" i="0" u="none" strike="noStrike" kern="1200" cap="none" spc="0" normalizeH="0" baseline="0" noProof="0" dirty="0">
                  <a:ln>
                    <a:noFill/>
                  </a:ln>
                  <a:solidFill>
                    <a:schemeClr val="tx2">
                      <a:lumMod val="75000"/>
                      <a:lumOff val="25000"/>
                    </a:schemeClr>
                  </a:solidFill>
                  <a:effectLst/>
                  <a:uLnTx/>
                  <a:uFillTx/>
                  <a:latin typeface="+mn-ea"/>
                  <a:cs typeface="+mn-cs"/>
                </a:endParaRPr>
              </a:p>
            </p:txBody>
          </p:sp>
        </p:grpSp>
      </p:grpSp>
      <p:sp>
        <p:nvSpPr>
          <p:cNvPr id="11" name="标题 3">
            <a:extLst>
              <a:ext uri="{FF2B5EF4-FFF2-40B4-BE49-F238E27FC236}">
                <a16:creationId xmlns:a16="http://schemas.microsoft.com/office/drawing/2014/main" id="{E7FA59AD-934C-D564-35CF-8CDBB2300D9B}"/>
              </a:ext>
            </a:extLst>
          </p:cNvPr>
          <p:cNvSpPr txBox="1">
            <a:spLocks/>
          </p:cNvSpPr>
          <p:nvPr/>
        </p:nvSpPr>
        <p:spPr>
          <a:xfrm>
            <a:off x="0" y="0"/>
            <a:ext cx="12192000" cy="1630075"/>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dirty="0"/>
              <a:t>AI Agents: LLM-Driven Machine Learning</a:t>
            </a:r>
            <a:br>
              <a:rPr lang="en-US" altLang="zh-CN" dirty="0"/>
            </a:br>
            <a:r>
              <a:rPr lang="en-US" altLang="zh-CN" dirty="0"/>
              <a:t>AI Agents: </a:t>
            </a:r>
            <a:r>
              <a:rPr lang="zh-CN" altLang="en-US" dirty="0"/>
              <a:t>由大模型驱动的机器学习</a:t>
            </a:r>
          </a:p>
        </p:txBody>
      </p:sp>
    </p:spTree>
    <p:extLst>
      <p:ext uri="{BB962C8B-B14F-4D97-AF65-F5344CB8AC3E}">
        <p14:creationId xmlns:p14="http://schemas.microsoft.com/office/powerpoint/2010/main" val="1729236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C15D06F4-0C02-4D84-9337-D9C275931227}"/>
              </a:ext>
            </a:extLst>
          </p:cNvPr>
          <p:cNvSpPr/>
          <p:nvPr/>
        </p:nvSpPr>
        <p:spPr>
          <a:xfrm>
            <a:off x="139425" y="5248275"/>
            <a:ext cx="4638675" cy="11334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err="1">
                <a:solidFill>
                  <a:schemeClr val="tx1">
                    <a:lumMod val="85000"/>
                    <a:lumOff val="15000"/>
                  </a:schemeClr>
                </a:solidFill>
                <a:latin typeface="微软雅黑" panose="020B0503020204020204" pitchFamily="34" charset="-122"/>
                <a:ea typeface="微软雅黑" panose="020B0503020204020204" pitchFamily="34" charset="-122"/>
              </a:rPr>
              <a:t>nvidia-smi</a:t>
            </a:r>
            <a:r>
              <a:rPr lang="en-US" altLang="zh-CN" sz="1800" b="1"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800" b="1" dirty="0" err="1">
                <a:solidFill>
                  <a:schemeClr val="tx1">
                    <a:lumMod val="85000"/>
                    <a:lumOff val="15000"/>
                  </a:schemeClr>
                </a:solidFill>
                <a:latin typeface="微软雅黑" panose="020B0503020204020204" pitchFamily="34" charset="-122"/>
                <a:ea typeface="微软雅黑" panose="020B0503020204020204" pitchFamily="34" charset="-122"/>
              </a:rPr>
              <a:t>cuda</a:t>
            </a:r>
            <a:r>
              <a:rPr lang="en-US" altLang="zh-CN" sz="1800" b="1" dirty="0">
                <a:solidFill>
                  <a:schemeClr val="tx1">
                    <a:lumMod val="85000"/>
                    <a:lumOff val="15000"/>
                  </a:schemeClr>
                </a:solidFill>
                <a:latin typeface="微软雅黑" panose="020B0503020204020204" pitchFamily="34" charset="-122"/>
                <a:ea typeface="微软雅黑" panose="020B0503020204020204" pitchFamily="34" charset="-122"/>
              </a:rPr>
              <a:t> = 12.0</a:t>
            </a:r>
            <a:endParaRPr lang="en-US" altLang="zh-CN" b="1"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r>
              <a:rPr lang="zh-CN" altLang="en-US" b="1" dirty="0"/>
              <a:t>基石环境，不建议改动</a:t>
            </a:r>
          </a:p>
        </p:txBody>
      </p:sp>
      <p:cxnSp>
        <p:nvCxnSpPr>
          <p:cNvPr id="5" name="直接箭头连接符 4">
            <a:extLst>
              <a:ext uri="{FF2B5EF4-FFF2-40B4-BE49-F238E27FC236}">
                <a16:creationId xmlns:a16="http://schemas.microsoft.com/office/drawing/2014/main" id="{175AEEC1-1FC2-4F6F-95B7-0E817DA0FB69}"/>
              </a:ext>
            </a:extLst>
          </p:cNvPr>
          <p:cNvCxnSpPr>
            <a:cxnSpLocks/>
            <a:stCxn id="3" idx="0"/>
            <a:endCxn id="8" idx="2"/>
          </p:cNvCxnSpPr>
          <p:nvPr/>
        </p:nvCxnSpPr>
        <p:spPr>
          <a:xfrm flipV="1">
            <a:off x="2458763" y="4772025"/>
            <a:ext cx="0" cy="47625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 name="矩形: 圆角 7">
            <a:extLst>
              <a:ext uri="{FF2B5EF4-FFF2-40B4-BE49-F238E27FC236}">
                <a16:creationId xmlns:a16="http://schemas.microsoft.com/office/drawing/2014/main" id="{7B9EF854-B383-456E-8F1B-3925F8729BB3}"/>
              </a:ext>
            </a:extLst>
          </p:cNvPr>
          <p:cNvSpPr/>
          <p:nvPr/>
        </p:nvSpPr>
        <p:spPr>
          <a:xfrm>
            <a:off x="139425" y="3095624"/>
            <a:ext cx="4638675" cy="167640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F1078C4E-5327-42AC-918B-DCD2FE2292BC}"/>
              </a:ext>
            </a:extLst>
          </p:cNvPr>
          <p:cNvSpPr txBox="1"/>
          <p:nvPr/>
        </p:nvSpPr>
        <p:spPr>
          <a:xfrm>
            <a:off x="139425" y="3105834"/>
            <a:ext cx="4638675" cy="646331"/>
          </a:xfrm>
          <a:prstGeom prst="rect">
            <a:avLst/>
          </a:prstGeom>
          <a:noFill/>
        </p:spPr>
        <p:txBody>
          <a:bodyPr wrap="square" rtlCol="0">
            <a:spAutoFit/>
          </a:bodyPr>
          <a:lstStyle/>
          <a:p>
            <a:pPr algn="ct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nvidia-toolkit version = 11.8.89</a:t>
            </a:r>
          </a:p>
          <a:p>
            <a:endParaRPr lang="zh-CN" altLang="en-US" dirty="0"/>
          </a:p>
        </p:txBody>
      </p:sp>
      <p:sp>
        <p:nvSpPr>
          <p:cNvPr id="12" name="矩形: 圆角 11">
            <a:extLst>
              <a:ext uri="{FF2B5EF4-FFF2-40B4-BE49-F238E27FC236}">
                <a16:creationId xmlns:a16="http://schemas.microsoft.com/office/drawing/2014/main" id="{102AF87A-0BA2-4001-A9A0-782C0A9CE9AC}"/>
              </a:ext>
            </a:extLst>
          </p:cNvPr>
          <p:cNvSpPr/>
          <p:nvPr/>
        </p:nvSpPr>
        <p:spPr>
          <a:xfrm>
            <a:off x="3320774" y="3710659"/>
            <a:ext cx="1333497" cy="434752"/>
          </a:xfrm>
          <a:prstGeom prst="roundRect">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i="0" dirty="0" err="1">
                <a:solidFill>
                  <a:srgbClr val="262626"/>
                </a:solidFill>
                <a:effectLst/>
                <a:latin typeface="+mj-lt"/>
              </a:rPr>
              <a:t>cudadevrt</a:t>
            </a:r>
            <a:endParaRPr lang="zh-CN" altLang="en-US" b="1" dirty="0"/>
          </a:p>
        </p:txBody>
      </p:sp>
      <p:sp>
        <p:nvSpPr>
          <p:cNvPr id="13" name="矩形: 圆角 12">
            <a:extLst>
              <a:ext uri="{FF2B5EF4-FFF2-40B4-BE49-F238E27FC236}">
                <a16:creationId xmlns:a16="http://schemas.microsoft.com/office/drawing/2014/main" id="{F34619EC-AFA5-4B09-8574-6B6ADE108AF1}"/>
              </a:ext>
            </a:extLst>
          </p:cNvPr>
          <p:cNvSpPr/>
          <p:nvPr/>
        </p:nvSpPr>
        <p:spPr>
          <a:xfrm>
            <a:off x="1792011" y="3710659"/>
            <a:ext cx="1333497" cy="434752"/>
          </a:xfrm>
          <a:prstGeom prst="roundRect">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err="1">
                <a:solidFill>
                  <a:schemeClr val="tx1">
                    <a:lumMod val="85000"/>
                    <a:lumOff val="15000"/>
                  </a:schemeClr>
                </a:solidFill>
                <a:latin typeface="+mj-lt"/>
                <a:ea typeface="微软雅黑" panose="020B0503020204020204" pitchFamily="34" charset="-122"/>
              </a:rPr>
              <a:t>cublas</a:t>
            </a:r>
            <a:endParaRPr lang="zh-CN" altLang="en-US" b="1" dirty="0"/>
          </a:p>
        </p:txBody>
      </p:sp>
      <p:sp>
        <p:nvSpPr>
          <p:cNvPr id="14" name="矩形: 圆角 13">
            <a:extLst>
              <a:ext uri="{FF2B5EF4-FFF2-40B4-BE49-F238E27FC236}">
                <a16:creationId xmlns:a16="http://schemas.microsoft.com/office/drawing/2014/main" id="{F53B7023-3005-4392-8B08-A8E090780862}"/>
              </a:ext>
            </a:extLst>
          </p:cNvPr>
          <p:cNvSpPr/>
          <p:nvPr/>
        </p:nvSpPr>
        <p:spPr>
          <a:xfrm>
            <a:off x="263247" y="3704869"/>
            <a:ext cx="1333497" cy="434752"/>
          </a:xfrm>
          <a:prstGeom prst="roundRect">
            <a:avLst/>
          </a:prstGeom>
          <a:solidFill>
            <a:schemeClr val="accent4"/>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i="0" dirty="0" err="1">
                <a:solidFill>
                  <a:srgbClr val="262626"/>
                </a:solidFill>
                <a:effectLst/>
                <a:latin typeface="+mj-lt"/>
              </a:rPr>
              <a:t>nvcc</a:t>
            </a:r>
            <a:endParaRPr lang="zh-CN" altLang="en-US" b="1" dirty="0"/>
          </a:p>
        </p:txBody>
      </p:sp>
      <p:sp>
        <p:nvSpPr>
          <p:cNvPr id="18" name="矩形: 圆角 17">
            <a:extLst>
              <a:ext uri="{FF2B5EF4-FFF2-40B4-BE49-F238E27FC236}">
                <a16:creationId xmlns:a16="http://schemas.microsoft.com/office/drawing/2014/main" id="{C78B6AB9-46C2-4A64-BFC9-A12537C7E47F}"/>
              </a:ext>
            </a:extLst>
          </p:cNvPr>
          <p:cNvSpPr/>
          <p:nvPr/>
        </p:nvSpPr>
        <p:spPr>
          <a:xfrm>
            <a:off x="263247" y="4238447"/>
            <a:ext cx="1333497" cy="434752"/>
          </a:xfrm>
          <a:prstGeom prst="roundRect">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rgbClr val="262626"/>
                </a:solidFill>
                <a:latin typeface="+mj-lt"/>
              </a:rPr>
              <a:t>……</a:t>
            </a:r>
            <a:endParaRPr lang="zh-CN" altLang="en-US" b="1" dirty="0"/>
          </a:p>
        </p:txBody>
      </p:sp>
      <p:sp>
        <p:nvSpPr>
          <p:cNvPr id="19" name="矩形: 圆角 18">
            <a:extLst>
              <a:ext uri="{FF2B5EF4-FFF2-40B4-BE49-F238E27FC236}">
                <a16:creationId xmlns:a16="http://schemas.microsoft.com/office/drawing/2014/main" id="{F61A9B36-267B-414B-96DE-5BBE95BD34A4}"/>
              </a:ext>
            </a:extLst>
          </p:cNvPr>
          <p:cNvSpPr/>
          <p:nvPr/>
        </p:nvSpPr>
        <p:spPr>
          <a:xfrm>
            <a:off x="1792010" y="4238447"/>
            <a:ext cx="1333497" cy="434752"/>
          </a:xfrm>
          <a:prstGeom prst="roundRect">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rgbClr val="262626"/>
                </a:solidFill>
                <a:latin typeface="+mj-lt"/>
              </a:rPr>
              <a:t>……</a:t>
            </a:r>
            <a:endParaRPr lang="zh-CN" altLang="en-US" b="1" dirty="0"/>
          </a:p>
        </p:txBody>
      </p:sp>
      <p:sp>
        <p:nvSpPr>
          <p:cNvPr id="20" name="矩形: 圆角 19">
            <a:extLst>
              <a:ext uri="{FF2B5EF4-FFF2-40B4-BE49-F238E27FC236}">
                <a16:creationId xmlns:a16="http://schemas.microsoft.com/office/drawing/2014/main" id="{6FE605B7-6883-487C-B7BD-4EB826105FA6}"/>
              </a:ext>
            </a:extLst>
          </p:cNvPr>
          <p:cNvSpPr/>
          <p:nvPr/>
        </p:nvSpPr>
        <p:spPr>
          <a:xfrm>
            <a:off x="3320773" y="4238447"/>
            <a:ext cx="1333497" cy="434752"/>
          </a:xfrm>
          <a:prstGeom prst="roundRect">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rgbClr val="262626"/>
                </a:solidFill>
                <a:latin typeface="+mj-lt"/>
              </a:rPr>
              <a:t>……</a:t>
            </a:r>
            <a:endParaRPr lang="zh-CN" altLang="en-US" b="1" dirty="0"/>
          </a:p>
        </p:txBody>
      </p:sp>
      <p:sp>
        <p:nvSpPr>
          <p:cNvPr id="21" name="矩形: 圆角 20">
            <a:extLst>
              <a:ext uri="{FF2B5EF4-FFF2-40B4-BE49-F238E27FC236}">
                <a16:creationId xmlns:a16="http://schemas.microsoft.com/office/drawing/2014/main" id="{AC819289-F65B-4885-B9FE-BBFCE2ED066D}"/>
              </a:ext>
            </a:extLst>
          </p:cNvPr>
          <p:cNvSpPr/>
          <p:nvPr/>
        </p:nvSpPr>
        <p:spPr>
          <a:xfrm>
            <a:off x="139420" y="924435"/>
            <a:ext cx="4638675" cy="167640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8E274865-3FBA-4FCD-B9D9-B1925D2A73B9}"/>
              </a:ext>
            </a:extLst>
          </p:cNvPr>
          <p:cNvSpPr txBox="1"/>
          <p:nvPr/>
        </p:nvSpPr>
        <p:spPr>
          <a:xfrm>
            <a:off x="139420" y="935686"/>
            <a:ext cx="4638675" cy="646331"/>
          </a:xfrm>
          <a:prstGeom prst="rect">
            <a:avLst/>
          </a:prstGeom>
          <a:noFill/>
        </p:spPr>
        <p:txBody>
          <a:bodyPr wrap="square" rtlCol="0">
            <a:spAutoFit/>
          </a:bodyPr>
          <a:lstStyle/>
          <a:p>
            <a:pPr algn="ct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frames</a:t>
            </a:r>
          </a:p>
          <a:p>
            <a:endParaRPr lang="zh-CN" altLang="en-US" dirty="0"/>
          </a:p>
        </p:txBody>
      </p:sp>
      <p:sp>
        <p:nvSpPr>
          <p:cNvPr id="26" name="矩形: 圆角 25">
            <a:extLst>
              <a:ext uri="{FF2B5EF4-FFF2-40B4-BE49-F238E27FC236}">
                <a16:creationId xmlns:a16="http://schemas.microsoft.com/office/drawing/2014/main" id="{F46F0249-60A8-40B5-A504-438BA46ADE41}"/>
              </a:ext>
            </a:extLst>
          </p:cNvPr>
          <p:cNvSpPr/>
          <p:nvPr/>
        </p:nvSpPr>
        <p:spPr>
          <a:xfrm>
            <a:off x="201330" y="1485212"/>
            <a:ext cx="1457329" cy="434752"/>
          </a:xfrm>
          <a:prstGeom prst="roundRect">
            <a:avLst/>
          </a:prstGeom>
          <a:solidFill>
            <a:schemeClr val="accent6">
              <a:lumMod val="40000"/>
              <a:lumOff val="60000"/>
            </a:schemeClr>
          </a:solidFill>
          <a:ln>
            <a:solidFill>
              <a:schemeClr val="accent5">
                <a:lumMod val="20000"/>
                <a:lumOff val="8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err="1">
                <a:solidFill>
                  <a:srgbClr val="262626"/>
                </a:solidFill>
                <a:latin typeface="+mj-lt"/>
              </a:rPr>
              <a:t>Pytorch</a:t>
            </a:r>
            <a:endParaRPr lang="zh-CN" altLang="en-US" b="1" dirty="0"/>
          </a:p>
        </p:txBody>
      </p:sp>
      <p:sp>
        <p:nvSpPr>
          <p:cNvPr id="27" name="矩形: 圆角 26">
            <a:extLst>
              <a:ext uri="{FF2B5EF4-FFF2-40B4-BE49-F238E27FC236}">
                <a16:creationId xmlns:a16="http://schemas.microsoft.com/office/drawing/2014/main" id="{5F997C54-F39F-4EF2-8EEC-5ADA206D3E06}"/>
              </a:ext>
            </a:extLst>
          </p:cNvPr>
          <p:cNvSpPr/>
          <p:nvPr/>
        </p:nvSpPr>
        <p:spPr>
          <a:xfrm>
            <a:off x="3258848" y="1483513"/>
            <a:ext cx="1457329" cy="434752"/>
          </a:xfrm>
          <a:prstGeom prst="roundRect">
            <a:avLst/>
          </a:prstGeom>
          <a:solidFill>
            <a:schemeClr val="accent6">
              <a:lumMod val="40000"/>
              <a:lumOff val="60000"/>
            </a:schemeClr>
          </a:solidFill>
          <a:ln>
            <a:solidFill>
              <a:schemeClr val="accent5">
                <a:lumMod val="20000"/>
                <a:lumOff val="8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rgbClr val="262626"/>
                </a:solidFill>
                <a:latin typeface="+mj-lt"/>
              </a:rPr>
              <a:t>llama</a:t>
            </a:r>
            <a:endParaRPr lang="zh-CN" altLang="en-US" b="1" dirty="0">
              <a:solidFill>
                <a:srgbClr val="262626"/>
              </a:solidFill>
              <a:latin typeface="+mj-lt"/>
            </a:endParaRPr>
          </a:p>
        </p:txBody>
      </p:sp>
      <p:sp>
        <p:nvSpPr>
          <p:cNvPr id="30" name="矩形: 圆角 29">
            <a:extLst>
              <a:ext uri="{FF2B5EF4-FFF2-40B4-BE49-F238E27FC236}">
                <a16:creationId xmlns:a16="http://schemas.microsoft.com/office/drawing/2014/main" id="{F39B9409-61C4-468E-A692-61F194D92139}"/>
              </a:ext>
            </a:extLst>
          </p:cNvPr>
          <p:cNvSpPr/>
          <p:nvPr/>
        </p:nvSpPr>
        <p:spPr>
          <a:xfrm>
            <a:off x="201330" y="2034738"/>
            <a:ext cx="1457329" cy="434752"/>
          </a:xfrm>
          <a:prstGeom prst="roundRect">
            <a:avLst/>
          </a:prstGeom>
          <a:solidFill>
            <a:schemeClr val="accent5">
              <a:lumMod val="20000"/>
              <a:lumOff val="80000"/>
            </a:schemeClr>
          </a:solidFill>
          <a:ln w="19050">
            <a:solidFill>
              <a:schemeClr val="tx1"/>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rgbClr val="262626"/>
                </a:solidFill>
                <a:latin typeface="+mj-lt"/>
              </a:rPr>
              <a:t>TensorFlow</a:t>
            </a:r>
            <a:endParaRPr lang="zh-CN" altLang="en-US" b="1" dirty="0"/>
          </a:p>
        </p:txBody>
      </p:sp>
      <p:sp>
        <p:nvSpPr>
          <p:cNvPr id="32" name="矩形: 圆角 31">
            <a:extLst>
              <a:ext uri="{FF2B5EF4-FFF2-40B4-BE49-F238E27FC236}">
                <a16:creationId xmlns:a16="http://schemas.microsoft.com/office/drawing/2014/main" id="{AD456B10-D848-47C3-9CEA-3F56EA0639C4}"/>
              </a:ext>
            </a:extLst>
          </p:cNvPr>
          <p:cNvSpPr/>
          <p:nvPr/>
        </p:nvSpPr>
        <p:spPr>
          <a:xfrm>
            <a:off x="1730092" y="2034738"/>
            <a:ext cx="1457329" cy="434752"/>
          </a:xfrm>
          <a:prstGeom prst="roundRect">
            <a:avLst/>
          </a:prstGeom>
          <a:solidFill>
            <a:schemeClr val="accent5">
              <a:lumMod val="20000"/>
              <a:lumOff val="80000"/>
            </a:schemeClr>
          </a:solidFill>
          <a:ln w="19050">
            <a:solidFill>
              <a:schemeClr val="tx1"/>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rgbClr val="262626"/>
                </a:solidFill>
                <a:latin typeface="+mj-lt"/>
              </a:rPr>
              <a:t>Mindspore</a:t>
            </a:r>
            <a:endParaRPr lang="zh-CN" altLang="en-US" b="1" dirty="0">
              <a:solidFill>
                <a:srgbClr val="262626"/>
              </a:solidFill>
              <a:latin typeface="+mj-lt"/>
            </a:endParaRPr>
          </a:p>
        </p:txBody>
      </p:sp>
      <p:sp>
        <p:nvSpPr>
          <p:cNvPr id="33" name="矩形: 圆角 32">
            <a:extLst>
              <a:ext uri="{FF2B5EF4-FFF2-40B4-BE49-F238E27FC236}">
                <a16:creationId xmlns:a16="http://schemas.microsoft.com/office/drawing/2014/main" id="{608F26A0-2F6F-4A6D-8D39-EB0E6008A51B}"/>
              </a:ext>
            </a:extLst>
          </p:cNvPr>
          <p:cNvSpPr/>
          <p:nvPr/>
        </p:nvSpPr>
        <p:spPr>
          <a:xfrm>
            <a:off x="3254093" y="2034738"/>
            <a:ext cx="1457329" cy="434752"/>
          </a:xfrm>
          <a:prstGeom prst="roundRect">
            <a:avLst/>
          </a:prstGeom>
          <a:solidFill>
            <a:schemeClr val="accent5">
              <a:lumMod val="20000"/>
              <a:lumOff val="80000"/>
            </a:schemeClr>
          </a:solidFill>
          <a:ln w="19050">
            <a:solidFill>
              <a:schemeClr val="tx1"/>
            </a:solidFill>
            <a:prstDash val="sys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rgbClr val="262626"/>
                </a:solidFill>
                <a:latin typeface="+mj-lt"/>
              </a:rPr>
              <a:t>……</a:t>
            </a:r>
            <a:endParaRPr lang="zh-CN" altLang="en-US" b="1" dirty="0">
              <a:solidFill>
                <a:srgbClr val="262626"/>
              </a:solidFill>
              <a:latin typeface="+mj-lt"/>
            </a:endParaRPr>
          </a:p>
        </p:txBody>
      </p:sp>
      <p:cxnSp>
        <p:nvCxnSpPr>
          <p:cNvPr id="50" name="直接箭头连接符 49">
            <a:extLst>
              <a:ext uri="{FF2B5EF4-FFF2-40B4-BE49-F238E27FC236}">
                <a16:creationId xmlns:a16="http://schemas.microsoft.com/office/drawing/2014/main" id="{26EBECA5-1274-42D4-B35F-D13FDC1B9B2F}"/>
              </a:ext>
            </a:extLst>
          </p:cNvPr>
          <p:cNvCxnSpPr>
            <a:cxnSpLocks/>
          </p:cNvCxnSpPr>
          <p:nvPr/>
        </p:nvCxnSpPr>
        <p:spPr>
          <a:xfrm flipV="1">
            <a:off x="2458756" y="2619374"/>
            <a:ext cx="0" cy="476250"/>
          </a:xfrm>
          <a:prstGeom prst="straightConnector1">
            <a:avLst/>
          </a:prstGeom>
          <a:ln w="571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4CBA3E47-261A-44AB-9B77-B95813A65DB1}"/>
              </a:ext>
            </a:extLst>
          </p:cNvPr>
          <p:cNvSpPr txBox="1"/>
          <p:nvPr/>
        </p:nvSpPr>
        <p:spPr>
          <a:xfrm>
            <a:off x="2651359" y="2687749"/>
            <a:ext cx="3147015" cy="369332"/>
          </a:xfrm>
          <a:prstGeom prst="rect">
            <a:avLst/>
          </a:prstGeom>
          <a:noFill/>
        </p:spPr>
        <p:txBody>
          <a:bodyPr wrap="none" rtlCol="0">
            <a:spAutoFit/>
          </a:bodyPr>
          <a:lstStyle/>
          <a:p>
            <a:r>
              <a:rPr lang="en-US" altLang="zh-CN" b="1" dirty="0"/>
              <a:t>Frames</a:t>
            </a:r>
            <a:r>
              <a:rPr lang="zh-CN" altLang="en-US" b="1" dirty="0"/>
              <a:t>不一定使用所有的</a:t>
            </a:r>
            <a:r>
              <a:rPr lang="en-US" altLang="zh-CN" b="1" dirty="0"/>
              <a:t>tool</a:t>
            </a:r>
            <a:endParaRPr lang="zh-CN" altLang="en-US" b="1" dirty="0"/>
          </a:p>
        </p:txBody>
      </p:sp>
      <p:sp>
        <p:nvSpPr>
          <p:cNvPr id="56" name="加号 55">
            <a:extLst>
              <a:ext uri="{FF2B5EF4-FFF2-40B4-BE49-F238E27FC236}">
                <a16:creationId xmlns:a16="http://schemas.microsoft.com/office/drawing/2014/main" id="{E1AA49CE-FC03-4EED-A268-2F00119FE9C8}"/>
              </a:ext>
            </a:extLst>
          </p:cNvPr>
          <p:cNvSpPr/>
          <p:nvPr/>
        </p:nvSpPr>
        <p:spPr>
          <a:xfrm>
            <a:off x="2186283" y="1437286"/>
            <a:ext cx="544946" cy="535073"/>
          </a:xfrm>
          <a:prstGeom prst="mathPlus">
            <a:avLst/>
          </a:prstGeom>
          <a:solidFill>
            <a:schemeClr val="accent6">
              <a:lumMod val="40000"/>
              <a:lumOff val="60000"/>
            </a:schemeClr>
          </a:solidFill>
          <a:ln>
            <a:solidFill>
              <a:schemeClr val="accent6"/>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b="1">
              <a:solidFill>
                <a:srgbClr val="262626"/>
              </a:solidFill>
              <a:latin typeface="+mj-lt"/>
            </a:endParaRPr>
          </a:p>
        </p:txBody>
      </p:sp>
      <p:sp>
        <p:nvSpPr>
          <p:cNvPr id="2" name="文本框 1">
            <a:extLst>
              <a:ext uri="{FF2B5EF4-FFF2-40B4-BE49-F238E27FC236}">
                <a16:creationId xmlns:a16="http://schemas.microsoft.com/office/drawing/2014/main" id="{62E0793D-3E45-40E5-A190-3B2BDFED00C0}"/>
              </a:ext>
            </a:extLst>
          </p:cNvPr>
          <p:cNvSpPr txBox="1"/>
          <p:nvPr/>
        </p:nvSpPr>
        <p:spPr>
          <a:xfrm>
            <a:off x="5798373" y="58523"/>
            <a:ext cx="6105233" cy="3277820"/>
          </a:xfrm>
          <a:prstGeom prst="rect">
            <a:avLst/>
          </a:prstGeom>
          <a:solidFill>
            <a:schemeClr val="tx1"/>
          </a:solidFill>
        </p:spPr>
        <p:txBody>
          <a:bodyPr wrap="square" rtlCol="0">
            <a:spAutoFit/>
          </a:bodyPr>
          <a:lstStyle/>
          <a:p>
            <a:r>
              <a:rPr lang="en-US" altLang="zh-CN" sz="900" b="0" dirty="0">
                <a:solidFill>
                  <a:srgbClr val="C586C0"/>
                </a:solidFill>
                <a:effectLst/>
                <a:latin typeface="Consolas" panose="020B0609020204030204" pitchFamily="49" charset="0"/>
              </a:rPr>
              <a:t>#python code</a:t>
            </a:r>
          </a:p>
          <a:p>
            <a:r>
              <a:rPr lang="en-US" altLang="zh-CN" sz="900" b="0" dirty="0">
                <a:solidFill>
                  <a:srgbClr val="C586C0"/>
                </a:solidFill>
                <a:effectLst/>
                <a:latin typeface="Consolas" panose="020B0609020204030204" pitchFamily="49" charset="0"/>
              </a:rPr>
              <a:t>import</a:t>
            </a:r>
            <a:r>
              <a:rPr lang="en-US" altLang="zh-CN" sz="900" b="0" dirty="0">
                <a:solidFill>
                  <a:srgbClr val="FFFFFF"/>
                </a:solidFill>
                <a:effectLst/>
                <a:latin typeface="Consolas" panose="020B0609020204030204" pitchFamily="49" charset="0"/>
              </a:rPr>
              <a:t> </a:t>
            </a:r>
            <a:r>
              <a:rPr lang="en-US" altLang="zh-CN" sz="900" b="0" dirty="0" err="1">
                <a:solidFill>
                  <a:srgbClr val="FFFFFF"/>
                </a:solidFill>
                <a:effectLst/>
                <a:latin typeface="Consolas" panose="020B0609020204030204" pitchFamily="49" charset="0"/>
              </a:rPr>
              <a:t>os</a:t>
            </a:r>
            <a:endParaRPr lang="en-US" altLang="zh-CN" sz="900" b="0" dirty="0">
              <a:solidFill>
                <a:srgbClr val="FFFFFF"/>
              </a:solidFill>
              <a:effectLst/>
              <a:latin typeface="Consolas" panose="020B0609020204030204" pitchFamily="49" charset="0"/>
            </a:endParaRPr>
          </a:p>
          <a:p>
            <a:r>
              <a:rPr lang="en-US" altLang="zh-CN" sz="900" b="0" dirty="0">
                <a:solidFill>
                  <a:srgbClr val="C586C0"/>
                </a:solidFill>
                <a:effectLst/>
                <a:latin typeface="Consolas" panose="020B0609020204030204" pitchFamily="49" charset="0"/>
              </a:rPr>
              <a:t>import</a:t>
            </a:r>
            <a:r>
              <a:rPr lang="en-US" altLang="zh-CN" sz="900" b="0" dirty="0">
                <a:solidFill>
                  <a:srgbClr val="FFFFFF"/>
                </a:solidFill>
                <a:effectLst/>
                <a:latin typeface="Consolas" panose="020B0609020204030204" pitchFamily="49" charset="0"/>
              </a:rPr>
              <a:t> sys</a:t>
            </a:r>
          </a:p>
          <a:p>
            <a:r>
              <a:rPr lang="en-US" altLang="zh-CN" sz="900" b="0" dirty="0">
                <a:solidFill>
                  <a:srgbClr val="C586C0"/>
                </a:solidFill>
                <a:effectLst/>
                <a:latin typeface="Consolas" panose="020B0609020204030204" pitchFamily="49" charset="0"/>
              </a:rPr>
              <a:t>import</a:t>
            </a:r>
            <a:r>
              <a:rPr lang="en-US" altLang="zh-CN" sz="900" b="0" dirty="0">
                <a:solidFill>
                  <a:srgbClr val="FFFFFF"/>
                </a:solidFill>
                <a:effectLst/>
                <a:latin typeface="Consolas" panose="020B0609020204030204" pitchFamily="49" charset="0"/>
              </a:rPr>
              <a:t> torch</a:t>
            </a:r>
          </a:p>
          <a:p>
            <a:r>
              <a:rPr lang="en-US" altLang="zh-CN" sz="900" b="0" dirty="0">
                <a:solidFill>
                  <a:srgbClr val="C586C0"/>
                </a:solidFill>
                <a:effectLst/>
                <a:latin typeface="Consolas" panose="020B0609020204030204" pitchFamily="49" charset="0"/>
              </a:rPr>
              <a:t>import</a:t>
            </a:r>
            <a:r>
              <a:rPr lang="en-US" altLang="zh-CN" sz="900" b="0" dirty="0">
                <a:solidFill>
                  <a:srgbClr val="FFFFFF"/>
                </a:solidFill>
                <a:effectLst/>
                <a:latin typeface="Consolas" panose="020B0609020204030204" pitchFamily="49" charset="0"/>
              </a:rPr>
              <a:t> subprocess</a:t>
            </a:r>
            <a:br>
              <a:rPr lang="en-US" altLang="zh-CN" sz="900" b="0" dirty="0">
                <a:solidFill>
                  <a:srgbClr val="FFFFFF"/>
                </a:solidFill>
                <a:effectLst/>
                <a:latin typeface="Consolas" panose="020B0609020204030204" pitchFamily="49" charset="0"/>
              </a:rPr>
            </a:br>
            <a:r>
              <a:rPr lang="en-US" altLang="zh-CN" sz="900" b="0" dirty="0">
                <a:solidFill>
                  <a:srgbClr val="7CA668"/>
                </a:solidFill>
                <a:effectLst/>
                <a:latin typeface="Consolas" panose="020B0609020204030204" pitchFamily="49" charset="0"/>
              </a:rPr>
              <a:t># </a:t>
            </a:r>
            <a:r>
              <a:rPr lang="zh-CN" altLang="en-US" sz="900" b="0" dirty="0">
                <a:solidFill>
                  <a:srgbClr val="7CA668"/>
                </a:solidFill>
                <a:effectLst/>
                <a:latin typeface="Consolas" panose="020B0609020204030204" pitchFamily="49" charset="0"/>
              </a:rPr>
              <a:t>检查 </a:t>
            </a:r>
            <a:r>
              <a:rPr lang="en-US" altLang="zh-CN" sz="900" b="0" dirty="0">
                <a:solidFill>
                  <a:srgbClr val="7CA668"/>
                </a:solidFill>
                <a:effectLst/>
                <a:latin typeface="Consolas" panose="020B0609020204030204" pitchFamily="49" charset="0"/>
              </a:rPr>
              <a:t>CUDA </a:t>
            </a:r>
            <a:r>
              <a:rPr lang="zh-CN" altLang="en-US" sz="900" b="0" dirty="0">
                <a:solidFill>
                  <a:srgbClr val="7CA668"/>
                </a:solidFill>
                <a:effectLst/>
                <a:latin typeface="Consolas" panose="020B0609020204030204" pitchFamily="49" charset="0"/>
              </a:rPr>
              <a:t>是否可用</a:t>
            </a:r>
            <a:endParaRPr lang="zh-CN" altLang="en-US" sz="900" b="0" dirty="0">
              <a:solidFill>
                <a:srgbClr val="FFFFFF"/>
              </a:solidFill>
              <a:effectLst/>
              <a:latin typeface="Consolas" panose="020B0609020204030204" pitchFamily="49" charset="0"/>
            </a:endParaRPr>
          </a:p>
          <a:p>
            <a:r>
              <a:rPr lang="en-US" altLang="zh-CN" sz="900" b="0" dirty="0">
                <a:solidFill>
                  <a:srgbClr val="DCDCAA"/>
                </a:solidFill>
                <a:effectLst/>
                <a:latin typeface="Consolas" panose="020B0609020204030204" pitchFamily="49" charset="0"/>
              </a:rPr>
              <a:t>print</a:t>
            </a:r>
            <a:r>
              <a:rPr lang="en-US" altLang="zh-CN" sz="900" b="0" dirty="0">
                <a:solidFill>
                  <a:srgbClr val="FFFFFF"/>
                </a:solidFill>
                <a:effectLst/>
                <a:latin typeface="Consolas" panose="020B0609020204030204" pitchFamily="49" charset="0"/>
              </a:rPr>
              <a:t>(</a:t>
            </a:r>
            <a:r>
              <a:rPr lang="en-US" altLang="zh-CN" sz="900" b="0" dirty="0">
                <a:solidFill>
                  <a:srgbClr val="CE9178"/>
                </a:solidFill>
                <a:effectLst/>
                <a:latin typeface="Consolas" panose="020B0609020204030204" pitchFamily="49" charset="0"/>
              </a:rPr>
              <a:t>"CUDA </a:t>
            </a:r>
            <a:r>
              <a:rPr lang="zh-CN" altLang="en-US" sz="900" b="0" dirty="0">
                <a:solidFill>
                  <a:srgbClr val="CE9178"/>
                </a:solidFill>
                <a:effectLst/>
                <a:latin typeface="Consolas" panose="020B0609020204030204" pitchFamily="49" charset="0"/>
              </a:rPr>
              <a:t>是否可用</a:t>
            </a:r>
            <a:r>
              <a:rPr lang="en-US" altLang="zh-CN" sz="900" b="0" dirty="0">
                <a:solidFill>
                  <a:srgbClr val="CE9178"/>
                </a:solidFill>
                <a:effectLst/>
                <a:latin typeface="Consolas" panose="020B0609020204030204" pitchFamily="49" charset="0"/>
              </a:rPr>
              <a:t>:"</a:t>
            </a:r>
            <a:r>
              <a:rPr lang="en-US" altLang="zh-CN" sz="900" b="0" dirty="0">
                <a:solidFill>
                  <a:srgbClr val="FFFFFF"/>
                </a:solidFill>
                <a:effectLst/>
                <a:latin typeface="Consolas" panose="020B0609020204030204" pitchFamily="49" charset="0"/>
              </a:rPr>
              <a:t>, </a:t>
            </a:r>
            <a:r>
              <a:rPr lang="en-US" altLang="zh-CN" sz="900" b="0" dirty="0" err="1">
                <a:solidFill>
                  <a:srgbClr val="FFFFFF"/>
                </a:solidFill>
                <a:effectLst/>
                <a:latin typeface="Consolas" panose="020B0609020204030204" pitchFamily="49" charset="0"/>
              </a:rPr>
              <a:t>torch.cuda.is_available</a:t>
            </a:r>
            <a:r>
              <a:rPr lang="en-US" altLang="zh-CN" sz="900" b="0" dirty="0">
                <a:solidFill>
                  <a:srgbClr val="FFFFFF"/>
                </a:solidFill>
                <a:effectLst/>
                <a:latin typeface="Consolas" panose="020B0609020204030204" pitchFamily="49" charset="0"/>
              </a:rPr>
              <a:t>())</a:t>
            </a:r>
          </a:p>
          <a:p>
            <a:r>
              <a:rPr lang="en-US" altLang="zh-CN" sz="900" b="0" dirty="0">
                <a:solidFill>
                  <a:srgbClr val="C586C0"/>
                </a:solidFill>
                <a:effectLst/>
                <a:latin typeface="Consolas" panose="020B0609020204030204" pitchFamily="49" charset="0"/>
              </a:rPr>
              <a:t>if</a:t>
            </a:r>
            <a:r>
              <a:rPr lang="en-US" altLang="zh-CN" sz="900" b="0" dirty="0">
                <a:solidFill>
                  <a:srgbClr val="FFFFFF"/>
                </a:solidFill>
                <a:effectLst/>
                <a:latin typeface="Consolas" panose="020B0609020204030204" pitchFamily="49" charset="0"/>
              </a:rPr>
              <a:t> </a:t>
            </a:r>
            <a:r>
              <a:rPr lang="en-US" altLang="zh-CN" sz="900" b="0" dirty="0" err="1">
                <a:solidFill>
                  <a:srgbClr val="FFFFFF"/>
                </a:solidFill>
                <a:effectLst/>
                <a:latin typeface="Consolas" panose="020B0609020204030204" pitchFamily="49" charset="0"/>
              </a:rPr>
              <a:t>torch.cuda.is_available</a:t>
            </a:r>
            <a:r>
              <a:rPr lang="en-US" altLang="zh-CN" sz="900" b="0" dirty="0">
                <a:solidFill>
                  <a:srgbClr val="FFFFFF"/>
                </a:solidFill>
                <a:effectLst/>
                <a:latin typeface="Consolas" panose="020B0609020204030204" pitchFamily="49" charset="0"/>
              </a:rPr>
              <a:t>():</a:t>
            </a:r>
          </a:p>
          <a:p>
            <a:r>
              <a:rPr lang="en-US" altLang="zh-CN" sz="900" b="0" dirty="0">
                <a:solidFill>
                  <a:srgbClr val="FFFFFF"/>
                </a:solidFill>
                <a:effectLst/>
                <a:latin typeface="Consolas" panose="020B0609020204030204" pitchFamily="49" charset="0"/>
              </a:rPr>
              <a:t>    </a:t>
            </a:r>
            <a:r>
              <a:rPr lang="en-US" altLang="zh-CN" sz="900" b="0" dirty="0">
                <a:solidFill>
                  <a:srgbClr val="DCDCAA"/>
                </a:solidFill>
                <a:effectLst/>
                <a:latin typeface="Consolas" panose="020B0609020204030204" pitchFamily="49" charset="0"/>
              </a:rPr>
              <a:t>print</a:t>
            </a:r>
            <a:r>
              <a:rPr lang="en-US" altLang="zh-CN" sz="900" b="0" dirty="0">
                <a:solidFill>
                  <a:srgbClr val="FFFFFF"/>
                </a:solidFill>
                <a:effectLst/>
                <a:latin typeface="Consolas" panose="020B0609020204030204" pitchFamily="49" charset="0"/>
              </a:rPr>
              <a:t>(</a:t>
            </a:r>
            <a:r>
              <a:rPr lang="en-US" altLang="zh-CN" sz="900" b="0" dirty="0">
                <a:solidFill>
                  <a:srgbClr val="CE9178"/>
                </a:solidFill>
                <a:effectLst/>
                <a:latin typeface="Consolas" panose="020B0609020204030204" pitchFamily="49" charset="0"/>
              </a:rPr>
              <a:t>"CUDA </a:t>
            </a:r>
            <a:r>
              <a:rPr lang="zh-CN" altLang="en-US" sz="900" b="0" dirty="0">
                <a:solidFill>
                  <a:srgbClr val="CE9178"/>
                </a:solidFill>
                <a:effectLst/>
                <a:latin typeface="Consolas" panose="020B0609020204030204" pitchFamily="49" charset="0"/>
              </a:rPr>
              <a:t>版本</a:t>
            </a:r>
            <a:r>
              <a:rPr lang="en-US" altLang="zh-CN" sz="900" b="0" dirty="0">
                <a:solidFill>
                  <a:srgbClr val="CE9178"/>
                </a:solidFill>
                <a:effectLst/>
                <a:latin typeface="Consolas" panose="020B0609020204030204" pitchFamily="49" charset="0"/>
              </a:rPr>
              <a:t>:"</a:t>
            </a:r>
            <a:r>
              <a:rPr lang="en-US" altLang="zh-CN" sz="900" b="0" dirty="0">
                <a:solidFill>
                  <a:srgbClr val="FFFFFF"/>
                </a:solidFill>
                <a:effectLst/>
                <a:latin typeface="Consolas" panose="020B0609020204030204" pitchFamily="49" charset="0"/>
              </a:rPr>
              <a:t>, </a:t>
            </a:r>
            <a:r>
              <a:rPr lang="en-US" altLang="zh-CN" sz="900" b="0" dirty="0" err="1">
                <a:solidFill>
                  <a:srgbClr val="FFFFFF"/>
                </a:solidFill>
                <a:effectLst/>
                <a:latin typeface="Consolas" panose="020B0609020204030204" pitchFamily="49" charset="0"/>
              </a:rPr>
              <a:t>torch.version.cuda</a:t>
            </a:r>
            <a:r>
              <a:rPr lang="en-US" altLang="zh-CN" sz="900" b="0" dirty="0">
                <a:solidFill>
                  <a:srgbClr val="FFFFFF"/>
                </a:solidFill>
                <a:effectLst/>
                <a:latin typeface="Consolas" panose="020B0609020204030204" pitchFamily="49" charset="0"/>
              </a:rPr>
              <a:t>)</a:t>
            </a:r>
          </a:p>
          <a:p>
            <a:r>
              <a:rPr lang="en-US" altLang="zh-CN" sz="900" b="0" dirty="0">
                <a:solidFill>
                  <a:srgbClr val="FFFFFF"/>
                </a:solidFill>
                <a:effectLst/>
                <a:latin typeface="Consolas" panose="020B0609020204030204" pitchFamily="49" charset="0"/>
              </a:rPr>
              <a:t>    </a:t>
            </a:r>
            <a:r>
              <a:rPr lang="en-US" altLang="zh-CN" sz="900" b="0" dirty="0">
                <a:solidFill>
                  <a:srgbClr val="DCDCAA"/>
                </a:solidFill>
                <a:effectLst/>
                <a:latin typeface="Consolas" panose="020B0609020204030204" pitchFamily="49" charset="0"/>
              </a:rPr>
              <a:t>print</a:t>
            </a:r>
            <a:r>
              <a:rPr lang="en-US" altLang="zh-CN" sz="900" b="0" dirty="0">
                <a:solidFill>
                  <a:srgbClr val="FFFFFF"/>
                </a:solidFill>
                <a:effectLst/>
                <a:latin typeface="Consolas" panose="020B0609020204030204" pitchFamily="49" charset="0"/>
              </a:rPr>
              <a:t>(</a:t>
            </a:r>
            <a:r>
              <a:rPr lang="en-US" altLang="zh-CN" sz="900" b="0" dirty="0">
                <a:solidFill>
                  <a:srgbClr val="CE9178"/>
                </a:solidFill>
                <a:effectLst/>
                <a:latin typeface="Consolas" panose="020B0609020204030204" pitchFamily="49" charset="0"/>
              </a:rPr>
              <a:t>"GPU </a:t>
            </a:r>
            <a:r>
              <a:rPr lang="zh-CN" altLang="en-US" sz="900" b="0" dirty="0">
                <a:solidFill>
                  <a:srgbClr val="CE9178"/>
                </a:solidFill>
                <a:effectLst/>
                <a:latin typeface="Consolas" panose="020B0609020204030204" pitchFamily="49" charset="0"/>
              </a:rPr>
              <a:t>数量</a:t>
            </a:r>
            <a:r>
              <a:rPr lang="en-US" altLang="zh-CN" sz="900" b="0" dirty="0">
                <a:solidFill>
                  <a:srgbClr val="CE9178"/>
                </a:solidFill>
                <a:effectLst/>
                <a:latin typeface="Consolas" panose="020B0609020204030204" pitchFamily="49" charset="0"/>
              </a:rPr>
              <a:t>:"</a:t>
            </a:r>
            <a:r>
              <a:rPr lang="en-US" altLang="zh-CN" sz="900" b="0" dirty="0">
                <a:solidFill>
                  <a:srgbClr val="FFFFFF"/>
                </a:solidFill>
                <a:effectLst/>
                <a:latin typeface="Consolas" panose="020B0609020204030204" pitchFamily="49" charset="0"/>
              </a:rPr>
              <a:t>, </a:t>
            </a:r>
            <a:r>
              <a:rPr lang="en-US" altLang="zh-CN" sz="900" b="0" dirty="0" err="1">
                <a:solidFill>
                  <a:srgbClr val="FFFFFF"/>
                </a:solidFill>
                <a:effectLst/>
                <a:latin typeface="Consolas" panose="020B0609020204030204" pitchFamily="49" charset="0"/>
              </a:rPr>
              <a:t>torch.cuda.device_count</a:t>
            </a:r>
            <a:r>
              <a:rPr lang="en-US" altLang="zh-CN" sz="900" b="0" dirty="0">
                <a:solidFill>
                  <a:srgbClr val="FFFFFF"/>
                </a:solidFill>
                <a:effectLst/>
                <a:latin typeface="Consolas" panose="020B0609020204030204" pitchFamily="49" charset="0"/>
              </a:rPr>
              <a:t>())</a:t>
            </a:r>
          </a:p>
          <a:p>
            <a:r>
              <a:rPr lang="en-US" altLang="zh-CN" sz="900" b="0" dirty="0">
                <a:solidFill>
                  <a:srgbClr val="FFFFFF"/>
                </a:solidFill>
                <a:effectLst/>
                <a:latin typeface="Consolas" panose="020B0609020204030204" pitchFamily="49" charset="0"/>
              </a:rPr>
              <a:t>    </a:t>
            </a:r>
            <a:r>
              <a:rPr lang="en-US" altLang="zh-CN" sz="900" b="0" dirty="0">
                <a:solidFill>
                  <a:srgbClr val="C586C0"/>
                </a:solidFill>
                <a:effectLst/>
                <a:latin typeface="Consolas" panose="020B0609020204030204" pitchFamily="49" charset="0"/>
              </a:rPr>
              <a:t>for</a:t>
            </a:r>
            <a:r>
              <a:rPr lang="en-US" altLang="zh-CN" sz="900" b="0" dirty="0">
                <a:solidFill>
                  <a:srgbClr val="FFFFFF"/>
                </a:solidFill>
                <a:effectLst/>
                <a:latin typeface="Consolas" panose="020B0609020204030204" pitchFamily="49" charset="0"/>
              </a:rPr>
              <a:t> </a:t>
            </a:r>
            <a:r>
              <a:rPr lang="en-US" altLang="zh-CN" sz="900" b="0" dirty="0" err="1">
                <a:solidFill>
                  <a:srgbClr val="FFFFFF"/>
                </a:solidFill>
                <a:effectLst/>
                <a:latin typeface="Consolas" panose="020B0609020204030204" pitchFamily="49" charset="0"/>
              </a:rPr>
              <a:t>i</a:t>
            </a:r>
            <a:r>
              <a:rPr lang="en-US" altLang="zh-CN" sz="900" b="0" dirty="0">
                <a:solidFill>
                  <a:srgbClr val="FFFFFF"/>
                </a:solidFill>
                <a:effectLst/>
                <a:latin typeface="Consolas" panose="020B0609020204030204" pitchFamily="49" charset="0"/>
              </a:rPr>
              <a:t> </a:t>
            </a:r>
            <a:r>
              <a:rPr lang="en-US" altLang="zh-CN" sz="900" b="0" dirty="0">
                <a:solidFill>
                  <a:srgbClr val="C586C0"/>
                </a:solidFill>
                <a:effectLst/>
                <a:latin typeface="Consolas" panose="020B0609020204030204" pitchFamily="49" charset="0"/>
              </a:rPr>
              <a:t>in</a:t>
            </a:r>
            <a:r>
              <a:rPr lang="en-US" altLang="zh-CN" sz="900" b="0" dirty="0">
                <a:solidFill>
                  <a:srgbClr val="FFFFFF"/>
                </a:solidFill>
                <a:effectLst/>
                <a:latin typeface="Consolas" panose="020B0609020204030204" pitchFamily="49" charset="0"/>
              </a:rPr>
              <a:t> </a:t>
            </a:r>
            <a:r>
              <a:rPr lang="en-US" altLang="zh-CN" sz="900" b="0" dirty="0">
                <a:solidFill>
                  <a:srgbClr val="DCDCAA"/>
                </a:solidFill>
                <a:effectLst/>
                <a:latin typeface="Consolas" panose="020B0609020204030204" pitchFamily="49" charset="0"/>
              </a:rPr>
              <a:t>range</a:t>
            </a:r>
            <a:r>
              <a:rPr lang="en-US" altLang="zh-CN" sz="900" b="0" dirty="0">
                <a:solidFill>
                  <a:srgbClr val="FFFFFF"/>
                </a:solidFill>
                <a:effectLst/>
                <a:latin typeface="Consolas" panose="020B0609020204030204" pitchFamily="49" charset="0"/>
              </a:rPr>
              <a:t>(</a:t>
            </a:r>
            <a:r>
              <a:rPr lang="en-US" altLang="zh-CN" sz="900" b="0" dirty="0" err="1">
                <a:solidFill>
                  <a:srgbClr val="FFFFFF"/>
                </a:solidFill>
                <a:effectLst/>
                <a:latin typeface="Consolas" panose="020B0609020204030204" pitchFamily="49" charset="0"/>
              </a:rPr>
              <a:t>torch.cuda.device_count</a:t>
            </a:r>
            <a:r>
              <a:rPr lang="en-US" altLang="zh-CN" sz="900" b="0" dirty="0">
                <a:solidFill>
                  <a:srgbClr val="FFFFFF"/>
                </a:solidFill>
                <a:effectLst/>
                <a:latin typeface="Consolas" panose="020B0609020204030204" pitchFamily="49" charset="0"/>
              </a:rPr>
              <a:t>()):</a:t>
            </a:r>
          </a:p>
          <a:p>
            <a:r>
              <a:rPr lang="en-US" altLang="zh-CN" sz="900" b="0" dirty="0">
                <a:solidFill>
                  <a:srgbClr val="FFFFFF"/>
                </a:solidFill>
                <a:effectLst/>
                <a:latin typeface="Consolas" panose="020B0609020204030204" pitchFamily="49" charset="0"/>
              </a:rPr>
              <a:t>        </a:t>
            </a:r>
            <a:r>
              <a:rPr lang="en-US" altLang="zh-CN" sz="900" b="0" dirty="0">
                <a:solidFill>
                  <a:srgbClr val="DCDCAA"/>
                </a:solidFill>
                <a:effectLst/>
                <a:latin typeface="Consolas" panose="020B0609020204030204" pitchFamily="49" charset="0"/>
              </a:rPr>
              <a:t>print</a:t>
            </a:r>
            <a:r>
              <a:rPr lang="en-US" altLang="zh-CN" sz="900" b="0" dirty="0">
                <a:solidFill>
                  <a:srgbClr val="FFFFFF"/>
                </a:solidFill>
                <a:effectLst/>
                <a:latin typeface="Consolas" panose="020B0609020204030204" pitchFamily="49" charset="0"/>
              </a:rPr>
              <a:t>(</a:t>
            </a:r>
            <a:r>
              <a:rPr lang="en-US" altLang="zh-CN" sz="900" b="0" dirty="0" err="1">
                <a:solidFill>
                  <a:srgbClr val="569CD6"/>
                </a:solidFill>
                <a:effectLst/>
                <a:latin typeface="Consolas" panose="020B0609020204030204" pitchFamily="49" charset="0"/>
              </a:rPr>
              <a:t>f</a:t>
            </a:r>
            <a:r>
              <a:rPr lang="en-US" altLang="zh-CN" sz="900" b="0" dirty="0" err="1">
                <a:solidFill>
                  <a:srgbClr val="CE9178"/>
                </a:solidFill>
                <a:effectLst/>
                <a:latin typeface="Consolas" panose="020B0609020204030204" pitchFamily="49" charset="0"/>
              </a:rPr>
              <a:t>"GPU</a:t>
            </a:r>
            <a:r>
              <a:rPr lang="en-US" altLang="zh-CN" sz="900" b="0" dirty="0">
                <a:solidFill>
                  <a:srgbClr val="CE9178"/>
                </a:solidFill>
                <a:effectLst/>
                <a:latin typeface="Consolas" panose="020B0609020204030204" pitchFamily="49" charset="0"/>
              </a:rPr>
              <a:t> </a:t>
            </a:r>
            <a:r>
              <a:rPr lang="en-US" altLang="zh-CN" sz="900" b="0" dirty="0">
                <a:solidFill>
                  <a:srgbClr val="569CD6"/>
                </a:solidFill>
                <a:effectLst/>
                <a:latin typeface="Consolas" panose="020B0609020204030204" pitchFamily="49" charset="0"/>
              </a:rPr>
              <a:t>{</a:t>
            </a:r>
            <a:r>
              <a:rPr lang="en-US" altLang="zh-CN" sz="900" b="0" dirty="0" err="1">
                <a:solidFill>
                  <a:srgbClr val="FFFFFF"/>
                </a:solidFill>
                <a:effectLst/>
                <a:latin typeface="Consolas" panose="020B0609020204030204" pitchFamily="49" charset="0"/>
              </a:rPr>
              <a:t>i</a:t>
            </a:r>
            <a:r>
              <a:rPr lang="en-US" altLang="zh-CN" sz="900" b="0" dirty="0">
                <a:solidFill>
                  <a:srgbClr val="569CD6"/>
                </a:solidFill>
                <a:effectLst/>
                <a:latin typeface="Consolas" panose="020B0609020204030204" pitchFamily="49" charset="0"/>
              </a:rPr>
              <a:t>}</a:t>
            </a:r>
            <a:r>
              <a:rPr lang="en-US" altLang="zh-CN" sz="900" b="0" dirty="0">
                <a:solidFill>
                  <a:srgbClr val="CE9178"/>
                </a:solidFill>
                <a:effectLst/>
                <a:latin typeface="Consolas" panose="020B0609020204030204" pitchFamily="49" charset="0"/>
              </a:rPr>
              <a:t>: </a:t>
            </a:r>
            <a:r>
              <a:rPr lang="en-US" altLang="zh-CN" sz="900" b="0" dirty="0">
                <a:solidFill>
                  <a:srgbClr val="569CD6"/>
                </a:solidFill>
                <a:effectLst/>
                <a:latin typeface="Consolas" panose="020B0609020204030204" pitchFamily="49" charset="0"/>
              </a:rPr>
              <a:t>{</a:t>
            </a:r>
            <a:r>
              <a:rPr lang="en-US" altLang="zh-CN" sz="900" b="0" dirty="0" err="1">
                <a:solidFill>
                  <a:srgbClr val="FFFFFF"/>
                </a:solidFill>
                <a:effectLst/>
                <a:latin typeface="Consolas" panose="020B0609020204030204" pitchFamily="49" charset="0"/>
              </a:rPr>
              <a:t>torch.cuda.get_device_name</a:t>
            </a:r>
            <a:r>
              <a:rPr lang="en-US" altLang="zh-CN" sz="900" b="0" dirty="0">
                <a:solidFill>
                  <a:srgbClr val="FFFFFF"/>
                </a:solidFill>
                <a:effectLst/>
                <a:latin typeface="Consolas" panose="020B0609020204030204" pitchFamily="49" charset="0"/>
              </a:rPr>
              <a:t>(</a:t>
            </a:r>
            <a:r>
              <a:rPr lang="en-US" altLang="zh-CN" sz="900" b="0" dirty="0" err="1">
                <a:solidFill>
                  <a:srgbClr val="FFFFFF"/>
                </a:solidFill>
                <a:effectLst/>
                <a:latin typeface="Consolas" panose="020B0609020204030204" pitchFamily="49" charset="0"/>
              </a:rPr>
              <a:t>i</a:t>
            </a:r>
            <a:r>
              <a:rPr lang="en-US" altLang="zh-CN" sz="900" b="0" dirty="0">
                <a:solidFill>
                  <a:srgbClr val="FFFFFF"/>
                </a:solidFill>
                <a:effectLst/>
                <a:latin typeface="Consolas" panose="020B0609020204030204" pitchFamily="49" charset="0"/>
              </a:rPr>
              <a:t>)</a:t>
            </a:r>
            <a:r>
              <a:rPr lang="en-US" altLang="zh-CN" sz="900" b="0" dirty="0">
                <a:solidFill>
                  <a:srgbClr val="569CD6"/>
                </a:solidFill>
                <a:effectLst/>
                <a:latin typeface="Consolas" panose="020B0609020204030204" pitchFamily="49" charset="0"/>
              </a:rPr>
              <a:t>}</a:t>
            </a:r>
            <a:r>
              <a:rPr lang="en-US" altLang="zh-CN" sz="900" b="0" dirty="0">
                <a:solidFill>
                  <a:srgbClr val="CE9178"/>
                </a:solidFill>
                <a:effectLst/>
                <a:latin typeface="Consolas" panose="020B0609020204030204" pitchFamily="49" charset="0"/>
              </a:rPr>
              <a:t>"</a:t>
            </a:r>
            <a:r>
              <a:rPr lang="en-US" altLang="zh-CN" sz="900" b="0" dirty="0">
                <a:solidFill>
                  <a:srgbClr val="FFFFFF"/>
                </a:solidFill>
                <a:effectLst/>
                <a:latin typeface="Consolas" panose="020B0609020204030204" pitchFamily="49" charset="0"/>
              </a:rPr>
              <a:t>)</a:t>
            </a:r>
          </a:p>
          <a:p>
            <a:r>
              <a:rPr lang="en-US" altLang="zh-CN" sz="900" b="0" dirty="0">
                <a:solidFill>
                  <a:srgbClr val="FFFFFF"/>
                </a:solidFill>
                <a:effectLst/>
                <a:latin typeface="Consolas" panose="020B0609020204030204" pitchFamily="49" charset="0"/>
              </a:rPr>
              <a:t>        </a:t>
            </a:r>
            <a:r>
              <a:rPr lang="en-US" altLang="zh-CN" sz="900" b="0" dirty="0">
                <a:solidFill>
                  <a:srgbClr val="DCDCAA"/>
                </a:solidFill>
                <a:effectLst/>
                <a:latin typeface="Consolas" panose="020B0609020204030204" pitchFamily="49" charset="0"/>
              </a:rPr>
              <a:t>print</a:t>
            </a:r>
            <a:r>
              <a:rPr lang="en-US" altLang="zh-CN" sz="900" b="0" dirty="0">
                <a:solidFill>
                  <a:srgbClr val="FFFFFF"/>
                </a:solidFill>
                <a:effectLst/>
                <a:latin typeface="Consolas" panose="020B0609020204030204" pitchFamily="49" charset="0"/>
              </a:rPr>
              <a:t>(</a:t>
            </a:r>
            <a:r>
              <a:rPr lang="en-US" altLang="zh-CN" sz="900" b="0" dirty="0" err="1">
                <a:solidFill>
                  <a:srgbClr val="569CD6"/>
                </a:solidFill>
                <a:effectLst/>
                <a:latin typeface="Consolas" panose="020B0609020204030204" pitchFamily="49" charset="0"/>
              </a:rPr>
              <a:t>f</a:t>
            </a:r>
            <a:r>
              <a:rPr lang="en-US" altLang="zh-CN" sz="900" b="0" dirty="0" err="1">
                <a:solidFill>
                  <a:srgbClr val="CE9178"/>
                </a:solidFill>
                <a:effectLst/>
                <a:latin typeface="Consolas" panose="020B0609020204030204" pitchFamily="49" charset="0"/>
              </a:rPr>
              <a:t>"GPU</a:t>
            </a:r>
            <a:r>
              <a:rPr lang="en-US" altLang="zh-CN" sz="900" b="0" dirty="0">
                <a:solidFill>
                  <a:srgbClr val="CE9178"/>
                </a:solidFill>
                <a:effectLst/>
                <a:latin typeface="Consolas" panose="020B0609020204030204" pitchFamily="49" charset="0"/>
              </a:rPr>
              <a:t> </a:t>
            </a:r>
            <a:r>
              <a:rPr lang="en-US" altLang="zh-CN" sz="900" b="0" dirty="0">
                <a:solidFill>
                  <a:srgbClr val="569CD6"/>
                </a:solidFill>
                <a:effectLst/>
                <a:latin typeface="Consolas" panose="020B0609020204030204" pitchFamily="49" charset="0"/>
              </a:rPr>
              <a:t>{</a:t>
            </a:r>
            <a:r>
              <a:rPr lang="en-US" altLang="zh-CN" sz="900" b="0" dirty="0" err="1">
                <a:solidFill>
                  <a:srgbClr val="FFFFFF"/>
                </a:solidFill>
                <a:effectLst/>
                <a:latin typeface="Consolas" panose="020B0609020204030204" pitchFamily="49" charset="0"/>
              </a:rPr>
              <a:t>i</a:t>
            </a:r>
            <a:r>
              <a:rPr lang="en-US" altLang="zh-CN" sz="900" b="0" dirty="0">
                <a:solidFill>
                  <a:srgbClr val="569CD6"/>
                </a:solidFill>
                <a:effectLst/>
                <a:latin typeface="Consolas" panose="020B0609020204030204" pitchFamily="49" charset="0"/>
              </a:rPr>
              <a:t>}</a:t>
            </a:r>
            <a:r>
              <a:rPr lang="en-US" altLang="zh-CN" sz="900" b="0" dirty="0">
                <a:solidFill>
                  <a:srgbClr val="CE9178"/>
                </a:solidFill>
                <a:effectLst/>
                <a:latin typeface="Consolas" panose="020B0609020204030204" pitchFamily="49" charset="0"/>
              </a:rPr>
              <a:t> </a:t>
            </a:r>
            <a:r>
              <a:rPr lang="zh-CN" altLang="en-US" sz="900" b="0" dirty="0">
                <a:solidFill>
                  <a:srgbClr val="CE9178"/>
                </a:solidFill>
                <a:effectLst/>
                <a:latin typeface="Consolas" panose="020B0609020204030204" pitchFamily="49" charset="0"/>
              </a:rPr>
              <a:t>内存总量</a:t>
            </a:r>
            <a:r>
              <a:rPr lang="en-US" altLang="zh-CN" sz="900" b="0" dirty="0">
                <a:solidFill>
                  <a:srgbClr val="CE9178"/>
                </a:solidFill>
                <a:effectLst/>
                <a:latin typeface="Consolas" panose="020B0609020204030204" pitchFamily="49" charset="0"/>
              </a:rPr>
              <a:t>: </a:t>
            </a:r>
            <a:r>
              <a:rPr lang="en-US" altLang="zh-CN" sz="900" b="0" dirty="0">
                <a:solidFill>
                  <a:srgbClr val="569CD6"/>
                </a:solidFill>
                <a:effectLst/>
                <a:latin typeface="Consolas" panose="020B0609020204030204" pitchFamily="49" charset="0"/>
              </a:rPr>
              <a:t>{</a:t>
            </a:r>
            <a:r>
              <a:rPr lang="en-US" altLang="zh-CN" sz="900" b="0" dirty="0" err="1">
                <a:solidFill>
                  <a:srgbClr val="FFFFFF"/>
                </a:solidFill>
                <a:effectLst/>
                <a:latin typeface="Consolas" panose="020B0609020204030204" pitchFamily="49" charset="0"/>
              </a:rPr>
              <a:t>torch.cuda.get_device_properties</a:t>
            </a:r>
            <a:r>
              <a:rPr lang="en-US" altLang="zh-CN" sz="900" b="0" dirty="0">
                <a:solidFill>
                  <a:srgbClr val="FFFFFF"/>
                </a:solidFill>
                <a:effectLst/>
                <a:latin typeface="Consolas" panose="020B0609020204030204" pitchFamily="49" charset="0"/>
              </a:rPr>
              <a:t>(</a:t>
            </a:r>
            <a:r>
              <a:rPr lang="en-US" altLang="zh-CN" sz="900" b="0" dirty="0" err="1">
                <a:solidFill>
                  <a:srgbClr val="FFFFFF"/>
                </a:solidFill>
                <a:effectLst/>
                <a:latin typeface="Consolas" panose="020B0609020204030204" pitchFamily="49" charset="0"/>
              </a:rPr>
              <a:t>i</a:t>
            </a:r>
            <a:r>
              <a:rPr lang="en-US" altLang="zh-CN" sz="900" b="0" dirty="0">
                <a:solidFill>
                  <a:srgbClr val="FFFFFF"/>
                </a:solidFill>
                <a:effectLst/>
                <a:latin typeface="Consolas" panose="020B0609020204030204" pitchFamily="49" charset="0"/>
              </a:rPr>
              <a:t>).</a:t>
            </a:r>
            <a:r>
              <a:rPr lang="en-US" altLang="zh-CN" sz="900" b="0" dirty="0" err="1">
                <a:solidFill>
                  <a:srgbClr val="FFFFFF"/>
                </a:solidFill>
                <a:effectLst/>
                <a:latin typeface="Consolas" panose="020B0609020204030204" pitchFamily="49" charset="0"/>
              </a:rPr>
              <a:t>total_memory</a:t>
            </a:r>
            <a:r>
              <a:rPr lang="en-US" altLang="zh-CN" sz="900" b="0" dirty="0">
                <a:solidFill>
                  <a:srgbClr val="FFFFFF"/>
                </a:solidFill>
                <a:effectLst/>
                <a:latin typeface="Consolas" panose="020B0609020204030204" pitchFamily="49" charset="0"/>
              </a:rPr>
              <a:t> </a:t>
            </a:r>
            <a:r>
              <a:rPr lang="en-US" altLang="zh-CN" sz="900" b="0" dirty="0">
                <a:solidFill>
                  <a:srgbClr val="D4D4D4"/>
                </a:solidFill>
                <a:effectLst/>
                <a:latin typeface="Consolas" panose="020B0609020204030204" pitchFamily="49" charset="0"/>
              </a:rPr>
              <a:t>/</a:t>
            </a:r>
            <a:r>
              <a:rPr lang="en-US" altLang="zh-CN" sz="900" b="0" dirty="0">
                <a:solidFill>
                  <a:srgbClr val="FFFFFF"/>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1024</a:t>
            </a:r>
            <a:r>
              <a:rPr lang="en-US" altLang="zh-CN" sz="900" b="0" dirty="0">
                <a:solidFill>
                  <a:srgbClr val="D4D4D4"/>
                </a:solidFill>
                <a:effectLst/>
                <a:latin typeface="Consolas" panose="020B0609020204030204" pitchFamily="49" charset="0"/>
              </a:rPr>
              <a:t>**</a:t>
            </a:r>
            <a:r>
              <a:rPr lang="en-US" altLang="zh-CN" sz="900" b="0" dirty="0">
                <a:solidFill>
                  <a:srgbClr val="B5CEA8"/>
                </a:solidFill>
                <a:effectLst/>
                <a:latin typeface="Consolas" panose="020B0609020204030204" pitchFamily="49" charset="0"/>
              </a:rPr>
              <a:t>3</a:t>
            </a:r>
            <a:r>
              <a:rPr lang="en-US" altLang="zh-CN" sz="900" b="0" dirty="0">
                <a:solidFill>
                  <a:srgbClr val="569CD6"/>
                </a:solidFill>
                <a:effectLst/>
                <a:latin typeface="Consolas" panose="020B0609020204030204" pitchFamily="49" charset="0"/>
              </a:rPr>
              <a:t>:.2f}</a:t>
            </a:r>
            <a:r>
              <a:rPr lang="en-US" altLang="zh-CN" sz="900" b="0" dirty="0">
                <a:solidFill>
                  <a:srgbClr val="CE9178"/>
                </a:solidFill>
                <a:effectLst/>
                <a:latin typeface="Consolas" panose="020B0609020204030204" pitchFamily="49" charset="0"/>
              </a:rPr>
              <a:t> GB"</a:t>
            </a:r>
            <a:r>
              <a:rPr lang="en-US" altLang="zh-CN" sz="900" b="0" dirty="0">
                <a:solidFill>
                  <a:srgbClr val="FFFFFF"/>
                </a:solidFill>
                <a:effectLst/>
                <a:latin typeface="Consolas" panose="020B0609020204030204" pitchFamily="49" charset="0"/>
              </a:rPr>
              <a:t>)</a:t>
            </a:r>
          </a:p>
          <a:p>
            <a:endParaRPr lang="en-US" altLang="zh-CN" sz="900" b="0" dirty="0">
              <a:solidFill>
                <a:srgbClr val="FFFFFF"/>
              </a:solidFill>
              <a:effectLst/>
              <a:latin typeface="Consolas" panose="020B0609020204030204" pitchFamily="49" charset="0"/>
            </a:endParaRPr>
          </a:p>
          <a:p>
            <a:r>
              <a:rPr lang="en-US" altLang="zh-CN" sz="900" b="0" dirty="0">
                <a:solidFill>
                  <a:srgbClr val="FFFFFF"/>
                </a:solidFill>
                <a:effectLst/>
                <a:latin typeface="Consolas" panose="020B0609020204030204" pitchFamily="49" charset="0"/>
              </a:rPr>
              <a:t>CUDA </a:t>
            </a:r>
            <a:r>
              <a:rPr lang="zh-CN" altLang="en-US" sz="900" b="0" dirty="0">
                <a:solidFill>
                  <a:srgbClr val="9CDCFE"/>
                </a:solidFill>
                <a:effectLst/>
                <a:latin typeface="Consolas" panose="020B0609020204030204" pitchFamily="49" charset="0"/>
              </a:rPr>
              <a:t>是否可用</a:t>
            </a:r>
            <a:r>
              <a:rPr lang="en-US" altLang="zh-CN" sz="900" b="0" dirty="0">
                <a:solidFill>
                  <a:srgbClr val="FFFFFF"/>
                </a:solidFill>
                <a:effectLst/>
                <a:latin typeface="Consolas" panose="020B0609020204030204" pitchFamily="49" charset="0"/>
              </a:rPr>
              <a:t>: </a:t>
            </a:r>
            <a:r>
              <a:rPr lang="en-US" altLang="zh-CN" sz="900" b="0" dirty="0">
                <a:solidFill>
                  <a:srgbClr val="569CD6"/>
                </a:solidFill>
                <a:effectLst/>
                <a:latin typeface="Consolas" panose="020B0609020204030204" pitchFamily="49" charset="0"/>
              </a:rPr>
              <a:t>True</a:t>
            </a:r>
            <a:endParaRPr lang="en-US" altLang="zh-CN" sz="900" b="0" dirty="0">
              <a:solidFill>
                <a:srgbClr val="FFFFFF"/>
              </a:solidFill>
              <a:effectLst/>
              <a:latin typeface="Consolas" panose="020B0609020204030204" pitchFamily="49" charset="0"/>
            </a:endParaRPr>
          </a:p>
          <a:p>
            <a:r>
              <a:rPr lang="en-US" altLang="zh-CN" sz="900" b="0" dirty="0">
                <a:solidFill>
                  <a:srgbClr val="FFFFFF"/>
                </a:solidFill>
                <a:effectLst/>
                <a:latin typeface="Consolas" panose="020B0609020204030204" pitchFamily="49" charset="0"/>
              </a:rPr>
              <a:t>CUDA </a:t>
            </a:r>
            <a:r>
              <a:rPr lang="zh-CN" altLang="en-US" sz="900" b="0" dirty="0">
                <a:solidFill>
                  <a:srgbClr val="9CDCFE"/>
                </a:solidFill>
                <a:effectLst/>
                <a:latin typeface="Consolas" panose="020B0609020204030204" pitchFamily="49" charset="0"/>
              </a:rPr>
              <a:t>版本</a:t>
            </a:r>
            <a:r>
              <a:rPr lang="en-US" altLang="zh-CN" sz="900" b="0" dirty="0">
                <a:solidFill>
                  <a:srgbClr val="FFFFFF"/>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11.8</a:t>
            </a:r>
            <a:endParaRPr lang="zh-CN" altLang="en-US" sz="900" b="0" dirty="0">
              <a:solidFill>
                <a:srgbClr val="FFFFFF"/>
              </a:solidFill>
              <a:effectLst/>
              <a:latin typeface="Consolas" panose="020B0609020204030204" pitchFamily="49" charset="0"/>
            </a:endParaRPr>
          </a:p>
          <a:p>
            <a:r>
              <a:rPr lang="en-US" altLang="zh-CN" sz="900" b="0" dirty="0">
                <a:solidFill>
                  <a:srgbClr val="FFFFFF"/>
                </a:solidFill>
                <a:effectLst/>
                <a:latin typeface="Consolas" panose="020B0609020204030204" pitchFamily="49" charset="0"/>
              </a:rPr>
              <a:t>GPU </a:t>
            </a:r>
            <a:r>
              <a:rPr lang="zh-CN" altLang="en-US" sz="900" b="0" dirty="0">
                <a:solidFill>
                  <a:srgbClr val="9CDCFE"/>
                </a:solidFill>
                <a:effectLst/>
                <a:latin typeface="Consolas" panose="020B0609020204030204" pitchFamily="49" charset="0"/>
              </a:rPr>
              <a:t>数量</a:t>
            </a:r>
            <a:r>
              <a:rPr lang="en-US" altLang="zh-CN" sz="900" b="0" dirty="0">
                <a:solidFill>
                  <a:srgbClr val="FFFFFF"/>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2</a:t>
            </a:r>
            <a:endParaRPr lang="zh-CN" altLang="en-US" sz="900" b="0" dirty="0">
              <a:solidFill>
                <a:srgbClr val="FFFFFF"/>
              </a:solidFill>
              <a:effectLst/>
              <a:latin typeface="Consolas" panose="020B0609020204030204" pitchFamily="49" charset="0"/>
            </a:endParaRPr>
          </a:p>
          <a:p>
            <a:r>
              <a:rPr lang="en-US" altLang="zh-CN" sz="900" b="0" dirty="0">
                <a:solidFill>
                  <a:srgbClr val="FFFFFF"/>
                </a:solidFill>
                <a:effectLst/>
                <a:latin typeface="Consolas" panose="020B0609020204030204" pitchFamily="49" charset="0"/>
              </a:rPr>
              <a:t>GPU </a:t>
            </a:r>
            <a:r>
              <a:rPr lang="en-US" altLang="zh-CN" sz="900" b="0" dirty="0">
                <a:solidFill>
                  <a:srgbClr val="B5CEA8"/>
                </a:solidFill>
                <a:effectLst/>
                <a:latin typeface="Consolas" panose="020B0609020204030204" pitchFamily="49" charset="0"/>
              </a:rPr>
              <a:t>0</a:t>
            </a:r>
            <a:r>
              <a:rPr lang="en-US" altLang="zh-CN" sz="900" b="0" dirty="0">
                <a:solidFill>
                  <a:srgbClr val="FFFFFF"/>
                </a:solidFill>
                <a:effectLst/>
                <a:latin typeface="Consolas" panose="020B0609020204030204" pitchFamily="49" charset="0"/>
              </a:rPr>
              <a:t>: Tesla V100</a:t>
            </a:r>
            <a:r>
              <a:rPr lang="en-US" altLang="zh-CN" sz="900" b="0" dirty="0">
                <a:solidFill>
                  <a:srgbClr val="D4D4D4"/>
                </a:solidFill>
                <a:effectLst/>
                <a:latin typeface="Consolas" panose="020B0609020204030204" pitchFamily="49" charset="0"/>
              </a:rPr>
              <a:t>-</a:t>
            </a:r>
            <a:r>
              <a:rPr lang="en-US" altLang="zh-CN" sz="900" b="0" dirty="0">
                <a:solidFill>
                  <a:srgbClr val="FFFFFF"/>
                </a:solidFill>
                <a:effectLst/>
                <a:latin typeface="Consolas" panose="020B0609020204030204" pitchFamily="49" charset="0"/>
              </a:rPr>
              <a:t>PCIE</a:t>
            </a:r>
            <a:r>
              <a:rPr lang="en-US" altLang="zh-CN" sz="900" b="0" dirty="0">
                <a:solidFill>
                  <a:srgbClr val="D4D4D4"/>
                </a:solidFill>
                <a:effectLst/>
                <a:latin typeface="Consolas" panose="020B0609020204030204" pitchFamily="49" charset="0"/>
              </a:rPr>
              <a:t>-</a:t>
            </a:r>
            <a:r>
              <a:rPr lang="en-US" altLang="zh-CN" sz="900" b="0" dirty="0">
                <a:solidFill>
                  <a:srgbClr val="F44747"/>
                </a:solidFill>
                <a:effectLst/>
                <a:latin typeface="Consolas" panose="020B0609020204030204" pitchFamily="49" charset="0"/>
              </a:rPr>
              <a:t>32GB</a:t>
            </a:r>
            <a:endParaRPr lang="en-US" altLang="zh-CN" sz="900" b="0" dirty="0">
              <a:solidFill>
                <a:srgbClr val="FFFFFF"/>
              </a:solidFill>
              <a:effectLst/>
              <a:latin typeface="Consolas" panose="020B0609020204030204" pitchFamily="49" charset="0"/>
            </a:endParaRPr>
          </a:p>
          <a:p>
            <a:r>
              <a:rPr lang="en-US" altLang="zh-CN" sz="900" b="0" dirty="0">
                <a:solidFill>
                  <a:srgbClr val="FFFFFF"/>
                </a:solidFill>
                <a:effectLst/>
                <a:latin typeface="Consolas" panose="020B0609020204030204" pitchFamily="49" charset="0"/>
              </a:rPr>
              <a:t>GPU </a:t>
            </a:r>
            <a:r>
              <a:rPr lang="en-US" altLang="zh-CN" sz="900" b="0" dirty="0">
                <a:solidFill>
                  <a:srgbClr val="B5CEA8"/>
                </a:solidFill>
                <a:effectLst/>
                <a:latin typeface="Consolas" panose="020B0609020204030204" pitchFamily="49" charset="0"/>
              </a:rPr>
              <a:t>0</a:t>
            </a:r>
            <a:r>
              <a:rPr lang="en-US" altLang="zh-CN" sz="900" b="0" dirty="0">
                <a:solidFill>
                  <a:srgbClr val="FFFFFF"/>
                </a:solidFill>
                <a:effectLst/>
                <a:latin typeface="Consolas" panose="020B0609020204030204" pitchFamily="49" charset="0"/>
              </a:rPr>
              <a:t> </a:t>
            </a:r>
            <a:r>
              <a:rPr lang="zh-CN" altLang="en-US" sz="900" b="0" dirty="0">
                <a:solidFill>
                  <a:srgbClr val="9CDCFE"/>
                </a:solidFill>
                <a:effectLst/>
                <a:latin typeface="Consolas" panose="020B0609020204030204" pitchFamily="49" charset="0"/>
              </a:rPr>
              <a:t>内存总量</a:t>
            </a:r>
            <a:r>
              <a:rPr lang="en-US" altLang="zh-CN" sz="900" b="0" dirty="0">
                <a:solidFill>
                  <a:srgbClr val="FFFFFF"/>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31.74</a:t>
            </a:r>
            <a:r>
              <a:rPr lang="zh-CN" altLang="en-US" sz="900" b="0" dirty="0">
                <a:solidFill>
                  <a:srgbClr val="FFFFFF"/>
                </a:solidFill>
                <a:effectLst/>
                <a:latin typeface="Consolas" panose="020B0609020204030204" pitchFamily="49" charset="0"/>
              </a:rPr>
              <a:t> </a:t>
            </a:r>
            <a:r>
              <a:rPr lang="en-US" altLang="zh-CN" sz="900" b="0" dirty="0">
                <a:solidFill>
                  <a:srgbClr val="FFFFFF"/>
                </a:solidFill>
                <a:effectLst/>
                <a:latin typeface="Consolas" panose="020B0609020204030204" pitchFamily="49" charset="0"/>
              </a:rPr>
              <a:t>GB</a:t>
            </a:r>
          </a:p>
          <a:p>
            <a:r>
              <a:rPr lang="en-US" altLang="zh-CN" sz="900" b="0" dirty="0">
                <a:solidFill>
                  <a:srgbClr val="FFFFFF"/>
                </a:solidFill>
                <a:effectLst/>
                <a:latin typeface="Consolas" panose="020B0609020204030204" pitchFamily="49" charset="0"/>
              </a:rPr>
              <a:t>GPU </a:t>
            </a:r>
            <a:r>
              <a:rPr lang="en-US" altLang="zh-CN" sz="900" b="0" dirty="0">
                <a:solidFill>
                  <a:srgbClr val="B5CEA8"/>
                </a:solidFill>
                <a:effectLst/>
                <a:latin typeface="Consolas" panose="020B0609020204030204" pitchFamily="49" charset="0"/>
              </a:rPr>
              <a:t>1</a:t>
            </a:r>
            <a:r>
              <a:rPr lang="en-US" altLang="zh-CN" sz="900" b="0" dirty="0">
                <a:solidFill>
                  <a:srgbClr val="FFFFFF"/>
                </a:solidFill>
                <a:effectLst/>
                <a:latin typeface="Consolas" panose="020B0609020204030204" pitchFamily="49" charset="0"/>
              </a:rPr>
              <a:t>: Tesla V100</a:t>
            </a:r>
            <a:r>
              <a:rPr lang="en-US" altLang="zh-CN" sz="900" b="0" dirty="0">
                <a:solidFill>
                  <a:srgbClr val="D4D4D4"/>
                </a:solidFill>
                <a:effectLst/>
                <a:latin typeface="Consolas" panose="020B0609020204030204" pitchFamily="49" charset="0"/>
              </a:rPr>
              <a:t>-</a:t>
            </a:r>
            <a:r>
              <a:rPr lang="en-US" altLang="zh-CN" sz="900" b="0" dirty="0">
                <a:solidFill>
                  <a:srgbClr val="FFFFFF"/>
                </a:solidFill>
                <a:effectLst/>
                <a:latin typeface="Consolas" panose="020B0609020204030204" pitchFamily="49" charset="0"/>
              </a:rPr>
              <a:t>PCIE</a:t>
            </a:r>
            <a:r>
              <a:rPr lang="en-US" altLang="zh-CN" sz="900" b="0" dirty="0">
                <a:solidFill>
                  <a:srgbClr val="D4D4D4"/>
                </a:solidFill>
                <a:effectLst/>
                <a:latin typeface="Consolas" panose="020B0609020204030204" pitchFamily="49" charset="0"/>
              </a:rPr>
              <a:t>-</a:t>
            </a:r>
            <a:r>
              <a:rPr lang="en-US" altLang="zh-CN" sz="900" b="0" dirty="0">
                <a:solidFill>
                  <a:srgbClr val="F44747"/>
                </a:solidFill>
                <a:effectLst/>
                <a:latin typeface="Consolas" panose="020B0609020204030204" pitchFamily="49" charset="0"/>
              </a:rPr>
              <a:t>32GB</a:t>
            </a:r>
            <a:endParaRPr lang="en-US" altLang="zh-CN" sz="900" b="0" dirty="0">
              <a:solidFill>
                <a:srgbClr val="FFFFFF"/>
              </a:solidFill>
              <a:effectLst/>
              <a:latin typeface="Consolas" panose="020B0609020204030204" pitchFamily="49" charset="0"/>
            </a:endParaRPr>
          </a:p>
          <a:p>
            <a:r>
              <a:rPr lang="en-US" altLang="zh-CN" sz="900" b="0" dirty="0">
                <a:solidFill>
                  <a:srgbClr val="FFFFFF"/>
                </a:solidFill>
                <a:effectLst/>
                <a:latin typeface="Consolas" panose="020B0609020204030204" pitchFamily="49" charset="0"/>
              </a:rPr>
              <a:t>GPU </a:t>
            </a:r>
            <a:r>
              <a:rPr lang="en-US" altLang="zh-CN" sz="900" b="0" dirty="0">
                <a:solidFill>
                  <a:srgbClr val="B5CEA8"/>
                </a:solidFill>
                <a:effectLst/>
                <a:latin typeface="Consolas" panose="020B0609020204030204" pitchFamily="49" charset="0"/>
              </a:rPr>
              <a:t>1</a:t>
            </a:r>
            <a:r>
              <a:rPr lang="en-US" altLang="zh-CN" sz="900" b="0" dirty="0">
                <a:solidFill>
                  <a:srgbClr val="FFFFFF"/>
                </a:solidFill>
                <a:effectLst/>
                <a:latin typeface="Consolas" panose="020B0609020204030204" pitchFamily="49" charset="0"/>
              </a:rPr>
              <a:t> </a:t>
            </a:r>
            <a:r>
              <a:rPr lang="zh-CN" altLang="en-US" sz="900" b="0" dirty="0">
                <a:solidFill>
                  <a:srgbClr val="9CDCFE"/>
                </a:solidFill>
                <a:effectLst/>
                <a:latin typeface="Consolas" panose="020B0609020204030204" pitchFamily="49" charset="0"/>
              </a:rPr>
              <a:t>内存总量</a:t>
            </a:r>
            <a:r>
              <a:rPr lang="en-US" altLang="zh-CN" sz="900" b="0" dirty="0">
                <a:solidFill>
                  <a:srgbClr val="FFFFFF"/>
                </a:solidFill>
                <a:effectLst/>
                <a:latin typeface="Consolas" panose="020B0609020204030204" pitchFamily="49" charset="0"/>
              </a:rPr>
              <a:t>: </a:t>
            </a:r>
            <a:r>
              <a:rPr lang="en-US" altLang="zh-CN" sz="900" b="0" dirty="0">
                <a:solidFill>
                  <a:srgbClr val="B5CEA8"/>
                </a:solidFill>
                <a:effectLst/>
                <a:latin typeface="Consolas" panose="020B0609020204030204" pitchFamily="49" charset="0"/>
              </a:rPr>
              <a:t>31.74</a:t>
            </a:r>
            <a:r>
              <a:rPr lang="zh-CN" altLang="en-US" sz="900" b="0" dirty="0">
                <a:solidFill>
                  <a:srgbClr val="FFFFFF"/>
                </a:solidFill>
                <a:effectLst/>
                <a:latin typeface="Consolas" panose="020B0609020204030204" pitchFamily="49" charset="0"/>
              </a:rPr>
              <a:t> </a:t>
            </a:r>
            <a:r>
              <a:rPr lang="en-US" altLang="zh-CN" sz="900" b="0" dirty="0">
                <a:solidFill>
                  <a:srgbClr val="FFFFFF"/>
                </a:solidFill>
                <a:effectLst/>
                <a:latin typeface="Consolas" panose="020B0609020204030204" pitchFamily="49" charset="0"/>
              </a:rPr>
              <a:t>GB</a:t>
            </a:r>
          </a:p>
          <a:p>
            <a:endParaRPr lang="zh-CN" altLang="en-US" sz="900" dirty="0"/>
          </a:p>
        </p:txBody>
      </p:sp>
      <p:pic>
        <p:nvPicPr>
          <p:cNvPr id="6" name="图片 5">
            <a:extLst>
              <a:ext uri="{FF2B5EF4-FFF2-40B4-BE49-F238E27FC236}">
                <a16:creationId xmlns:a16="http://schemas.microsoft.com/office/drawing/2014/main" id="{1DC3AB18-6DCC-4D87-AF5F-E314323D7515}"/>
              </a:ext>
            </a:extLst>
          </p:cNvPr>
          <p:cNvPicPr>
            <a:picLocks noChangeAspect="1"/>
          </p:cNvPicPr>
          <p:nvPr/>
        </p:nvPicPr>
        <p:blipFill>
          <a:blip r:embed="rId3"/>
          <a:stretch>
            <a:fillRect/>
          </a:stretch>
        </p:blipFill>
        <p:spPr>
          <a:xfrm>
            <a:off x="5798371" y="3479618"/>
            <a:ext cx="6105233" cy="1346119"/>
          </a:xfrm>
          <a:prstGeom prst="rect">
            <a:avLst/>
          </a:prstGeom>
        </p:spPr>
      </p:pic>
      <p:pic>
        <p:nvPicPr>
          <p:cNvPr id="11" name="图片 10">
            <a:extLst>
              <a:ext uri="{FF2B5EF4-FFF2-40B4-BE49-F238E27FC236}">
                <a16:creationId xmlns:a16="http://schemas.microsoft.com/office/drawing/2014/main" id="{807063F4-739F-4829-8D37-CE73DEF76603}"/>
              </a:ext>
            </a:extLst>
          </p:cNvPr>
          <p:cNvPicPr>
            <a:picLocks noChangeAspect="1"/>
          </p:cNvPicPr>
          <p:nvPr/>
        </p:nvPicPr>
        <p:blipFill>
          <a:blip r:embed="rId4"/>
          <a:stretch>
            <a:fillRect/>
          </a:stretch>
        </p:blipFill>
        <p:spPr>
          <a:xfrm>
            <a:off x="5798371" y="5164705"/>
            <a:ext cx="6105233" cy="1300613"/>
          </a:xfrm>
          <a:prstGeom prst="rect">
            <a:avLst/>
          </a:prstGeom>
        </p:spPr>
      </p:pic>
      <p:sp>
        <p:nvSpPr>
          <p:cNvPr id="4" name="文本框 3">
            <a:extLst>
              <a:ext uri="{FF2B5EF4-FFF2-40B4-BE49-F238E27FC236}">
                <a16:creationId xmlns:a16="http://schemas.microsoft.com/office/drawing/2014/main" id="{6A581EF0-6E93-8164-8C67-EA37D5956662}"/>
              </a:ext>
            </a:extLst>
          </p:cNvPr>
          <p:cNvSpPr txBox="1"/>
          <p:nvPr/>
        </p:nvSpPr>
        <p:spPr>
          <a:xfrm>
            <a:off x="0" y="27725"/>
            <a:ext cx="5723042" cy="830997"/>
          </a:xfrm>
          <a:prstGeom prst="rect">
            <a:avLst/>
          </a:prstGeom>
          <a:noFill/>
        </p:spPr>
        <p:txBody>
          <a:bodyPr wrap="none" rtlCol="0">
            <a:spAutoFit/>
          </a:bodyPr>
          <a:lstStyle/>
          <a:p>
            <a:r>
              <a:rPr lang="en-US" altLang="zh-CN" sz="2400" b="1" dirty="0">
                <a:latin typeface="Times New Roman" panose="02020603050405020304" pitchFamily="18" charset="0"/>
                <a:ea typeface="新宋体" panose="02010609030101010101" pitchFamily="49" charset="-122"/>
              </a:rPr>
              <a:t>“</a:t>
            </a:r>
            <a:r>
              <a:rPr lang="zh-CN" altLang="en-US" sz="2400" b="1" dirty="0">
                <a:latin typeface="Times New Roman" panose="02020603050405020304" pitchFamily="18" charset="0"/>
                <a:ea typeface="新宋体" panose="02010609030101010101" pitchFamily="49" charset="-122"/>
              </a:rPr>
              <a:t> </a:t>
            </a:r>
            <a:r>
              <a:rPr lang="en-US" altLang="zh-CN" sz="2400" b="1" dirty="0">
                <a:latin typeface="Times New Roman" panose="02020603050405020304" pitchFamily="18" charset="0"/>
                <a:ea typeface="新宋体" panose="02010609030101010101" pitchFamily="49" charset="-122"/>
              </a:rPr>
              <a:t>It works on my computer.” Problem</a:t>
            </a:r>
          </a:p>
          <a:p>
            <a:r>
              <a:rPr lang="zh-CN" altLang="en-US" sz="2400" b="1" dirty="0">
                <a:latin typeface="Times New Roman" panose="02020603050405020304" pitchFamily="18" charset="0"/>
                <a:ea typeface="新宋体" panose="02010609030101010101" pitchFamily="49" charset="-122"/>
              </a:rPr>
              <a:t>环境配置解析</a:t>
            </a:r>
            <a:r>
              <a:rPr lang="en-US" altLang="zh-CN" sz="2400" b="1" dirty="0">
                <a:latin typeface="Times New Roman" panose="02020603050405020304" pitchFamily="18" charset="0"/>
                <a:ea typeface="新宋体" panose="02010609030101010101" pitchFamily="49" charset="-122"/>
              </a:rPr>
              <a:t>(1.0) – </a:t>
            </a:r>
            <a:r>
              <a:rPr lang="zh-CN" altLang="en-US" sz="2400" b="1" dirty="0">
                <a:latin typeface="Times New Roman" panose="02020603050405020304" pitchFamily="18" charset="0"/>
                <a:ea typeface="新宋体" panose="02010609030101010101" pitchFamily="49" charset="-122"/>
              </a:rPr>
              <a:t>本项目环境配置一览</a:t>
            </a:r>
          </a:p>
        </p:txBody>
      </p:sp>
      <p:sp>
        <p:nvSpPr>
          <p:cNvPr id="7" name="矩形 6">
            <a:extLst>
              <a:ext uri="{FF2B5EF4-FFF2-40B4-BE49-F238E27FC236}">
                <a16:creationId xmlns:a16="http://schemas.microsoft.com/office/drawing/2014/main" id="{084E7A00-DD47-DB01-E8FD-44DFE0E78D1D}"/>
              </a:ext>
            </a:extLst>
          </p:cNvPr>
          <p:cNvSpPr/>
          <p:nvPr/>
        </p:nvSpPr>
        <p:spPr>
          <a:xfrm>
            <a:off x="2369368" y="5490430"/>
            <a:ext cx="1499246" cy="324582"/>
          </a:xfrm>
          <a:prstGeom prst="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8DD773DF-432D-7101-42C7-36072B3E56E8}"/>
              </a:ext>
            </a:extLst>
          </p:cNvPr>
          <p:cNvSpPr/>
          <p:nvPr/>
        </p:nvSpPr>
        <p:spPr>
          <a:xfrm>
            <a:off x="2216427" y="3140644"/>
            <a:ext cx="2204848" cy="324582"/>
          </a:xfrm>
          <a:prstGeom prst="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ACA5A85D-FBB7-F0D7-EFFD-ED81E6913280}"/>
              </a:ext>
            </a:extLst>
          </p:cNvPr>
          <p:cNvSpPr/>
          <p:nvPr/>
        </p:nvSpPr>
        <p:spPr>
          <a:xfrm>
            <a:off x="5781762" y="2151899"/>
            <a:ext cx="3264290" cy="324582"/>
          </a:xfrm>
          <a:prstGeom prst="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1005264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P_SCP_SHAPE_TYPE" val="Body"/>
  <p:tag name="OP_SCP_DEFAULT_TEXT" val="单击此处添加文本，单击此处添加文本。"/>
  <p:tag name="OP_SCP_ITEM_INDEX" val="3"/>
</p:tagLst>
</file>

<file path=ppt/tags/tag10.xml><?xml version="1.0" encoding="utf-8"?>
<p:tagLst xmlns:a="http://schemas.openxmlformats.org/drawingml/2006/main" xmlns:r="http://schemas.openxmlformats.org/officeDocument/2006/relationships" xmlns:p="http://schemas.openxmlformats.org/presentationml/2006/main">
  <p:tag name="OP_SCP_ITEM_INDEX" val="3"/>
</p:tagLst>
</file>

<file path=ppt/tags/tag11.xml><?xml version="1.0" encoding="utf-8"?>
<p:tagLst xmlns:a="http://schemas.openxmlformats.org/drawingml/2006/main" xmlns:r="http://schemas.openxmlformats.org/officeDocument/2006/relationships" xmlns:p="http://schemas.openxmlformats.org/presentationml/2006/main">
  <p:tag name="OP_SCP_SHAPE_TYPE" val="Index"/>
  <p:tag name="OP_SCP_ITEM_INDEX" val="3"/>
  <p:tag name="OP_SCP_DEFAULT_TEXT" val="3"/>
</p:tagLst>
</file>

<file path=ppt/tags/tag12.xml><?xml version="1.0" encoding="utf-8"?>
<p:tagLst xmlns:a="http://schemas.openxmlformats.org/drawingml/2006/main" xmlns:r="http://schemas.openxmlformats.org/officeDocument/2006/relationships" xmlns:p="http://schemas.openxmlformats.org/presentationml/2006/main">
  <p:tag name="OP_SCP_SHAPE_TYPE" val="Title"/>
  <p:tag name="OP_SCP_ITEM_INDEX" val="3"/>
  <p:tag name="OP_SCP_DEFAULT_TEXT" val="添加标题"/>
</p:tagLst>
</file>

<file path=ppt/tags/tag13.xml><?xml version="1.0" encoding="utf-8"?>
<p:tagLst xmlns:a="http://schemas.openxmlformats.org/drawingml/2006/main" xmlns:r="http://schemas.openxmlformats.org/officeDocument/2006/relationships" xmlns:p="http://schemas.openxmlformats.org/presentationml/2006/main">
  <p:tag name="OP_SCP_SHAPE_TYPE" val="Body"/>
  <p:tag name="OP_SCP_DEFAULT_TEXT" val="单击此处添加文本，单击此处添加文本。"/>
  <p:tag name="OP_SCP_ITEM_INDEX" val="3"/>
</p:tagLst>
</file>

<file path=ppt/tags/tag14.xml><?xml version="1.0" encoding="utf-8"?>
<p:tagLst xmlns:a="http://schemas.openxmlformats.org/drawingml/2006/main" xmlns:r="http://schemas.openxmlformats.org/officeDocument/2006/relationships" xmlns:p="http://schemas.openxmlformats.org/presentationml/2006/main">
  <p:tag name="OP_SCP_ITEM_INDEX" val="1"/>
</p:tagLst>
</file>

<file path=ppt/tags/tag15.xml><?xml version="1.0" encoding="utf-8"?>
<p:tagLst xmlns:a="http://schemas.openxmlformats.org/drawingml/2006/main" xmlns:r="http://schemas.openxmlformats.org/officeDocument/2006/relationships" xmlns:p="http://schemas.openxmlformats.org/presentationml/2006/main">
  <p:tag name="OP_SCP_SHAPE_TYPE" val="Index"/>
  <p:tag name="OP_SCP_ITEM_INDEX" val="1"/>
  <p:tag name="OP_SCP_DEFAULT_TEXT" val="1"/>
</p:tagLst>
</file>

<file path=ppt/tags/tag16.xml><?xml version="1.0" encoding="utf-8"?>
<p:tagLst xmlns:a="http://schemas.openxmlformats.org/drawingml/2006/main" xmlns:r="http://schemas.openxmlformats.org/officeDocument/2006/relationships" xmlns:p="http://schemas.openxmlformats.org/presentationml/2006/main">
  <p:tag name="OP_SCP_SHAPE_TYPE" val="Title"/>
  <p:tag name="OP_SCP_ITEM_INDEX" val="1"/>
  <p:tag name="OP_SCP_DEFAULT_TEXT" val="添加标题"/>
</p:tagLst>
</file>

<file path=ppt/tags/tag17.xml><?xml version="1.0" encoding="utf-8"?>
<p:tagLst xmlns:a="http://schemas.openxmlformats.org/drawingml/2006/main" xmlns:r="http://schemas.openxmlformats.org/officeDocument/2006/relationships" xmlns:p="http://schemas.openxmlformats.org/presentationml/2006/main">
  <p:tag name="OP_SCP_SHAPE_TYPE" val="Body"/>
  <p:tag name="OP_SCP_DEFAULT_TEXT" val="单击此处添加文本，单击此处添加文本。"/>
  <p:tag name="OP_SCP_ITEM_INDEX" val="3"/>
</p:tagLst>
</file>

<file path=ppt/tags/tag18.xml><?xml version="1.0" encoding="utf-8"?>
<p:tagLst xmlns:a="http://schemas.openxmlformats.org/drawingml/2006/main" xmlns:r="http://schemas.openxmlformats.org/officeDocument/2006/relationships" xmlns:p="http://schemas.openxmlformats.org/presentationml/2006/main">
  <p:tag name="OP_SCP_SHAPE_TYPE" val="Body"/>
  <p:tag name="OP_SCP_DEFAULT_TEXT" val="单击此处添加文本，单击此处添加文本。"/>
  <p:tag name="OP_SCP_ITEM_INDEX" val="3"/>
</p:tagLst>
</file>

<file path=ppt/tags/tag19.xml><?xml version="1.0" encoding="utf-8"?>
<p:tagLst xmlns:a="http://schemas.openxmlformats.org/drawingml/2006/main" xmlns:r="http://schemas.openxmlformats.org/officeDocument/2006/relationships" xmlns:p="http://schemas.openxmlformats.org/presentationml/2006/main">
  <p:tag name="OP_SCP_ITEM_INDEX" val="4"/>
</p:tagLst>
</file>

<file path=ppt/tags/tag2.xml><?xml version="1.0" encoding="utf-8"?>
<p:tagLst xmlns:a="http://schemas.openxmlformats.org/drawingml/2006/main" xmlns:r="http://schemas.openxmlformats.org/officeDocument/2006/relationships" xmlns:p="http://schemas.openxmlformats.org/presentationml/2006/main">
  <p:tag name="OP_SCP_SHAPE_TYPE" val="Body"/>
  <p:tag name="OP_SCP_DEFAULT_TEXT" val="单击此处添加文本，单击此处添加文本。"/>
  <p:tag name="OP_SCP_ITEM_INDEX" val="3"/>
</p:tagLst>
</file>

<file path=ppt/tags/tag20.xml><?xml version="1.0" encoding="utf-8"?>
<p:tagLst xmlns:a="http://schemas.openxmlformats.org/drawingml/2006/main" xmlns:r="http://schemas.openxmlformats.org/officeDocument/2006/relationships" xmlns:p="http://schemas.openxmlformats.org/presentationml/2006/main">
  <p:tag name="OP_SCP_SHAPE_TYPE" val="Index"/>
  <p:tag name="OP_SCP_ITEM_INDEX" val="4"/>
  <p:tag name="OP_SCP_DEFAULT_TEXT" val="4"/>
</p:tagLst>
</file>

<file path=ppt/tags/tag21.xml><?xml version="1.0" encoding="utf-8"?>
<p:tagLst xmlns:a="http://schemas.openxmlformats.org/drawingml/2006/main" xmlns:r="http://schemas.openxmlformats.org/officeDocument/2006/relationships" xmlns:p="http://schemas.openxmlformats.org/presentationml/2006/main">
  <p:tag name="OP_SCP_SHAPE_TYPE" val="Title"/>
  <p:tag name="OP_SCP_ITEM_INDEX" val="4"/>
  <p:tag name="OP_SCP_DEFAULT_TEXT" val="添加标题"/>
</p:tagLst>
</file>

<file path=ppt/tags/tag22.xml><?xml version="1.0" encoding="utf-8"?>
<p:tagLst xmlns:a="http://schemas.openxmlformats.org/drawingml/2006/main" xmlns:r="http://schemas.openxmlformats.org/officeDocument/2006/relationships" xmlns:p="http://schemas.openxmlformats.org/presentationml/2006/main">
  <p:tag name="OP_SCP_SHAPE_TYPE" val="Body"/>
  <p:tag name="OP_SCP_DEFAULT_TEXT" val="单击此处添加文本，单击此处添加文本。"/>
  <p:tag name="OP_SCP_ITEM_INDEX" val="4"/>
</p:tagLst>
</file>

<file path=ppt/tags/tag23.xml><?xml version="1.0" encoding="utf-8"?>
<p:tagLst xmlns:a="http://schemas.openxmlformats.org/drawingml/2006/main" xmlns:r="http://schemas.openxmlformats.org/officeDocument/2006/relationships" xmlns:p="http://schemas.openxmlformats.org/presentationml/2006/main">
  <p:tag name="OP_SCP_ITEM_INDEX" val="2"/>
</p:tagLst>
</file>

<file path=ppt/tags/tag24.xml><?xml version="1.0" encoding="utf-8"?>
<p:tagLst xmlns:a="http://schemas.openxmlformats.org/drawingml/2006/main" xmlns:r="http://schemas.openxmlformats.org/officeDocument/2006/relationships" xmlns:p="http://schemas.openxmlformats.org/presentationml/2006/main">
  <p:tag name="OP_SCP_SHAPE_TYPE" val="Index"/>
  <p:tag name="OP_SCP_ITEM_INDEX" val="2"/>
  <p:tag name="OP_SCP_DEFAULT_TEXT" val="2"/>
</p:tagLst>
</file>

<file path=ppt/tags/tag25.xml><?xml version="1.0" encoding="utf-8"?>
<p:tagLst xmlns:a="http://schemas.openxmlformats.org/drawingml/2006/main" xmlns:r="http://schemas.openxmlformats.org/officeDocument/2006/relationships" xmlns:p="http://schemas.openxmlformats.org/presentationml/2006/main">
  <p:tag name="OP_SCP_SHAPE_TYPE" val="Title"/>
  <p:tag name="OP_SCP_ITEM_INDEX" val="2"/>
  <p:tag name="OP_SCP_DEFAULT_TEXT" val="添加标题"/>
</p:tagLst>
</file>

<file path=ppt/tags/tag26.xml><?xml version="1.0" encoding="utf-8"?>
<p:tagLst xmlns:a="http://schemas.openxmlformats.org/drawingml/2006/main" xmlns:r="http://schemas.openxmlformats.org/officeDocument/2006/relationships" xmlns:p="http://schemas.openxmlformats.org/presentationml/2006/main">
  <p:tag name="OP_SCP_ITEM_INDEX" val="3"/>
</p:tagLst>
</file>

<file path=ppt/tags/tag27.xml><?xml version="1.0" encoding="utf-8"?>
<p:tagLst xmlns:a="http://schemas.openxmlformats.org/drawingml/2006/main" xmlns:r="http://schemas.openxmlformats.org/officeDocument/2006/relationships" xmlns:p="http://schemas.openxmlformats.org/presentationml/2006/main">
  <p:tag name="OP_SCP_SHAPE_TYPE" val="Index"/>
  <p:tag name="OP_SCP_ITEM_INDEX" val="3"/>
  <p:tag name="OP_SCP_DEFAULT_TEXT" val="3"/>
</p:tagLst>
</file>

<file path=ppt/tags/tag28.xml><?xml version="1.0" encoding="utf-8"?>
<p:tagLst xmlns:a="http://schemas.openxmlformats.org/drawingml/2006/main" xmlns:r="http://schemas.openxmlformats.org/officeDocument/2006/relationships" xmlns:p="http://schemas.openxmlformats.org/presentationml/2006/main">
  <p:tag name="OP_SCP_SHAPE_TYPE" val="Title"/>
  <p:tag name="OP_SCP_ITEM_INDEX" val="3"/>
  <p:tag name="OP_SCP_DEFAULT_TEXT" val="添加标题"/>
</p:tagLst>
</file>

<file path=ppt/tags/tag29.xml><?xml version="1.0" encoding="utf-8"?>
<p:tagLst xmlns:a="http://schemas.openxmlformats.org/drawingml/2006/main" xmlns:r="http://schemas.openxmlformats.org/officeDocument/2006/relationships" xmlns:p="http://schemas.openxmlformats.org/presentationml/2006/main">
  <p:tag name="OP_SCP_SHAPE_TYPE" val="Body"/>
  <p:tag name="OP_SCP_DEFAULT_TEXT" val="单击此处添加文本，单击此处添加文本。"/>
  <p:tag name="OP_SCP_ITEM_INDEX" val="3"/>
</p:tagLst>
</file>

<file path=ppt/tags/tag3.xml><?xml version="1.0" encoding="utf-8"?>
<p:tagLst xmlns:a="http://schemas.openxmlformats.org/drawingml/2006/main" xmlns:r="http://schemas.openxmlformats.org/officeDocument/2006/relationships" xmlns:p="http://schemas.openxmlformats.org/presentationml/2006/main">
  <p:tag name="OP_SCP_ITEM_INDEX" val="4"/>
</p:tagLst>
</file>

<file path=ppt/tags/tag30.xml><?xml version="1.0" encoding="utf-8"?>
<p:tagLst xmlns:a="http://schemas.openxmlformats.org/drawingml/2006/main" xmlns:r="http://schemas.openxmlformats.org/officeDocument/2006/relationships" xmlns:p="http://schemas.openxmlformats.org/presentationml/2006/main">
  <p:tag name="OP_SCP_ITEM_INDEX" val="1"/>
</p:tagLst>
</file>

<file path=ppt/tags/tag31.xml><?xml version="1.0" encoding="utf-8"?>
<p:tagLst xmlns:a="http://schemas.openxmlformats.org/drawingml/2006/main" xmlns:r="http://schemas.openxmlformats.org/officeDocument/2006/relationships" xmlns:p="http://schemas.openxmlformats.org/presentationml/2006/main">
  <p:tag name="OP_SCP_SHAPE_TYPE" val="Index"/>
  <p:tag name="OP_SCP_ITEM_INDEX" val="1"/>
  <p:tag name="OP_SCP_DEFAULT_TEXT" val="1"/>
</p:tagLst>
</file>

<file path=ppt/tags/tag32.xml><?xml version="1.0" encoding="utf-8"?>
<p:tagLst xmlns:a="http://schemas.openxmlformats.org/drawingml/2006/main" xmlns:r="http://schemas.openxmlformats.org/officeDocument/2006/relationships" xmlns:p="http://schemas.openxmlformats.org/presentationml/2006/main">
  <p:tag name="OP_SCP_SHAPE_TYPE" val="Title"/>
  <p:tag name="OP_SCP_ITEM_INDEX" val="1"/>
  <p:tag name="OP_SCP_DEFAULT_TEXT" val="添加标题"/>
</p:tagLst>
</file>

<file path=ppt/tags/tag33.xml><?xml version="1.0" encoding="utf-8"?>
<p:tagLst xmlns:a="http://schemas.openxmlformats.org/drawingml/2006/main" xmlns:r="http://schemas.openxmlformats.org/officeDocument/2006/relationships" xmlns:p="http://schemas.openxmlformats.org/presentationml/2006/main">
  <p:tag name="OP_SCP_ITEM_INDEX" val="3"/>
</p:tagLst>
</file>

<file path=ppt/tags/tag34.xml><?xml version="1.0" encoding="utf-8"?>
<p:tagLst xmlns:a="http://schemas.openxmlformats.org/drawingml/2006/main" xmlns:r="http://schemas.openxmlformats.org/officeDocument/2006/relationships" xmlns:p="http://schemas.openxmlformats.org/presentationml/2006/main">
  <p:tag name="OP_SCP_SHAPE_TYPE" val="Body"/>
  <p:tag name="OP_SCP_ITEM_INDEX" val="3"/>
  <p:tag name="OP_SCP_DEFAULT_TEXT" val="单击此处添加文本，单击此处添加文本，单击此处添加文本。"/>
</p:tagLst>
</file>

<file path=ppt/tags/tag35.xml><?xml version="1.0" encoding="utf-8"?>
<p:tagLst xmlns:a="http://schemas.openxmlformats.org/drawingml/2006/main" xmlns:r="http://schemas.openxmlformats.org/officeDocument/2006/relationships" xmlns:p="http://schemas.openxmlformats.org/presentationml/2006/main">
  <p:tag name="OP_SCP_SHAPE_TYPE" val="Index"/>
  <p:tag name="OP_SCP_ITEM_INDEX" val="3"/>
  <p:tag name="OP_SCP_DEFAULT_TEXT" val="3"/>
</p:tagLst>
</file>

<file path=ppt/tags/tag36.xml><?xml version="1.0" encoding="utf-8"?>
<p:tagLst xmlns:a="http://schemas.openxmlformats.org/drawingml/2006/main" xmlns:r="http://schemas.openxmlformats.org/officeDocument/2006/relationships" xmlns:p="http://schemas.openxmlformats.org/presentationml/2006/main">
  <p:tag name="OP_SCP_ITEM_INDEX" val="2"/>
</p:tagLst>
</file>

<file path=ppt/tags/tag37.xml><?xml version="1.0" encoding="utf-8"?>
<p:tagLst xmlns:a="http://schemas.openxmlformats.org/drawingml/2006/main" xmlns:r="http://schemas.openxmlformats.org/officeDocument/2006/relationships" xmlns:p="http://schemas.openxmlformats.org/presentationml/2006/main">
  <p:tag name="OP_SCP_SHAPE_TYPE" val="Body"/>
  <p:tag name="OP_SCP_ITEM_INDEX" val="2"/>
  <p:tag name="OP_SCP_DEFAULT_TEXT" val="单击此处添加文本，单击此处添加文本，单击此处添加文本。"/>
</p:tagLst>
</file>

<file path=ppt/tags/tag38.xml><?xml version="1.0" encoding="utf-8"?>
<p:tagLst xmlns:a="http://schemas.openxmlformats.org/drawingml/2006/main" xmlns:r="http://schemas.openxmlformats.org/officeDocument/2006/relationships" xmlns:p="http://schemas.openxmlformats.org/presentationml/2006/main">
  <p:tag name="OP_SCP_SHAPE_TYPE" val="Index"/>
  <p:tag name="OP_SCP_ITEM_INDEX" val="2"/>
  <p:tag name="OP_SCP_DEFAULT_TEXT" val="2"/>
</p:tagLst>
</file>

<file path=ppt/tags/tag39.xml><?xml version="1.0" encoding="utf-8"?>
<p:tagLst xmlns:a="http://schemas.openxmlformats.org/drawingml/2006/main" xmlns:r="http://schemas.openxmlformats.org/officeDocument/2006/relationships" xmlns:p="http://schemas.openxmlformats.org/presentationml/2006/main">
  <p:tag name="OP_SCP_ITEM_INDEX" val="1"/>
</p:tagLst>
</file>

<file path=ppt/tags/tag4.xml><?xml version="1.0" encoding="utf-8"?>
<p:tagLst xmlns:a="http://schemas.openxmlformats.org/drawingml/2006/main" xmlns:r="http://schemas.openxmlformats.org/officeDocument/2006/relationships" xmlns:p="http://schemas.openxmlformats.org/presentationml/2006/main">
  <p:tag name="OP_SCP_SHAPE_TYPE" val="Index"/>
  <p:tag name="OP_SCP_ITEM_INDEX" val="4"/>
  <p:tag name="OP_SCP_DEFAULT_TEXT" val="4"/>
</p:tagLst>
</file>

<file path=ppt/tags/tag40.xml><?xml version="1.0" encoding="utf-8"?>
<p:tagLst xmlns:a="http://schemas.openxmlformats.org/drawingml/2006/main" xmlns:r="http://schemas.openxmlformats.org/officeDocument/2006/relationships" xmlns:p="http://schemas.openxmlformats.org/presentationml/2006/main">
  <p:tag name="OP_SCP_SHAPE_TYPE" val="Body"/>
  <p:tag name="OP_SCP_ITEM_INDEX" val="1"/>
  <p:tag name="OP_SCP_DEFAULT_TEXT" val="单击此处添加文本，单击此处添加文本，单击此处添加文本。"/>
</p:tagLst>
</file>

<file path=ppt/tags/tag41.xml><?xml version="1.0" encoding="utf-8"?>
<p:tagLst xmlns:a="http://schemas.openxmlformats.org/drawingml/2006/main" xmlns:r="http://schemas.openxmlformats.org/officeDocument/2006/relationships" xmlns:p="http://schemas.openxmlformats.org/presentationml/2006/main">
  <p:tag name="OP_SCP_SHAPE_TYPE" val="Index"/>
  <p:tag name="OP_SCP_ITEM_INDEX" val="1"/>
  <p:tag name="OP_SCP_DEFAULT_TEXT" val="1"/>
</p:tagLst>
</file>

<file path=ppt/tags/tag42.xml><?xml version="1.0" encoding="utf-8"?>
<p:tagLst xmlns:a="http://schemas.openxmlformats.org/drawingml/2006/main" xmlns:r="http://schemas.openxmlformats.org/officeDocument/2006/relationships" xmlns:p="http://schemas.openxmlformats.org/presentationml/2006/main">
  <p:tag name="OP_SCP_SHAPE_TYPE" val="Body"/>
  <p:tag name="OP_SCP_DEFAULT_TEXT" val="单击此处添加文本，单击此处添加文本。"/>
  <p:tag name="OP_SCP_ITEM_INDEX" val="3"/>
</p:tagLst>
</file>

<file path=ppt/tags/tag43.xml><?xml version="1.0" encoding="utf-8"?>
<p:tagLst xmlns:a="http://schemas.openxmlformats.org/drawingml/2006/main" xmlns:r="http://schemas.openxmlformats.org/officeDocument/2006/relationships" xmlns:p="http://schemas.openxmlformats.org/presentationml/2006/main">
  <p:tag name="OP_SCP_SHAPE_TYPE" val="Body"/>
  <p:tag name="OP_SCP_DEFAULT_TEXT" val="单击此处添加文本，单击此处添加文本。"/>
  <p:tag name="OP_SCP_ITEM_INDEX" val="3"/>
</p:tagLst>
</file>

<file path=ppt/tags/tag44.xml><?xml version="1.0" encoding="utf-8"?>
<p:tagLst xmlns:a="http://schemas.openxmlformats.org/drawingml/2006/main" xmlns:r="http://schemas.openxmlformats.org/officeDocument/2006/relationships" xmlns:p="http://schemas.openxmlformats.org/presentationml/2006/main">
  <p:tag name="OP_SCP_ITEM_INDEX" val="4"/>
</p:tagLst>
</file>

<file path=ppt/tags/tag45.xml><?xml version="1.0" encoding="utf-8"?>
<p:tagLst xmlns:a="http://schemas.openxmlformats.org/drawingml/2006/main" xmlns:r="http://schemas.openxmlformats.org/officeDocument/2006/relationships" xmlns:p="http://schemas.openxmlformats.org/presentationml/2006/main">
  <p:tag name="OP_SCP_SHAPE_TYPE" val="Index"/>
  <p:tag name="OP_SCP_ITEM_INDEX" val="4"/>
  <p:tag name="OP_SCP_DEFAULT_TEXT" val="4"/>
</p:tagLst>
</file>

<file path=ppt/tags/tag46.xml><?xml version="1.0" encoding="utf-8"?>
<p:tagLst xmlns:a="http://schemas.openxmlformats.org/drawingml/2006/main" xmlns:r="http://schemas.openxmlformats.org/officeDocument/2006/relationships" xmlns:p="http://schemas.openxmlformats.org/presentationml/2006/main">
  <p:tag name="OP_SCP_SHAPE_TYPE" val="Title"/>
  <p:tag name="OP_SCP_ITEM_INDEX" val="4"/>
  <p:tag name="OP_SCP_DEFAULT_TEXT" val="添加标题"/>
</p:tagLst>
</file>

<file path=ppt/tags/tag47.xml><?xml version="1.0" encoding="utf-8"?>
<p:tagLst xmlns:a="http://schemas.openxmlformats.org/drawingml/2006/main" xmlns:r="http://schemas.openxmlformats.org/officeDocument/2006/relationships" xmlns:p="http://schemas.openxmlformats.org/presentationml/2006/main">
  <p:tag name="OP_SCP_SHAPE_TYPE" val="Body"/>
  <p:tag name="OP_SCP_DEFAULT_TEXT" val="单击此处添加文本，单击此处添加文本。"/>
  <p:tag name="OP_SCP_ITEM_INDEX" val="4"/>
</p:tagLst>
</file>

<file path=ppt/tags/tag48.xml><?xml version="1.0" encoding="utf-8"?>
<p:tagLst xmlns:a="http://schemas.openxmlformats.org/drawingml/2006/main" xmlns:r="http://schemas.openxmlformats.org/officeDocument/2006/relationships" xmlns:p="http://schemas.openxmlformats.org/presentationml/2006/main">
  <p:tag name="OP_SCP_ITEM_INDEX" val="2"/>
</p:tagLst>
</file>

<file path=ppt/tags/tag49.xml><?xml version="1.0" encoding="utf-8"?>
<p:tagLst xmlns:a="http://schemas.openxmlformats.org/drawingml/2006/main" xmlns:r="http://schemas.openxmlformats.org/officeDocument/2006/relationships" xmlns:p="http://schemas.openxmlformats.org/presentationml/2006/main">
  <p:tag name="OP_SCP_SHAPE_TYPE" val="Index"/>
  <p:tag name="OP_SCP_ITEM_INDEX" val="2"/>
  <p:tag name="OP_SCP_DEFAULT_TEXT" val="2"/>
</p:tagLst>
</file>

<file path=ppt/tags/tag5.xml><?xml version="1.0" encoding="utf-8"?>
<p:tagLst xmlns:a="http://schemas.openxmlformats.org/drawingml/2006/main" xmlns:r="http://schemas.openxmlformats.org/officeDocument/2006/relationships" xmlns:p="http://schemas.openxmlformats.org/presentationml/2006/main">
  <p:tag name="OP_SCP_SHAPE_TYPE" val="Title"/>
  <p:tag name="OP_SCP_ITEM_INDEX" val="4"/>
  <p:tag name="OP_SCP_DEFAULT_TEXT" val="添加标题"/>
</p:tagLst>
</file>

<file path=ppt/tags/tag50.xml><?xml version="1.0" encoding="utf-8"?>
<p:tagLst xmlns:a="http://schemas.openxmlformats.org/drawingml/2006/main" xmlns:r="http://schemas.openxmlformats.org/officeDocument/2006/relationships" xmlns:p="http://schemas.openxmlformats.org/presentationml/2006/main">
  <p:tag name="OP_SCP_SHAPE_TYPE" val="Title"/>
  <p:tag name="OP_SCP_ITEM_INDEX" val="2"/>
  <p:tag name="OP_SCP_DEFAULT_TEXT" val="添加标题"/>
</p:tagLst>
</file>

<file path=ppt/tags/tag51.xml><?xml version="1.0" encoding="utf-8"?>
<p:tagLst xmlns:a="http://schemas.openxmlformats.org/drawingml/2006/main" xmlns:r="http://schemas.openxmlformats.org/officeDocument/2006/relationships" xmlns:p="http://schemas.openxmlformats.org/presentationml/2006/main">
  <p:tag name="OP_SCP_ITEM_INDEX" val="3"/>
</p:tagLst>
</file>

<file path=ppt/tags/tag52.xml><?xml version="1.0" encoding="utf-8"?>
<p:tagLst xmlns:a="http://schemas.openxmlformats.org/drawingml/2006/main" xmlns:r="http://schemas.openxmlformats.org/officeDocument/2006/relationships" xmlns:p="http://schemas.openxmlformats.org/presentationml/2006/main">
  <p:tag name="OP_SCP_SHAPE_TYPE" val="Index"/>
  <p:tag name="OP_SCP_ITEM_INDEX" val="3"/>
  <p:tag name="OP_SCP_DEFAULT_TEXT" val="3"/>
</p:tagLst>
</file>

<file path=ppt/tags/tag53.xml><?xml version="1.0" encoding="utf-8"?>
<p:tagLst xmlns:a="http://schemas.openxmlformats.org/drawingml/2006/main" xmlns:r="http://schemas.openxmlformats.org/officeDocument/2006/relationships" xmlns:p="http://schemas.openxmlformats.org/presentationml/2006/main">
  <p:tag name="OP_SCP_SHAPE_TYPE" val="Title"/>
  <p:tag name="OP_SCP_ITEM_INDEX" val="3"/>
  <p:tag name="OP_SCP_DEFAULT_TEXT" val="添加标题"/>
</p:tagLst>
</file>

<file path=ppt/tags/tag54.xml><?xml version="1.0" encoding="utf-8"?>
<p:tagLst xmlns:a="http://schemas.openxmlformats.org/drawingml/2006/main" xmlns:r="http://schemas.openxmlformats.org/officeDocument/2006/relationships" xmlns:p="http://schemas.openxmlformats.org/presentationml/2006/main">
  <p:tag name="OP_SCP_SHAPE_TYPE" val="Body"/>
  <p:tag name="OP_SCP_DEFAULT_TEXT" val="单击此处添加文本，单击此处添加文本。"/>
  <p:tag name="OP_SCP_ITEM_INDEX" val="3"/>
</p:tagLst>
</file>

<file path=ppt/tags/tag55.xml><?xml version="1.0" encoding="utf-8"?>
<p:tagLst xmlns:a="http://schemas.openxmlformats.org/drawingml/2006/main" xmlns:r="http://schemas.openxmlformats.org/officeDocument/2006/relationships" xmlns:p="http://schemas.openxmlformats.org/presentationml/2006/main">
  <p:tag name="OP_SCP_ITEM_INDEX" val="1"/>
</p:tagLst>
</file>

<file path=ppt/tags/tag56.xml><?xml version="1.0" encoding="utf-8"?>
<p:tagLst xmlns:a="http://schemas.openxmlformats.org/drawingml/2006/main" xmlns:r="http://schemas.openxmlformats.org/officeDocument/2006/relationships" xmlns:p="http://schemas.openxmlformats.org/presentationml/2006/main">
  <p:tag name="OP_SCP_SHAPE_TYPE" val="Index"/>
  <p:tag name="OP_SCP_ITEM_INDEX" val="1"/>
  <p:tag name="OP_SCP_DEFAULT_TEXT" val="1"/>
</p:tagLst>
</file>

<file path=ppt/tags/tag57.xml><?xml version="1.0" encoding="utf-8"?>
<p:tagLst xmlns:a="http://schemas.openxmlformats.org/drawingml/2006/main" xmlns:r="http://schemas.openxmlformats.org/officeDocument/2006/relationships" xmlns:p="http://schemas.openxmlformats.org/presentationml/2006/main">
  <p:tag name="OP_SCP_SHAPE_TYPE" val="Title"/>
  <p:tag name="OP_SCP_ITEM_INDEX" val="1"/>
  <p:tag name="OP_SCP_DEFAULT_TEXT" val="添加标题"/>
</p:tagLst>
</file>

<file path=ppt/tags/tag58.xml><?xml version="1.0" encoding="utf-8"?>
<p:tagLst xmlns:a="http://schemas.openxmlformats.org/drawingml/2006/main" xmlns:r="http://schemas.openxmlformats.org/officeDocument/2006/relationships" xmlns:p="http://schemas.openxmlformats.org/presentationml/2006/main">
  <p:tag name="OP_SCP_SHAPE_TYPE" val="Body"/>
  <p:tag name="OP_SCP_DEFAULT_TEXT" val="单击此处添加文本，单击此处添加文本。"/>
  <p:tag name="OP_SCP_ITEM_INDEX" val="3"/>
</p:tagLst>
</file>

<file path=ppt/tags/tag59.xml><?xml version="1.0" encoding="utf-8"?>
<p:tagLst xmlns:a="http://schemas.openxmlformats.org/drawingml/2006/main" xmlns:r="http://schemas.openxmlformats.org/officeDocument/2006/relationships" xmlns:p="http://schemas.openxmlformats.org/presentationml/2006/main">
  <p:tag name="OP_SCP_SHAPE_TYPE" val="Body"/>
  <p:tag name="OP_SCP_DEFAULT_TEXT" val="单击此处添加文本，单击此处添加文本。"/>
  <p:tag name="OP_SCP_ITEM_INDEX" val="3"/>
</p:tagLst>
</file>

<file path=ppt/tags/tag6.xml><?xml version="1.0" encoding="utf-8"?>
<p:tagLst xmlns:a="http://schemas.openxmlformats.org/drawingml/2006/main" xmlns:r="http://schemas.openxmlformats.org/officeDocument/2006/relationships" xmlns:p="http://schemas.openxmlformats.org/presentationml/2006/main">
  <p:tag name="OP_SCP_SHAPE_TYPE" val="Body"/>
  <p:tag name="OP_SCP_DEFAULT_TEXT" val="单击此处添加文本，单击此处添加文本。"/>
  <p:tag name="OP_SCP_ITEM_INDEX" val="4"/>
</p:tagLst>
</file>

<file path=ppt/tags/tag60.xml><?xml version="1.0" encoding="utf-8"?>
<p:tagLst xmlns:a="http://schemas.openxmlformats.org/drawingml/2006/main" xmlns:r="http://schemas.openxmlformats.org/officeDocument/2006/relationships" xmlns:p="http://schemas.openxmlformats.org/presentationml/2006/main">
  <p:tag name="OP_SCP_ITEM_INDEX" val="4"/>
</p:tagLst>
</file>

<file path=ppt/tags/tag61.xml><?xml version="1.0" encoding="utf-8"?>
<p:tagLst xmlns:a="http://schemas.openxmlformats.org/drawingml/2006/main" xmlns:r="http://schemas.openxmlformats.org/officeDocument/2006/relationships" xmlns:p="http://schemas.openxmlformats.org/presentationml/2006/main">
  <p:tag name="OP_SCP_SHAPE_TYPE" val="Index"/>
  <p:tag name="OP_SCP_ITEM_INDEX" val="4"/>
  <p:tag name="OP_SCP_DEFAULT_TEXT" val="4"/>
</p:tagLst>
</file>

<file path=ppt/tags/tag62.xml><?xml version="1.0" encoding="utf-8"?>
<p:tagLst xmlns:a="http://schemas.openxmlformats.org/drawingml/2006/main" xmlns:r="http://schemas.openxmlformats.org/officeDocument/2006/relationships" xmlns:p="http://schemas.openxmlformats.org/presentationml/2006/main">
  <p:tag name="OP_SCP_SHAPE_TYPE" val="Title"/>
  <p:tag name="OP_SCP_ITEM_INDEX" val="4"/>
  <p:tag name="OP_SCP_DEFAULT_TEXT" val="添加标题"/>
</p:tagLst>
</file>

<file path=ppt/tags/tag63.xml><?xml version="1.0" encoding="utf-8"?>
<p:tagLst xmlns:a="http://schemas.openxmlformats.org/drawingml/2006/main" xmlns:r="http://schemas.openxmlformats.org/officeDocument/2006/relationships" xmlns:p="http://schemas.openxmlformats.org/presentationml/2006/main">
  <p:tag name="OP_SCP_SHAPE_TYPE" val="Body"/>
  <p:tag name="OP_SCP_DEFAULT_TEXT" val="单击此处添加文本，单击此处添加文本。"/>
  <p:tag name="OP_SCP_ITEM_INDEX" val="4"/>
</p:tagLst>
</file>

<file path=ppt/tags/tag64.xml><?xml version="1.0" encoding="utf-8"?>
<p:tagLst xmlns:a="http://schemas.openxmlformats.org/drawingml/2006/main" xmlns:r="http://schemas.openxmlformats.org/officeDocument/2006/relationships" xmlns:p="http://schemas.openxmlformats.org/presentationml/2006/main">
  <p:tag name="OP_SCP_ITEM_INDEX" val="2"/>
</p:tagLst>
</file>

<file path=ppt/tags/tag65.xml><?xml version="1.0" encoding="utf-8"?>
<p:tagLst xmlns:a="http://schemas.openxmlformats.org/drawingml/2006/main" xmlns:r="http://schemas.openxmlformats.org/officeDocument/2006/relationships" xmlns:p="http://schemas.openxmlformats.org/presentationml/2006/main">
  <p:tag name="OP_SCP_SHAPE_TYPE" val="Index"/>
  <p:tag name="OP_SCP_ITEM_INDEX" val="2"/>
  <p:tag name="OP_SCP_DEFAULT_TEXT" val="2"/>
</p:tagLst>
</file>

<file path=ppt/tags/tag66.xml><?xml version="1.0" encoding="utf-8"?>
<p:tagLst xmlns:a="http://schemas.openxmlformats.org/drawingml/2006/main" xmlns:r="http://schemas.openxmlformats.org/officeDocument/2006/relationships" xmlns:p="http://schemas.openxmlformats.org/presentationml/2006/main">
  <p:tag name="OP_SCP_SHAPE_TYPE" val="Title"/>
  <p:tag name="OP_SCP_ITEM_INDEX" val="2"/>
  <p:tag name="OP_SCP_DEFAULT_TEXT" val="添加标题"/>
</p:tagLst>
</file>

<file path=ppt/tags/tag67.xml><?xml version="1.0" encoding="utf-8"?>
<p:tagLst xmlns:a="http://schemas.openxmlformats.org/drawingml/2006/main" xmlns:r="http://schemas.openxmlformats.org/officeDocument/2006/relationships" xmlns:p="http://schemas.openxmlformats.org/presentationml/2006/main">
  <p:tag name="OP_SCP_ITEM_INDEX" val="3"/>
</p:tagLst>
</file>

<file path=ppt/tags/tag68.xml><?xml version="1.0" encoding="utf-8"?>
<p:tagLst xmlns:a="http://schemas.openxmlformats.org/drawingml/2006/main" xmlns:r="http://schemas.openxmlformats.org/officeDocument/2006/relationships" xmlns:p="http://schemas.openxmlformats.org/presentationml/2006/main">
  <p:tag name="OP_SCP_SHAPE_TYPE" val="Index"/>
  <p:tag name="OP_SCP_ITEM_INDEX" val="3"/>
  <p:tag name="OP_SCP_DEFAULT_TEXT" val="3"/>
</p:tagLst>
</file>

<file path=ppt/tags/tag69.xml><?xml version="1.0" encoding="utf-8"?>
<p:tagLst xmlns:a="http://schemas.openxmlformats.org/drawingml/2006/main" xmlns:r="http://schemas.openxmlformats.org/officeDocument/2006/relationships" xmlns:p="http://schemas.openxmlformats.org/presentationml/2006/main">
  <p:tag name="OP_SCP_SHAPE_TYPE" val="Title"/>
  <p:tag name="OP_SCP_ITEM_INDEX" val="3"/>
  <p:tag name="OP_SCP_DEFAULT_TEXT" val="添加标题"/>
</p:tagLst>
</file>

<file path=ppt/tags/tag7.xml><?xml version="1.0" encoding="utf-8"?>
<p:tagLst xmlns:a="http://schemas.openxmlformats.org/drawingml/2006/main" xmlns:r="http://schemas.openxmlformats.org/officeDocument/2006/relationships" xmlns:p="http://schemas.openxmlformats.org/presentationml/2006/main">
  <p:tag name="OP_SCP_ITEM_INDEX" val="2"/>
</p:tagLst>
</file>

<file path=ppt/tags/tag70.xml><?xml version="1.0" encoding="utf-8"?>
<p:tagLst xmlns:a="http://schemas.openxmlformats.org/drawingml/2006/main" xmlns:r="http://schemas.openxmlformats.org/officeDocument/2006/relationships" xmlns:p="http://schemas.openxmlformats.org/presentationml/2006/main">
  <p:tag name="OP_SCP_SHAPE_TYPE" val="Body"/>
  <p:tag name="OP_SCP_DEFAULT_TEXT" val="单击此处添加文本，单击此处添加文本。"/>
  <p:tag name="OP_SCP_ITEM_INDEX" val="3"/>
</p:tagLst>
</file>

<file path=ppt/tags/tag71.xml><?xml version="1.0" encoding="utf-8"?>
<p:tagLst xmlns:a="http://schemas.openxmlformats.org/drawingml/2006/main" xmlns:r="http://schemas.openxmlformats.org/officeDocument/2006/relationships" xmlns:p="http://schemas.openxmlformats.org/presentationml/2006/main">
  <p:tag name="OP_SCP_ITEM_INDEX" val="1"/>
</p:tagLst>
</file>

<file path=ppt/tags/tag72.xml><?xml version="1.0" encoding="utf-8"?>
<p:tagLst xmlns:a="http://schemas.openxmlformats.org/drawingml/2006/main" xmlns:r="http://schemas.openxmlformats.org/officeDocument/2006/relationships" xmlns:p="http://schemas.openxmlformats.org/presentationml/2006/main">
  <p:tag name="OP_SCP_SHAPE_TYPE" val="Index"/>
  <p:tag name="OP_SCP_ITEM_INDEX" val="1"/>
  <p:tag name="OP_SCP_DEFAULT_TEXT" val="1"/>
</p:tagLst>
</file>

<file path=ppt/tags/tag73.xml><?xml version="1.0" encoding="utf-8"?>
<p:tagLst xmlns:a="http://schemas.openxmlformats.org/drawingml/2006/main" xmlns:r="http://schemas.openxmlformats.org/officeDocument/2006/relationships" xmlns:p="http://schemas.openxmlformats.org/presentationml/2006/main">
  <p:tag name="OP_SCP_SHAPE_TYPE" val="Title"/>
  <p:tag name="OP_SCP_ITEM_INDEX" val="1"/>
  <p:tag name="OP_SCP_DEFAULT_TEXT" val="添加标题"/>
</p:tagLst>
</file>

<file path=ppt/tags/tag74.xml><?xml version="1.0" encoding="utf-8"?>
<p:tagLst xmlns:a="http://schemas.openxmlformats.org/drawingml/2006/main" xmlns:r="http://schemas.openxmlformats.org/officeDocument/2006/relationships" xmlns:p="http://schemas.openxmlformats.org/presentationml/2006/main">
  <p:tag name="OP_SCP_SHAPE_TYPE" val="Body"/>
  <p:tag name="OP_SCP_DEFAULT_TEXT" val="单击此处添加文本，单击此处添加文本。"/>
  <p:tag name="OP_SCP_ITEM_INDEX" val="3"/>
</p:tagLst>
</file>

<file path=ppt/tags/tag75.xml><?xml version="1.0" encoding="utf-8"?>
<p:tagLst xmlns:a="http://schemas.openxmlformats.org/drawingml/2006/main" xmlns:r="http://schemas.openxmlformats.org/officeDocument/2006/relationships" xmlns:p="http://schemas.openxmlformats.org/presentationml/2006/main">
  <p:tag name="OP_SCP_SHAPE_TYPE" val="Body"/>
  <p:tag name="OP_SCP_DEFAULT_TEXT" val="单击此处添加文本，单击此处添加文本。"/>
  <p:tag name="OP_SCP_ITEM_INDEX" val="3"/>
</p:tagLst>
</file>

<file path=ppt/tags/tag76.xml><?xml version="1.0" encoding="utf-8"?>
<p:tagLst xmlns:a="http://schemas.openxmlformats.org/drawingml/2006/main" xmlns:r="http://schemas.openxmlformats.org/officeDocument/2006/relationships" xmlns:p="http://schemas.openxmlformats.org/presentationml/2006/main">
  <p:tag name="OP_SCP_ITEM_INDEX" val="4"/>
</p:tagLst>
</file>

<file path=ppt/tags/tag77.xml><?xml version="1.0" encoding="utf-8"?>
<p:tagLst xmlns:a="http://schemas.openxmlformats.org/drawingml/2006/main" xmlns:r="http://schemas.openxmlformats.org/officeDocument/2006/relationships" xmlns:p="http://schemas.openxmlformats.org/presentationml/2006/main">
  <p:tag name="OP_SCP_SHAPE_TYPE" val="Index"/>
  <p:tag name="OP_SCP_ITEM_INDEX" val="4"/>
  <p:tag name="OP_SCP_DEFAULT_TEXT" val="4"/>
</p:tagLst>
</file>

<file path=ppt/tags/tag78.xml><?xml version="1.0" encoding="utf-8"?>
<p:tagLst xmlns:a="http://schemas.openxmlformats.org/drawingml/2006/main" xmlns:r="http://schemas.openxmlformats.org/officeDocument/2006/relationships" xmlns:p="http://schemas.openxmlformats.org/presentationml/2006/main">
  <p:tag name="OP_SCP_SHAPE_TYPE" val="Title"/>
  <p:tag name="OP_SCP_ITEM_INDEX" val="4"/>
  <p:tag name="OP_SCP_DEFAULT_TEXT" val="添加标题"/>
</p:tagLst>
</file>

<file path=ppt/tags/tag79.xml><?xml version="1.0" encoding="utf-8"?>
<p:tagLst xmlns:a="http://schemas.openxmlformats.org/drawingml/2006/main" xmlns:r="http://schemas.openxmlformats.org/officeDocument/2006/relationships" xmlns:p="http://schemas.openxmlformats.org/presentationml/2006/main">
  <p:tag name="OP_SCP_SHAPE_TYPE" val="Body"/>
  <p:tag name="OP_SCP_DEFAULT_TEXT" val="单击此处添加文本，单击此处添加文本。"/>
  <p:tag name="OP_SCP_ITEM_INDEX" val="4"/>
</p:tagLst>
</file>

<file path=ppt/tags/tag8.xml><?xml version="1.0" encoding="utf-8"?>
<p:tagLst xmlns:a="http://schemas.openxmlformats.org/drawingml/2006/main" xmlns:r="http://schemas.openxmlformats.org/officeDocument/2006/relationships" xmlns:p="http://schemas.openxmlformats.org/presentationml/2006/main">
  <p:tag name="OP_SCP_SHAPE_TYPE" val="Index"/>
  <p:tag name="OP_SCP_ITEM_INDEX" val="2"/>
  <p:tag name="OP_SCP_DEFAULT_TEXT" val="2"/>
</p:tagLst>
</file>

<file path=ppt/tags/tag80.xml><?xml version="1.0" encoding="utf-8"?>
<p:tagLst xmlns:a="http://schemas.openxmlformats.org/drawingml/2006/main" xmlns:r="http://schemas.openxmlformats.org/officeDocument/2006/relationships" xmlns:p="http://schemas.openxmlformats.org/presentationml/2006/main">
  <p:tag name="OP_SCP_ITEM_INDEX" val="2"/>
</p:tagLst>
</file>

<file path=ppt/tags/tag81.xml><?xml version="1.0" encoding="utf-8"?>
<p:tagLst xmlns:a="http://schemas.openxmlformats.org/drawingml/2006/main" xmlns:r="http://schemas.openxmlformats.org/officeDocument/2006/relationships" xmlns:p="http://schemas.openxmlformats.org/presentationml/2006/main">
  <p:tag name="OP_SCP_SHAPE_TYPE" val="Index"/>
  <p:tag name="OP_SCP_ITEM_INDEX" val="2"/>
  <p:tag name="OP_SCP_DEFAULT_TEXT" val="2"/>
</p:tagLst>
</file>

<file path=ppt/tags/tag82.xml><?xml version="1.0" encoding="utf-8"?>
<p:tagLst xmlns:a="http://schemas.openxmlformats.org/drawingml/2006/main" xmlns:r="http://schemas.openxmlformats.org/officeDocument/2006/relationships" xmlns:p="http://schemas.openxmlformats.org/presentationml/2006/main">
  <p:tag name="OP_SCP_SHAPE_TYPE" val="Title"/>
  <p:tag name="OP_SCP_ITEM_INDEX" val="2"/>
  <p:tag name="OP_SCP_DEFAULT_TEXT" val="添加标题"/>
</p:tagLst>
</file>

<file path=ppt/tags/tag83.xml><?xml version="1.0" encoding="utf-8"?>
<p:tagLst xmlns:a="http://schemas.openxmlformats.org/drawingml/2006/main" xmlns:r="http://schemas.openxmlformats.org/officeDocument/2006/relationships" xmlns:p="http://schemas.openxmlformats.org/presentationml/2006/main">
  <p:tag name="OP_SCP_ITEM_INDEX" val="3"/>
</p:tagLst>
</file>

<file path=ppt/tags/tag84.xml><?xml version="1.0" encoding="utf-8"?>
<p:tagLst xmlns:a="http://schemas.openxmlformats.org/drawingml/2006/main" xmlns:r="http://schemas.openxmlformats.org/officeDocument/2006/relationships" xmlns:p="http://schemas.openxmlformats.org/presentationml/2006/main">
  <p:tag name="OP_SCP_SHAPE_TYPE" val="Index"/>
  <p:tag name="OP_SCP_ITEM_INDEX" val="3"/>
  <p:tag name="OP_SCP_DEFAULT_TEXT" val="3"/>
</p:tagLst>
</file>

<file path=ppt/tags/tag85.xml><?xml version="1.0" encoding="utf-8"?>
<p:tagLst xmlns:a="http://schemas.openxmlformats.org/drawingml/2006/main" xmlns:r="http://schemas.openxmlformats.org/officeDocument/2006/relationships" xmlns:p="http://schemas.openxmlformats.org/presentationml/2006/main">
  <p:tag name="OP_SCP_SHAPE_TYPE" val="Title"/>
  <p:tag name="OP_SCP_ITEM_INDEX" val="3"/>
  <p:tag name="OP_SCP_DEFAULT_TEXT" val="添加标题"/>
</p:tagLst>
</file>

<file path=ppt/tags/tag86.xml><?xml version="1.0" encoding="utf-8"?>
<p:tagLst xmlns:a="http://schemas.openxmlformats.org/drawingml/2006/main" xmlns:r="http://schemas.openxmlformats.org/officeDocument/2006/relationships" xmlns:p="http://schemas.openxmlformats.org/presentationml/2006/main">
  <p:tag name="OP_SCP_SHAPE_TYPE" val="Body"/>
  <p:tag name="OP_SCP_DEFAULT_TEXT" val="单击此处添加文本，单击此处添加文本。"/>
  <p:tag name="OP_SCP_ITEM_INDEX" val="3"/>
</p:tagLst>
</file>

<file path=ppt/tags/tag87.xml><?xml version="1.0" encoding="utf-8"?>
<p:tagLst xmlns:a="http://schemas.openxmlformats.org/drawingml/2006/main" xmlns:r="http://schemas.openxmlformats.org/officeDocument/2006/relationships" xmlns:p="http://schemas.openxmlformats.org/presentationml/2006/main">
  <p:tag name="OP_SCP_ITEM_INDEX" val="1"/>
</p:tagLst>
</file>

<file path=ppt/tags/tag88.xml><?xml version="1.0" encoding="utf-8"?>
<p:tagLst xmlns:a="http://schemas.openxmlformats.org/drawingml/2006/main" xmlns:r="http://schemas.openxmlformats.org/officeDocument/2006/relationships" xmlns:p="http://schemas.openxmlformats.org/presentationml/2006/main">
  <p:tag name="OP_SCP_SHAPE_TYPE" val="Index"/>
  <p:tag name="OP_SCP_ITEM_INDEX" val="1"/>
  <p:tag name="OP_SCP_DEFAULT_TEXT" val="1"/>
</p:tagLst>
</file>

<file path=ppt/tags/tag89.xml><?xml version="1.0" encoding="utf-8"?>
<p:tagLst xmlns:a="http://schemas.openxmlformats.org/drawingml/2006/main" xmlns:r="http://schemas.openxmlformats.org/officeDocument/2006/relationships" xmlns:p="http://schemas.openxmlformats.org/presentationml/2006/main">
  <p:tag name="OP_SCP_SHAPE_TYPE" val="Title"/>
  <p:tag name="OP_SCP_ITEM_INDEX" val="1"/>
  <p:tag name="OP_SCP_DEFAULT_TEXT" val="添加标题"/>
</p:tagLst>
</file>

<file path=ppt/tags/tag9.xml><?xml version="1.0" encoding="utf-8"?>
<p:tagLst xmlns:a="http://schemas.openxmlformats.org/drawingml/2006/main" xmlns:r="http://schemas.openxmlformats.org/officeDocument/2006/relationships" xmlns:p="http://schemas.openxmlformats.org/presentationml/2006/main">
  <p:tag name="OP_SCP_SHAPE_TYPE" val="Title"/>
  <p:tag name="OP_SCP_ITEM_INDEX" val="2"/>
  <p:tag name="OP_SCP_DEFAULT_TEXT" val="添加标题"/>
</p:tagLst>
</file>

<file path=ppt/tags/tag90.xml><?xml version="1.0" encoding="utf-8"?>
<p:tagLst xmlns:a="http://schemas.openxmlformats.org/drawingml/2006/main" xmlns:r="http://schemas.openxmlformats.org/officeDocument/2006/relationships" xmlns:p="http://schemas.openxmlformats.org/presentationml/2006/main">
  <p:tag name="OP_SCP_ITEM_INDEX" val="4"/>
</p:tagLst>
</file>

<file path=ppt/tags/tag91.xml><?xml version="1.0" encoding="utf-8"?>
<p:tagLst xmlns:a="http://schemas.openxmlformats.org/drawingml/2006/main" xmlns:r="http://schemas.openxmlformats.org/officeDocument/2006/relationships" xmlns:p="http://schemas.openxmlformats.org/presentationml/2006/main">
  <p:tag name="OP_SCP_SHAPE_TYPE" val="Index"/>
  <p:tag name="OP_SCP_ITEM_INDEX" val="4"/>
  <p:tag name="OP_SCP_DEFAULT_TEXT" val="4"/>
</p:tagLst>
</file>

<file path=ppt/tags/tag92.xml><?xml version="1.0" encoding="utf-8"?>
<p:tagLst xmlns:a="http://schemas.openxmlformats.org/drawingml/2006/main" xmlns:r="http://schemas.openxmlformats.org/officeDocument/2006/relationships" xmlns:p="http://schemas.openxmlformats.org/presentationml/2006/main">
  <p:tag name="OP_SCP_SHAPE_TYPE" val="Title"/>
  <p:tag name="OP_SCP_ITEM_INDEX" val="4"/>
  <p:tag name="OP_SCP_DEFAULT_TEXT" val="添加标题"/>
</p:tagLst>
</file>

<file path=ppt/tags/tag93.xml><?xml version="1.0" encoding="utf-8"?>
<p:tagLst xmlns:a="http://schemas.openxmlformats.org/drawingml/2006/main" xmlns:r="http://schemas.openxmlformats.org/officeDocument/2006/relationships" xmlns:p="http://schemas.openxmlformats.org/presentationml/2006/main">
  <p:tag name="OP_SCP_SHAPE_TYPE" val="Body"/>
  <p:tag name="OP_SCP_DEFAULT_TEXT" val="单击此处添加文本，单击此处添加文本。"/>
  <p:tag name="OP_SCP_ITEM_INDEX" val="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4">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4236</TotalTime>
  <Words>19087</Words>
  <Application>Microsoft Office PowerPoint</Application>
  <PresentationFormat>宽屏</PresentationFormat>
  <Paragraphs>1404</Paragraphs>
  <Slides>42</Slides>
  <Notes>42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42</vt:i4>
      </vt:variant>
    </vt:vector>
  </HeadingPairs>
  <TitlesOfParts>
    <vt:vector size="50" baseType="lpstr">
      <vt:lpstr>-apple-system</vt:lpstr>
      <vt:lpstr>微软雅黑</vt:lpstr>
      <vt:lpstr>Arial</vt:lpstr>
      <vt:lpstr>Cambria Math</vt:lpstr>
      <vt:lpstr>Consolas</vt:lpstr>
      <vt:lpstr>Courier New</vt:lpstr>
      <vt:lpstr>Times New Roman</vt:lpstr>
      <vt:lpstr>Office 主题​​</vt:lpstr>
      <vt:lpstr>AI Agents: LLM-Driven Machine Learning AI Agents: 由大模型驱动的机器学习</vt:lpstr>
      <vt:lpstr>PowerPoint 演示文稿</vt:lpstr>
      <vt:lpstr>AI Agents: LLM-Driven Machine Learning AI Agents: 由大模型驱动的机器学习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施钧舰</dc:creator>
  <cp:lastModifiedBy>施钧舰</cp:lastModifiedBy>
  <cp:revision>76</cp:revision>
  <dcterms:created xsi:type="dcterms:W3CDTF">2025-03-24T01:56:16Z</dcterms:created>
  <dcterms:modified xsi:type="dcterms:W3CDTF">2025-04-17T03:19:18Z</dcterms:modified>
</cp:coreProperties>
</file>